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1"/>
  </p:notesMasterIdLst>
  <p:handoutMasterIdLst>
    <p:handoutMasterId r:id="rId42"/>
  </p:handoutMasterIdLst>
  <p:sldIdLst>
    <p:sldId id="263" r:id="rId2"/>
    <p:sldId id="311" r:id="rId3"/>
    <p:sldId id="500" r:id="rId4"/>
    <p:sldId id="484" r:id="rId5"/>
    <p:sldId id="481" r:id="rId6"/>
    <p:sldId id="483" r:id="rId7"/>
    <p:sldId id="482" r:id="rId8"/>
    <p:sldId id="485" r:id="rId9"/>
    <p:sldId id="486" r:id="rId10"/>
    <p:sldId id="487" r:id="rId11"/>
    <p:sldId id="489" r:id="rId12"/>
    <p:sldId id="490" r:id="rId13"/>
    <p:sldId id="491" r:id="rId14"/>
    <p:sldId id="493" r:id="rId15"/>
    <p:sldId id="494" r:id="rId16"/>
    <p:sldId id="495" r:id="rId17"/>
    <p:sldId id="498" r:id="rId18"/>
    <p:sldId id="496" r:id="rId19"/>
    <p:sldId id="497" r:id="rId20"/>
    <p:sldId id="504" r:id="rId21"/>
    <p:sldId id="508" r:id="rId22"/>
    <p:sldId id="512" r:id="rId23"/>
    <p:sldId id="511" r:id="rId24"/>
    <p:sldId id="519" r:id="rId25"/>
    <p:sldId id="518" r:id="rId26"/>
    <p:sldId id="509" r:id="rId27"/>
    <p:sldId id="510" r:id="rId28"/>
    <p:sldId id="502" r:id="rId29"/>
    <p:sldId id="505" r:id="rId30"/>
    <p:sldId id="507" r:id="rId31"/>
    <p:sldId id="520" r:id="rId32"/>
    <p:sldId id="521" r:id="rId33"/>
    <p:sldId id="522" r:id="rId34"/>
    <p:sldId id="523" r:id="rId35"/>
    <p:sldId id="513" r:id="rId36"/>
    <p:sldId id="514" r:id="rId37"/>
    <p:sldId id="515" r:id="rId38"/>
    <p:sldId id="516" r:id="rId39"/>
    <p:sldId id="517" r:id="rId40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52" autoAdjust="0"/>
    <p:restoredTop sz="99467" autoAdjust="0"/>
  </p:normalViewPr>
  <p:slideViewPr>
    <p:cSldViewPr snapToGrid="0">
      <p:cViewPr varScale="1">
        <p:scale>
          <a:sx n="79" d="100"/>
          <a:sy n="79" d="100"/>
        </p:scale>
        <p:origin x="79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28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3043026" cy="466884"/>
          </a:xfrm>
          <a:prstGeom prst="rect">
            <a:avLst/>
          </a:prstGeom>
        </p:spPr>
        <p:txBody>
          <a:bodyPr vert="horz" lIns="91437" tIns="45722" rIns="91437" bIns="4572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488" y="4"/>
            <a:ext cx="3043026" cy="466884"/>
          </a:xfrm>
          <a:prstGeom prst="rect">
            <a:avLst/>
          </a:prstGeom>
        </p:spPr>
        <p:txBody>
          <a:bodyPr vert="horz" lIns="91437" tIns="45722" rIns="91437" bIns="45722" rtlCol="0"/>
          <a:lstStyle>
            <a:lvl1pPr algn="r">
              <a:defRPr sz="1200"/>
            </a:lvl1pPr>
          </a:lstStyle>
          <a:p>
            <a:fld id="{EC52157C-EA42-4A07-AE25-51288B7257C5}" type="datetimeFigureOut">
              <a:rPr lang="en-US" smtClean="0"/>
              <a:t>12/2/2014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42221"/>
            <a:ext cx="3043026" cy="466884"/>
          </a:xfrm>
          <a:prstGeom prst="rect">
            <a:avLst/>
          </a:prstGeom>
        </p:spPr>
        <p:txBody>
          <a:bodyPr vert="horz" lIns="91437" tIns="45722" rIns="91437" bIns="4572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488" y="8842221"/>
            <a:ext cx="3043026" cy="466884"/>
          </a:xfrm>
          <a:prstGeom prst="rect">
            <a:avLst/>
          </a:prstGeom>
        </p:spPr>
        <p:txBody>
          <a:bodyPr vert="horz" lIns="91437" tIns="45722" rIns="91437" bIns="45722" rtlCol="0" anchor="b"/>
          <a:lstStyle>
            <a:lvl1pPr algn="r">
              <a:defRPr sz="1200"/>
            </a:lvl1pPr>
          </a:lstStyle>
          <a:p>
            <a:fld id="{87AE303C-491B-49C9-95BB-374087CB43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7247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6"/>
            <a:ext cx="3043344" cy="465455"/>
          </a:xfrm>
          <a:prstGeom prst="rect">
            <a:avLst/>
          </a:prstGeom>
        </p:spPr>
        <p:txBody>
          <a:bodyPr vert="horz" lIns="93288" tIns="46643" rIns="93288" bIns="4664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1" y="6"/>
            <a:ext cx="3043344" cy="465455"/>
          </a:xfrm>
          <a:prstGeom prst="rect">
            <a:avLst/>
          </a:prstGeom>
        </p:spPr>
        <p:txBody>
          <a:bodyPr vert="horz" lIns="93288" tIns="46643" rIns="93288" bIns="46643" rtlCol="0"/>
          <a:lstStyle>
            <a:lvl1pPr algn="r">
              <a:defRPr sz="1200"/>
            </a:lvl1pPr>
          </a:lstStyle>
          <a:p>
            <a:fld id="{E54C1DF0-3A1C-4C18-A15A-C207B9AB9899}" type="datetimeFigureOut">
              <a:rPr lang="en-US" smtClean="0"/>
              <a:t>12/2/2014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8" tIns="46643" rIns="93288" bIns="4664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1" y="4421825"/>
            <a:ext cx="5618480" cy="4189095"/>
          </a:xfrm>
          <a:prstGeom prst="rect">
            <a:avLst/>
          </a:prstGeom>
        </p:spPr>
        <p:txBody>
          <a:bodyPr vert="horz" lIns="93288" tIns="46643" rIns="93288" bIns="4664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6"/>
            <a:ext cx="3043344" cy="465455"/>
          </a:xfrm>
          <a:prstGeom prst="rect">
            <a:avLst/>
          </a:prstGeom>
        </p:spPr>
        <p:txBody>
          <a:bodyPr vert="horz" lIns="93288" tIns="46643" rIns="93288" bIns="4664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1" y="8842036"/>
            <a:ext cx="3043344" cy="465455"/>
          </a:xfrm>
          <a:prstGeom prst="rect">
            <a:avLst/>
          </a:prstGeom>
        </p:spPr>
        <p:txBody>
          <a:bodyPr vert="horz" lIns="93288" tIns="46643" rIns="93288" bIns="46643" rtlCol="0" anchor="b"/>
          <a:lstStyle>
            <a:lvl1pPr algn="r">
              <a:defRPr sz="1200"/>
            </a:lvl1pPr>
          </a:lstStyle>
          <a:p>
            <a:fld id="{F5CF7AE7-0782-46E6-9DF0-4DAD666A16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290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F7AE7-0782-46E6-9DF0-4DAD666A169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567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7A13-D879-48E9-9CE4-BB2F35BB7D0B}" type="datetimeFigureOut">
              <a:rPr lang="en-US" smtClean="0"/>
              <a:t>12/2/2014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E3C7A-2DE7-4162-80AD-8D9DA53E6FC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7A13-D879-48E9-9CE4-BB2F35BB7D0B}" type="datetimeFigureOut">
              <a:rPr lang="en-US" smtClean="0"/>
              <a:t>12/2/2014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E3C7A-2DE7-4162-80AD-8D9DA53E6FC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7A13-D879-48E9-9CE4-BB2F35BB7D0B}" type="datetimeFigureOut">
              <a:rPr lang="en-US" smtClean="0"/>
              <a:t>12/2/2014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E3C7A-2DE7-4162-80AD-8D9DA53E6FC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7A13-D879-48E9-9CE4-BB2F35BB7D0B}" type="datetimeFigureOut">
              <a:rPr lang="en-US" smtClean="0"/>
              <a:t>12/2/2014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E3C7A-2DE7-4162-80AD-8D9DA53E6FC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7A13-D879-48E9-9CE4-BB2F35BB7D0B}" type="datetimeFigureOut">
              <a:rPr lang="en-US" smtClean="0"/>
              <a:t>12/2/2014</a:t>
            </a:fld>
            <a:endParaRPr lang="en-US" dirty="0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E3C7A-2DE7-4162-80AD-8D9DA53E6FCA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7A13-D879-48E9-9CE4-BB2F35BB7D0B}" type="datetimeFigureOut">
              <a:rPr lang="en-US" smtClean="0"/>
              <a:t>12/2/2014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E3C7A-2DE7-4162-80AD-8D9DA53E6FC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7A13-D879-48E9-9CE4-BB2F35BB7D0B}" type="datetimeFigureOut">
              <a:rPr lang="en-US" smtClean="0"/>
              <a:t>12/2/2014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E3C7A-2DE7-4162-80AD-8D9DA53E6FC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7A13-D879-48E9-9CE4-BB2F35BB7D0B}" type="datetimeFigureOut">
              <a:rPr lang="en-US" smtClean="0"/>
              <a:t>12/2/2014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E3C7A-2DE7-4162-80AD-8D9DA53E6FC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7A13-D879-48E9-9CE4-BB2F35BB7D0B}" type="datetimeFigureOut">
              <a:rPr lang="en-US" smtClean="0"/>
              <a:t>12/2/2014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E3C7A-2DE7-4162-80AD-8D9DA53E6FC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7A13-D879-48E9-9CE4-BB2F35BB7D0B}" type="datetimeFigureOut">
              <a:rPr lang="en-US" smtClean="0"/>
              <a:t>12/2/2014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E3C7A-2DE7-4162-80AD-8D9DA53E6FC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7A13-D879-48E9-9CE4-BB2F35BB7D0B}" type="datetimeFigureOut">
              <a:rPr lang="en-US" smtClean="0"/>
              <a:t>12/2/2014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E3C7A-2DE7-4162-80AD-8D9DA53E6FC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A8D7A13-D879-48E9-9CE4-BB2F35BB7D0B}" type="datetimeFigureOut">
              <a:rPr lang="en-US" smtClean="0"/>
              <a:t>12/2/2014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609E3C7A-2DE7-4162-80AD-8D9DA53E6FCA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1100" y="6176282"/>
            <a:ext cx="2730500" cy="529318"/>
          </a:xfrm>
          <a:solidFill>
            <a:schemeClr val="bg1"/>
          </a:solidFill>
        </p:spPr>
        <p:txBody>
          <a:bodyPr anchor="ctr"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sz="2200" b="1" i="1" dirty="0" smtClean="0">
                <a:latin typeface="+mj-lt"/>
              </a:rPr>
              <a:t>David Smith </a:t>
            </a:r>
            <a:r>
              <a:rPr lang="en-US" sz="2200" b="1" i="1" dirty="0">
                <a:latin typeface="+mj-lt"/>
              </a:rPr>
              <a:t> </a:t>
            </a:r>
            <a:r>
              <a:rPr lang="en-US" sz="2200" b="1" i="1" dirty="0" smtClean="0">
                <a:latin typeface="+mj-lt"/>
              </a:rPr>
              <a:t>- dwsmith@usgs.gov</a:t>
            </a:r>
          </a:p>
          <a:p>
            <a:pPr marL="0" indent="0" algn="ctr">
              <a:buNone/>
            </a:pPr>
            <a:r>
              <a:rPr lang="en-US" sz="2200" b="1" i="1" dirty="0" smtClean="0">
                <a:latin typeface="+mj-lt"/>
              </a:rPr>
              <a:t>USGS Nevada Water Science Center</a:t>
            </a:r>
          </a:p>
        </p:txBody>
      </p:sp>
      <p:pic>
        <p:nvPicPr>
          <p:cNvPr id="1034" name="Picture 10" descr="USGS - science for a changing wor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212439"/>
            <a:ext cx="1219200" cy="49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USGS Middle </a:t>
            </a:r>
            <a:r>
              <a:rPr lang="en-US" dirty="0"/>
              <a:t>Carson </a:t>
            </a:r>
            <a:r>
              <a:rPr lang="en-US" dirty="0" smtClean="0"/>
              <a:t>River Groundwater Levels and Water Quality Monitoring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726" y="1590172"/>
            <a:ext cx="5558547" cy="4113325"/>
          </a:xfrm>
          <a:prstGeom prst="rect">
            <a:avLst/>
          </a:prstGeom>
          <a:effectLst>
            <a:outerShdw blurRad="228600" dist="3810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8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057" y="1614714"/>
            <a:ext cx="8229600" cy="4525963"/>
          </a:xfrm>
        </p:spPr>
        <p:txBody>
          <a:bodyPr/>
          <a:lstStyle/>
          <a:p>
            <a:r>
              <a:rPr lang="en-US" dirty="0" smtClean="0"/>
              <a:t>Active Groundwater </a:t>
            </a:r>
          </a:p>
          <a:p>
            <a:pPr marL="0" indent="0">
              <a:buNone/>
            </a:pPr>
            <a:r>
              <a:rPr lang="en-US" dirty="0" smtClean="0"/>
              <a:t>   Wells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029" y="274638"/>
            <a:ext cx="5390147" cy="64008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NWIS Mapper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Picture 10" descr="USGS - science for a changing wor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212439"/>
            <a:ext cx="1219200" cy="49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24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711513" cy="4525963"/>
          </a:xfrm>
        </p:spPr>
        <p:txBody>
          <a:bodyPr/>
          <a:lstStyle/>
          <a:p>
            <a:r>
              <a:rPr lang="en-US" u="sng" dirty="0"/>
              <a:t>Active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u="sng" dirty="0" smtClean="0"/>
              <a:t>Inactive </a:t>
            </a:r>
            <a:r>
              <a:rPr lang="en-US" dirty="0" smtClean="0"/>
              <a:t>Groundwater Wells </a:t>
            </a:r>
          </a:p>
          <a:p>
            <a:endParaRPr lang="en-US" dirty="0" smtClean="0"/>
          </a:p>
          <a:p>
            <a:r>
              <a:rPr lang="en-US" dirty="0" smtClean="0"/>
              <a:t>Data available from 2000-2010 is used for the calibration of Middle Carson Model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031" y="288468"/>
            <a:ext cx="5390147" cy="64008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28123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NWIS Mapper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Picture 10" descr="USGS - science for a changing wor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212439"/>
            <a:ext cx="1219200" cy="49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8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81677"/>
            <a:ext cx="2992170" cy="210266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Dayton Project Area</a:t>
            </a:r>
          </a:p>
          <a:p>
            <a:pPr marL="0" indent="0">
              <a:buNone/>
            </a:pPr>
            <a:r>
              <a:rPr lang="en-US" dirty="0" smtClean="0"/>
              <a:t>Monitoring is focused on wells near the Carson River.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087" y="274638"/>
            <a:ext cx="5390147" cy="64008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NWIS Mapper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Picture 10" descr="USGS - science for a changing wor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212439"/>
            <a:ext cx="1219200" cy="49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2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982686" cy="4525963"/>
          </a:xfrm>
        </p:spPr>
        <p:txBody>
          <a:bodyPr/>
          <a:lstStyle/>
          <a:p>
            <a:r>
              <a:rPr lang="en-US" dirty="0" smtClean="0"/>
              <a:t>Switch Basemaps to Aerial Imagery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1" y="274638"/>
            <a:ext cx="5390147" cy="64008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NWIS Mapper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394" y="274638"/>
            <a:ext cx="5390147" cy="6400800"/>
          </a:xfrm>
          <a:prstGeom prst="rect">
            <a:avLst/>
          </a:prstGeom>
        </p:spPr>
      </p:pic>
      <p:pic>
        <p:nvPicPr>
          <p:cNvPr id="7" name="Picture 10" descr="USGS - science for a changing wor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212439"/>
            <a:ext cx="1219200" cy="49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03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069774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Access Data – link to well construction information, water-level and water-quality data</a:t>
            </a:r>
          </a:p>
          <a:p>
            <a:endParaRPr lang="en-US" dirty="0"/>
          </a:p>
          <a:p>
            <a:r>
              <a:rPr lang="en-US" dirty="0" smtClean="0"/>
              <a:t>Graphs, and tables available.</a:t>
            </a:r>
          </a:p>
          <a:p>
            <a:endParaRPr lang="en-US" dirty="0"/>
          </a:p>
          <a:p>
            <a:r>
              <a:rPr lang="en-US" dirty="0" smtClean="0"/>
              <a:t>Example- ELDORADO AG WELL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974" y="289152"/>
            <a:ext cx="5390148" cy="64008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NWIS Mapper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Picture 10" descr="USGS - science for a changing wor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212439"/>
            <a:ext cx="1219200" cy="49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72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Graph of groundwater level data at USGS 391358119340801 103  N16 E21 24DDBC2    ELDORADO A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5"/>
          <a:stretch/>
        </p:blipFill>
        <p:spPr bwMode="auto">
          <a:xfrm>
            <a:off x="264205" y="419781"/>
            <a:ext cx="8615589" cy="599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952343" y="3062514"/>
            <a:ext cx="725714" cy="2946400"/>
          </a:xfrm>
          <a:prstGeom prst="rect">
            <a:avLst/>
          </a:prstGeom>
          <a:noFill/>
          <a:ln w="857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61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Graph of groundwater level data at USGS 391358119340801 103  N16 E21 24DDBC2    ELDORADO A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2"/>
          <a:stretch/>
        </p:blipFill>
        <p:spPr bwMode="auto">
          <a:xfrm>
            <a:off x="170089" y="342442"/>
            <a:ext cx="8828768" cy="614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43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41594" cy="4525963"/>
          </a:xfrm>
        </p:spPr>
        <p:txBody>
          <a:bodyPr/>
          <a:lstStyle/>
          <a:p>
            <a:r>
              <a:rPr lang="en-US" dirty="0" smtClean="0"/>
              <a:t>Long Term Trends: GOLF COURSE Well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875" y="274638"/>
            <a:ext cx="4571096" cy="64008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NWIS Mapper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Picture 10" descr="USGS - science for a changing wor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212439"/>
            <a:ext cx="1219200" cy="49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57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Graph of groundwater level data at USGS 391429119325401 103  N16 E22 18DDDD1    GOLF COUR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3"/>
          <a:stretch/>
        </p:blipFill>
        <p:spPr bwMode="auto">
          <a:xfrm>
            <a:off x="186645" y="274638"/>
            <a:ext cx="8770710" cy="609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952343" y="3062514"/>
            <a:ext cx="725714" cy="2946400"/>
          </a:xfrm>
          <a:prstGeom prst="rect">
            <a:avLst/>
          </a:prstGeom>
          <a:noFill/>
          <a:ln w="857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09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Graph of groundwater level data at USGS 391429119325401 103  N16 E22 18DDDD1    GOLF COUR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1"/>
          <a:stretch/>
        </p:blipFill>
        <p:spPr bwMode="auto">
          <a:xfrm>
            <a:off x="222930" y="173037"/>
            <a:ext cx="8698140" cy="603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62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8936" y="2852394"/>
            <a:ext cx="4343400" cy="2667000"/>
          </a:xfrm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1000" dirty="0" smtClean="0"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Arial Black" pitchFamily="34" charset="0"/>
              </a:rPr>
              <a:t>Lyon County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/>
          <a:lstStyle/>
          <a:p>
            <a:r>
              <a:rPr lang="en-US" dirty="0" smtClean="0"/>
              <a:t>Cooperators 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2656788"/>
            <a:ext cx="4343400" cy="2667000"/>
          </a:xfrm>
          <a:prstGeom prst="rect">
            <a:avLst/>
          </a:prstGeom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8872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n-US" sz="1000" dirty="0" smtClean="0">
              <a:latin typeface="Arial Black" pitchFamily="34" charset="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latin typeface="Arial Black" pitchFamily="34" charset="0"/>
              </a:rPr>
              <a:t>Carson Water 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latin typeface="Arial Black" pitchFamily="34" charset="0"/>
              </a:rPr>
              <a:t>Subconservancy District</a:t>
            </a:r>
          </a:p>
          <a:p>
            <a:pPr lvl="1"/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8" name="Picture 10" descr="USGS - science for a changing wor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92640"/>
            <a:ext cx="1219200" cy="49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USGS - science for a changing wor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212439"/>
            <a:ext cx="1219200" cy="49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97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Objectives/Scope: Dayton Valley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4525963"/>
          </a:xfrm>
        </p:spPr>
        <p:txBody>
          <a:bodyPr>
            <a:normAutofit/>
          </a:bodyPr>
          <a:lstStyle/>
          <a:p>
            <a:pPr marL="685800" lvl="2" indent="0">
              <a:buNone/>
            </a:pPr>
            <a:endParaRPr lang="en-US" sz="1400" dirty="0" smtClean="0"/>
          </a:p>
          <a:p>
            <a:pPr marL="365760" lvl="1" indent="0">
              <a:buNone/>
            </a:pPr>
            <a:r>
              <a:rPr lang="en-US" sz="2400" dirty="0" smtClean="0"/>
              <a:t>(1)</a:t>
            </a:r>
            <a:r>
              <a:rPr lang="en-US" sz="1400" dirty="0" smtClean="0"/>
              <a:t> </a:t>
            </a:r>
            <a:r>
              <a:rPr lang="en-US" dirty="0" smtClean="0"/>
              <a:t>Groundwater-levels</a:t>
            </a:r>
            <a:r>
              <a:rPr lang="en-US" dirty="0"/>
              <a:t>, monitor Carson River stage for wells near the </a:t>
            </a:r>
            <a:r>
              <a:rPr lang="en-US" dirty="0" smtClean="0"/>
              <a:t>river 	</a:t>
            </a:r>
            <a:r>
              <a:rPr lang="en-US" sz="1800" dirty="0" smtClean="0"/>
              <a:t>Monitor 60 wells monthly, 15 locations collect River Stage (instantaneous)</a:t>
            </a:r>
          </a:p>
          <a:p>
            <a:pPr marL="365760" lvl="1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8 pressure transducers continuous water level data collection</a:t>
            </a:r>
          </a:p>
          <a:p>
            <a:pPr marL="365760" lvl="1" indent="0">
              <a:buNone/>
            </a:pPr>
            <a:endParaRPr lang="en-US" sz="1800" dirty="0" smtClean="0"/>
          </a:p>
          <a:p>
            <a:pPr marL="365760" lvl="1" indent="0">
              <a:buNone/>
            </a:pPr>
            <a:r>
              <a:rPr lang="en-US" sz="2400" dirty="0" smtClean="0"/>
              <a:t>(2)</a:t>
            </a:r>
            <a:r>
              <a:rPr lang="en-US" dirty="0"/>
              <a:t> Collect precipitation data throughout the Dayton </a:t>
            </a:r>
            <a:r>
              <a:rPr lang="en-US" dirty="0" smtClean="0"/>
              <a:t>Valley</a:t>
            </a:r>
          </a:p>
          <a:p>
            <a:pPr marL="365760" lvl="1" indent="0">
              <a:buNone/>
            </a:pPr>
            <a:r>
              <a:rPr lang="en-US" sz="1400" dirty="0"/>
              <a:t>	</a:t>
            </a:r>
            <a:r>
              <a:rPr lang="en-US" sz="1600" dirty="0" smtClean="0"/>
              <a:t>Bulk Precipitation Data measured quarterly, Precipitation Recharge for GW Model</a:t>
            </a:r>
          </a:p>
          <a:p>
            <a:pPr marL="365760" lvl="1" indent="0">
              <a:buNone/>
            </a:pPr>
            <a:endParaRPr lang="en-US" sz="1600" dirty="0" smtClean="0"/>
          </a:p>
          <a:p>
            <a:pPr marL="365760" lvl="1" indent="0">
              <a:buNone/>
            </a:pPr>
            <a:r>
              <a:rPr lang="en-US" sz="2400" dirty="0" smtClean="0"/>
              <a:t>(3) </a:t>
            </a:r>
            <a:r>
              <a:rPr lang="en-US" dirty="0" smtClean="0"/>
              <a:t>Collect </a:t>
            </a:r>
            <a:r>
              <a:rPr lang="en-US" dirty="0"/>
              <a:t>a</a:t>
            </a:r>
            <a:r>
              <a:rPr lang="en-US" dirty="0" smtClean="0"/>
              <a:t>nnual water-quality </a:t>
            </a:r>
            <a:r>
              <a:rPr lang="en-US" dirty="0"/>
              <a:t>s</a:t>
            </a:r>
            <a:r>
              <a:rPr lang="en-US" dirty="0" smtClean="0"/>
              <a:t>amples for nitrate monitoring, influence of 	septic tanks.</a:t>
            </a:r>
            <a:endParaRPr lang="en-US" sz="28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10" descr="USGS - science for a changing wor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212439"/>
            <a:ext cx="1219200" cy="49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79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Groundwater Water Monitoring Network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" t="29297" r="20807" b="7422"/>
          <a:stretch/>
        </p:blipFill>
        <p:spPr bwMode="auto">
          <a:xfrm>
            <a:off x="796925" y="1295400"/>
            <a:ext cx="75088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14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2879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Groundwater Levels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Mound House</a:t>
            </a:r>
          </a:p>
          <a:p>
            <a:r>
              <a:rPr lang="en-US" dirty="0" smtClean="0"/>
              <a:t>Bunkhouse Well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702" y="274638"/>
            <a:ext cx="5144393" cy="6400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26430" y="4282843"/>
            <a:ext cx="304800" cy="3382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0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Graph of groundwater level data at USGS 391324119392501 103  N16 E21 29BCCC1    BUN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6"/>
          <a:stretch/>
        </p:blipFill>
        <p:spPr bwMode="auto">
          <a:xfrm>
            <a:off x="363805" y="765788"/>
            <a:ext cx="8251426" cy="572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30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Mark Twain Community </a:t>
            </a:r>
          </a:p>
          <a:p>
            <a:pPr marL="0" indent="0">
              <a:buNone/>
            </a:pPr>
            <a:r>
              <a:rPr lang="en-US" dirty="0" smtClean="0"/>
              <a:t>Center Well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508" y="274638"/>
            <a:ext cx="5362156" cy="6400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17820" y="3136806"/>
            <a:ext cx="304800" cy="3382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2879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Groundwater Levels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30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Graph of groundwater level data at USGS 391824119331001 103  N17 E22 30DBCD1    Storey Count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"/>
          <a:stretch/>
        </p:blipFill>
        <p:spPr bwMode="auto">
          <a:xfrm>
            <a:off x="251110" y="274638"/>
            <a:ext cx="8660878" cy="607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50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dirty="0" smtClean="0"/>
              <a:t>Groundwater Surface Water Gradients -Instantaneous River Stage Data</a:t>
            </a:r>
            <a:endParaRPr lang="en-US" dirty="0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5" t="39583" r="27640" b="3321"/>
          <a:stretch/>
        </p:blipFill>
        <p:spPr bwMode="auto">
          <a:xfrm>
            <a:off x="1981200" y="1316275"/>
            <a:ext cx="4800600" cy="523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4267200" y="3810000"/>
            <a:ext cx="1477456" cy="651844"/>
            <a:chOff x="4236800" y="3691556"/>
            <a:chExt cx="1477456" cy="651844"/>
          </a:xfrm>
        </p:grpSpPr>
        <p:sp>
          <p:nvSpPr>
            <p:cNvPr id="14" name="Up Arrow 13"/>
            <p:cNvSpPr/>
            <p:nvPr/>
          </p:nvSpPr>
          <p:spPr>
            <a:xfrm>
              <a:off x="4826000" y="3691556"/>
              <a:ext cx="330200" cy="338622"/>
            </a:xfrm>
            <a:prstGeom prst="up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36800" y="3974068"/>
              <a:ext cx="14774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F0"/>
                  </a:solidFill>
                </a:rPr>
                <a:t>Induction Well</a:t>
              </a:r>
              <a:endParaRPr lang="en-US" dirty="0">
                <a:solidFill>
                  <a:srgbClr val="00B0F0"/>
                </a:solidFill>
              </a:endParaRPr>
            </a:p>
          </p:txBody>
        </p:sp>
      </p:grpSp>
      <p:pic>
        <p:nvPicPr>
          <p:cNvPr id="7" name="Picture 10" descr="USGS - science for a changing wor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212439"/>
            <a:ext cx="1219200" cy="49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257800" y="3517033"/>
            <a:ext cx="304800" cy="3382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58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 smtClean="0"/>
              <a:t>MW-2  (1,500 ft from Induction Well)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" r="5485"/>
          <a:stretch/>
        </p:blipFill>
        <p:spPr bwMode="auto">
          <a:xfrm>
            <a:off x="381000" y="1600200"/>
            <a:ext cx="8458200" cy="4546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114800" y="1752600"/>
            <a:ext cx="1447800" cy="4038600"/>
            <a:chOff x="4114800" y="1600200"/>
            <a:chExt cx="1447800" cy="4114800"/>
          </a:xfrm>
          <a:solidFill>
            <a:schemeClr val="accent1">
              <a:alpha val="5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4114800" y="1600200"/>
              <a:ext cx="1447800" cy="41148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358440" y="2209800"/>
              <a:ext cx="1035861" cy="65852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Nearby</a:t>
              </a: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Pumping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359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 smtClean="0"/>
              <a:t>Groundwater Quality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910" y="5105400"/>
            <a:ext cx="8058490" cy="161332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</a:t>
            </a:r>
            <a:r>
              <a:rPr lang="en-US" dirty="0" smtClean="0"/>
              <a:t>iological conversion of urea/waste into NH</a:t>
            </a:r>
            <a:r>
              <a:rPr lang="en-US" baseline="-25000" dirty="0" smtClean="0"/>
              <a:t>4</a:t>
            </a:r>
          </a:p>
          <a:p>
            <a:pPr lvl="1"/>
            <a:r>
              <a:rPr lang="en-US" dirty="0" smtClean="0"/>
              <a:t>Nitrification of NH</a:t>
            </a:r>
            <a:r>
              <a:rPr lang="en-US" baseline="-25000" dirty="0" smtClean="0"/>
              <a:t>4</a:t>
            </a:r>
            <a:r>
              <a:rPr lang="en-US" dirty="0" smtClean="0"/>
              <a:t> into Nitrate in </a:t>
            </a:r>
            <a:r>
              <a:rPr lang="en-US" dirty="0"/>
              <a:t>u</a:t>
            </a:r>
            <a:r>
              <a:rPr lang="en-US" dirty="0" smtClean="0"/>
              <a:t>nsaturated Zone</a:t>
            </a:r>
          </a:p>
          <a:p>
            <a:pPr lvl="2"/>
            <a:r>
              <a:rPr lang="en-US" dirty="0" smtClean="0"/>
              <a:t>Health impacts, biological impairment  </a:t>
            </a:r>
          </a:p>
          <a:p>
            <a:r>
              <a:rPr lang="en-US" dirty="0" smtClean="0"/>
              <a:t>Household chemicals and pathogens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10" y="1282277"/>
            <a:ext cx="7543801" cy="3531446"/>
          </a:xfrm>
          <a:prstGeom prst="rect">
            <a:avLst/>
          </a:prstGeom>
          <a:noFill/>
          <a:ln>
            <a:noFill/>
          </a:ln>
          <a:effectLst>
            <a:outerShdw blurRad="254000" dist="266700" dir="2700000" sx="101000" sy="101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t="10457" r="80877" b="74184"/>
          <a:stretch/>
        </p:blipFill>
        <p:spPr bwMode="auto">
          <a:xfrm>
            <a:off x="7346611" y="2451100"/>
            <a:ext cx="9144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543800" y="6324600"/>
            <a:ext cx="1459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(USEPA,2002</a:t>
            </a:r>
            <a:r>
              <a:rPr lang="en-US" dirty="0"/>
              <a:t>)</a:t>
            </a:r>
          </a:p>
        </p:txBody>
      </p:sp>
      <p:pic>
        <p:nvPicPr>
          <p:cNvPr id="7" name="Picture 10" descr="USGS - science for a changing wor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67758"/>
            <a:ext cx="1219200" cy="49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1" t="597" r="22301" b="11243"/>
          <a:stretch/>
        </p:blipFill>
        <p:spPr>
          <a:xfrm>
            <a:off x="2860678" y="167758"/>
            <a:ext cx="3288954" cy="647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1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12 different wells sampled throughout Middle Carson Area</a:t>
            </a:r>
          </a:p>
          <a:p>
            <a:pPr lvl="1"/>
            <a:r>
              <a:rPr lang="en-US" dirty="0" smtClean="0"/>
              <a:t>Varying Frequency, 8 wells are sampled annually</a:t>
            </a:r>
          </a:p>
          <a:p>
            <a:pPr lvl="1"/>
            <a:r>
              <a:rPr lang="en-US" dirty="0" smtClean="0"/>
              <a:t>Samples collected from 2010-2014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2014 collected samples for Nitrogen Isotopes (Michael Rosen)</a:t>
            </a:r>
          </a:p>
          <a:p>
            <a:pPr lvl="1"/>
            <a:r>
              <a:rPr lang="en-US" dirty="0" smtClean="0"/>
              <a:t>Samples included collection of Aquifer Nitrate concentrations</a:t>
            </a:r>
          </a:p>
          <a:p>
            <a:pPr lvl="1"/>
            <a:r>
              <a:rPr lang="en-US" dirty="0" smtClean="0"/>
              <a:t>Data will be used by UNR Master Student</a:t>
            </a:r>
          </a:p>
          <a:p>
            <a:pPr lvl="1"/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 smtClean="0"/>
              <a:t>Groundwater Quality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82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0516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(1) </a:t>
            </a:r>
            <a:r>
              <a:rPr lang="en-US" u="sng" dirty="0"/>
              <a:t>USGS Online </a:t>
            </a:r>
            <a:r>
              <a:rPr lang="en-US" u="sng" dirty="0" smtClean="0"/>
              <a:t>Database</a:t>
            </a:r>
            <a:r>
              <a:rPr lang="en-US" dirty="0" smtClean="0"/>
              <a:t> - Background on how to access data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(2) </a:t>
            </a:r>
            <a:r>
              <a:rPr lang="en-US" u="sng" dirty="0" smtClean="0"/>
              <a:t>Water Resource Snapshot</a:t>
            </a:r>
            <a:r>
              <a:rPr lang="en-US" dirty="0" smtClean="0"/>
              <a:t> -  Latest Groundwater Levels, Water Quality, and Precipitation</a:t>
            </a:r>
          </a:p>
          <a:p>
            <a:endParaRPr lang="en-US" u="sng" dirty="0"/>
          </a:p>
          <a:p>
            <a:pPr marL="0" indent="0">
              <a:buNone/>
            </a:pPr>
            <a:endParaRPr lang="en-US" u="sng" dirty="0"/>
          </a:p>
        </p:txBody>
      </p:sp>
      <p:pic>
        <p:nvPicPr>
          <p:cNvPr id="4" name="Picture 10" descr="USGS - science for a changing wor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212439"/>
            <a:ext cx="1219200" cy="49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Groundwater Quality Monitoring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232" t="26729" r="7446" b="2206"/>
          <a:stretch/>
        </p:blipFill>
        <p:spPr>
          <a:xfrm>
            <a:off x="416162" y="1253864"/>
            <a:ext cx="8270638" cy="510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65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Quality:  Mound House Area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055845"/>
            <a:ext cx="2867025" cy="32659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702" r="6999"/>
          <a:stretch/>
        </p:blipFill>
        <p:spPr>
          <a:xfrm>
            <a:off x="3200400" y="2045241"/>
            <a:ext cx="5679440" cy="327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1" y="2971800"/>
            <a:ext cx="304800" cy="12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7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591" r="6256"/>
          <a:stretch/>
        </p:blipFill>
        <p:spPr>
          <a:xfrm>
            <a:off x="3200399" y="2051338"/>
            <a:ext cx="5856175" cy="32705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51132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Water Quality:  East Dayton 6 Mile Canyon Rd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9358"/>
          <a:stretch/>
        </p:blipFill>
        <p:spPr>
          <a:xfrm>
            <a:off x="152400" y="2053017"/>
            <a:ext cx="2895600" cy="32688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2971800"/>
            <a:ext cx="376237" cy="1286488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98062" y="5562600"/>
            <a:ext cx="8229600" cy="4525963"/>
          </a:xfrm>
        </p:spPr>
        <p:txBody>
          <a:bodyPr/>
          <a:lstStyle/>
          <a:p>
            <a:r>
              <a:rPr lang="en-US" dirty="0" smtClean="0"/>
              <a:t>Chloride Decline   73.8 mg/l in 2010   to   47.8 mg/l 2014</a:t>
            </a:r>
          </a:p>
          <a:p>
            <a:r>
              <a:rPr lang="en-US" dirty="0" smtClean="0"/>
              <a:t>Sulfate Increase    561 mg/l in 2010   to    799 mg/l 2014</a:t>
            </a:r>
          </a:p>
          <a:p>
            <a:pPr lvl="1"/>
            <a:r>
              <a:rPr lang="en-US" dirty="0" smtClean="0"/>
              <a:t>Odor and Taste EPA Secondary Standard ~250 mg/l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8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Project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Groundwater-levels and water-quality </a:t>
            </a:r>
            <a:r>
              <a:rPr lang="en-US" dirty="0"/>
              <a:t>d</a:t>
            </a:r>
            <a:r>
              <a:rPr lang="en-US" dirty="0" smtClean="0"/>
              <a:t>ata is available online through NWIS.</a:t>
            </a:r>
          </a:p>
          <a:p>
            <a:endParaRPr lang="en-US" dirty="0"/>
          </a:p>
          <a:p>
            <a:r>
              <a:rPr lang="en-US" dirty="0" smtClean="0"/>
              <a:t>Decline or stabilization </a:t>
            </a:r>
            <a:r>
              <a:rPr lang="en-US" dirty="0" smtClean="0"/>
              <a:t> </a:t>
            </a:r>
            <a:r>
              <a:rPr lang="en-US" dirty="0" smtClean="0"/>
              <a:t>or very slight increase </a:t>
            </a:r>
            <a:r>
              <a:rPr lang="en-US" dirty="0" smtClean="0"/>
              <a:t>aquifer </a:t>
            </a:r>
            <a:r>
              <a:rPr lang="en-US" dirty="0" smtClean="0"/>
              <a:t>nitrate concentrations from 2010-2014 in monitoring network.</a:t>
            </a:r>
          </a:p>
          <a:p>
            <a:endParaRPr lang="en-US" dirty="0"/>
          </a:p>
          <a:p>
            <a:r>
              <a:rPr lang="en-US" dirty="0" smtClean="0"/>
              <a:t>Identification of elevated nitrate concentrations (~18 mg/l-N)</a:t>
            </a:r>
          </a:p>
          <a:p>
            <a:pPr lvl="1"/>
            <a:r>
              <a:rPr lang="en-US" dirty="0" smtClean="0"/>
              <a:t>In the Mark Twain Community Center (will sample in January for Nitrate)</a:t>
            </a:r>
          </a:p>
          <a:p>
            <a:endParaRPr lang="en-US" dirty="0"/>
          </a:p>
          <a:p>
            <a:r>
              <a:rPr lang="en-US" dirty="0" smtClean="0"/>
              <a:t>Questions on how to get data, email dwsmith@usgs.gov</a:t>
            </a:r>
          </a:p>
          <a:p>
            <a:pPr lvl="1"/>
            <a:endParaRPr lang="en-US" dirty="0"/>
          </a:p>
          <a:p>
            <a:pPr marL="365760" lvl="1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51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917" y="1600200"/>
            <a:ext cx="6116166" cy="4525963"/>
          </a:xfrm>
        </p:spPr>
      </p:pic>
    </p:spTree>
    <p:extLst>
      <p:ext uri="{BB962C8B-B14F-4D97-AF65-F5344CB8AC3E}">
        <p14:creationId xmlns:p14="http://schemas.microsoft.com/office/powerpoint/2010/main" val="33291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54" y="212712"/>
            <a:ext cx="6670860" cy="59359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69017" y="6261772"/>
            <a:ext cx="6168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http://nevada.usgs.gov/walkerbasinhydromapper</a:t>
            </a:r>
          </a:p>
        </p:txBody>
      </p:sp>
    </p:spTree>
    <p:extLst>
      <p:ext uri="{BB962C8B-B14F-4D97-AF65-F5344CB8AC3E}">
        <p14:creationId xmlns:p14="http://schemas.microsoft.com/office/powerpoint/2010/main" val="79635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89" t="3484" r="7923" b="3153"/>
          <a:stretch/>
        </p:blipFill>
        <p:spPr>
          <a:xfrm>
            <a:off x="0" y="857251"/>
            <a:ext cx="5540617" cy="46379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3923" b="4781"/>
          <a:stretch/>
        </p:blipFill>
        <p:spPr>
          <a:xfrm>
            <a:off x="1633030" y="1110007"/>
            <a:ext cx="5569224" cy="46379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758" t="14372" r="4454" b="4743"/>
          <a:stretch/>
        </p:blipFill>
        <p:spPr>
          <a:xfrm>
            <a:off x="3377139" y="1362763"/>
            <a:ext cx="5540618" cy="463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5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2464" y="1234338"/>
            <a:ext cx="8890907" cy="4479130"/>
            <a:chOff x="32657" y="764041"/>
            <a:chExt cx="11854543" cy="597217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25830" t="10170" r="8180"/>
            <a:stretch/>
          </p:blipFill>
          <p:spPr>
            <a:xfrm>
              <a:off x="32657" y="1850571"/>
              <a:ext cx="11854543" cy="4885643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r="74784" b="33187"/>
            <a:stretch/>
          </p:blipFill>
          <p:spPr>
            <a:xfrm>
              <a:off x="7357383" y="764041"/>
              <a:ext cx="4529817" cy="36337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732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959" y="1600200"/>
            <a:ext cx="8229600" cy="4525963"/>
          </a:xfrm>
        </p:spPr>
        <p:txBody>
          <a:bodyPr/>
          <a:lstStyle/>
          <a:p>
            <a:r>
              <a:rPr lang="en-US" dirty="0" smtClean="0"/>
              <a:t>Inactive sites Example</a:t>
            </a:r>
          </a:p>
          <a:p>
            <a:pPr lvl="1"/>
            <a:r>
              <a:rPr lang="en-US" dirty="0" smtClean="0"/>
              <a:t>Aquifer Storage and Recovery well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274638"/>
            <a:ext cx="4459787" cy="64008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NWIS Mapper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8" name="Picture 10" descr="USGS - science for a changing wor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212439"/>
            <a:ext cx="1219200" cy="49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6923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Graph of groundwater level data at USGS 391349119335701 103  N16 E21 24DDDD1    ASR #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"/>
          <a:stretch/>
        </p:blipFill>
        <p:spPr bwMode="auto">
          <a:xfrm>
            <a:off x="218948" y="298034"/>
            <a:ext cx="8659037" cy="602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068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19862" y="274638"/>
            <a:ext cx="4553712" cy="173094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Online Resources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680" y="274638"/>
            <a:ext cx="5462016" cy="648614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22554" y="3445289"/>
            <a:ext cx="4553712" cy="17309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 smtClean="0"/>
              <a:t>N</a:t>
            </a:r>
            <a:r>
              <a:rPr lang="en-US" sz="4000" dirty="0" smtClean="0"/>
              <a:t>ational </a:t>
            </a:r>
          </a:p>
          <a:p>
            <a:r>
              <a:rPr lang="en-US" sz="4000" u="sng" dirty="0" smtClean="0"/>
              <a:t>W</a:t>
            </a:r>
            <a:r>
              <a:rPr lang="en-US" sz="4000" dirty="0" smtClean="0"/>
              <a:t>ater </a:t>
            </a:r>
          </a:p>
          <a:p>
            <a:r>
              <a:rPr lang="en-US" sz="4000" u="sng" dirty="0" smtClean="0"/>
              <a:t>I</a:t>
            </a:r>
            <a:r>
              <a:rPr lang="en-US" sz="4000" dirty="0" smtClean="0"/>
              <a:t>nventory</a:t>
            </a:r>
          </a:p>
          <a:p>
            <a:r>
              <a:rPr lang="en-US" sz="4000" u="sng" dirty="0" smtClean="0"/>
              <a:t>S</a:t>
            </a:r>
            <a:r>
              <a:rPr lang="en-US" sz="4000" dirty="0" smtClean="0"/>
              <a:t>ystem</a:t>
            </a:r>
          </a:p>
          <a:p>
            <a:r>
              <a:rPr lang="en-US" sz="2800" dirty="0" smtClean="0"/>
              <a:t>(NWIS)</a:t>
            </a:r>
          </a:p>
        </p:txBody>
      </p:sp>
      <p:pic>
        <p:nvPicPr>
          <p:cNvPr id="5" name="Picture 10" descr="USGS - science for a changing wor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212439"/>
            <a:ext cx="1219200" cy="49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5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688" y="135954"/>
            <a:ext cx="4553712" cy="173094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Water Resource Information </a:t>
            </a:r>
            <a:br>
              <a:rPr lang="en-US" dirty="0" smtClean="0"/>
            </a:br>
            <a:r>
              <a:rPr lang="en-US" dirty="0" smtClean="0"/>
              <a:t>Online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680" y="274638"/>
            <a:ext cx="5462016" cy="64861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0864" t="6424" r="15735" b="89141"/>
          <a:stretch/>
        </p:blipFill>
        <p:spPr>
          <a:xfrm>
            <a:off x="481772" y="2400300"/>
            <a:ext cx="8485255" cy="704850"/>
          </a:xfrm>
          <a:prstGeom prst="rect">
            <a:avLst/>
          </a:prstGeom>
          <a:ln w="92075">
            <a:solidFill>
              <a:schemeClr val="bg1"/>
            </a:solidFill>
          </a:ln>
        </p:spPr>
      </p:pic>
      <p:cxnSp>
        <p:nvCxnSpPr>
          <p:cNvPr id="9" name="Straight Connector 8"/>
          <p:cNvCxnSpPr/>
          <p:nvPr/>
        </p:nvCxnSpPr>
        <p:spPr>
          <a:xfrm flipV="1">
            <a:off x="481772" y="768858"/>
            <a:ext cx="4242627" cy="1631442"/>
          </a:xfrm>
          <a:prstGeom prst="line">
            <a:avLst/>
          </a:prstGeom>
          <a:ln w="539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8089391" y="768858"/>
            <a:ext cx="908305" cy="1631442"/>
          </a:xfrm>
          <a:prstGeom prst="line">
            <a:avLst/>
          </a:prstGeom>
          <a:ln w="539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0" descr="USGS - science for a changing wor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212439"/>
            <a:ext cx="1219200" cy="49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0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19862" y="274638"/>
            <a:ext cx="4553712" cy="173094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Water Resource Information </a:t>
            </a:r>
            <a:br>
              <a:rPr lang="en-US" dirty="0" smtClean="0"/>
            </a:br>
            <a:r>
              <a:rPr lang="en-US" dirty="0" smtClean="0"/>
              <a:t>Online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681" y="274638"/>
            <a:ext cx="5390147" cy="6400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14750" y="3867150"/>
            <a:ext cx="1200150" cy="5715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368046" y="3001677"/>
            <a:ext cx="4553712" cy="17309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smtClean="0"/>
              <a:t>Interactive</a:t>
            </a:r>
          </a:p>
          <a:p>
            <a:pPr algn="ctr"/>
            <a:r>
              <a:rPr lang="en-US" sz="5400" dirty="0" smtClean="0"/>
              <a:t>Mapper</a:t>
            </a:r>
            <a:endParaRPr lang="en-US" sz="5400" dirty="0"/>
          </a:p>
        </p:txBody>
      </p:sp>
      <p:pic>
        <p:nvPicPr>
          <p:cNvPr id="7" name="Picture 10" descr="USGS - science for a changing wor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212439"/>
            <a:ext cx="1219200" cy="49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71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NWIS Mapper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50" y="1619250"/>
            <a:ext cx="3067050" cy="4038600"/>
          </a:xfrm>
        </p:spPr>
        <p:txBody>
          <a:bodyPr/>
          <a:lstStyle/>
          <a:p>
            <a:r>
              <a:rPr lang="en-US" dirty="0" smtClean="0"/>
              <a:t>Maps Feature</a:t>
            </a:r>
          </a:p>
          <a:p>
            <a:pPr lvl="1"/>
            <a:r>
              <a:rPr lang="en-US" dirty="0" smtClean="0"/>
              <a:t>Zoom in to area of interest.</a:t>
            </a:r>
          </a:p>
          <a:p>
            <a:endParaRPr lang="en-US" dirty="0" smtClean="0"/>
          </a:p>
          <a:p>
            <a:r>
              <a:rPr lang="en-US" dirty="0" smtClean="0"/>
              <a:t>Surface Water sites are the default selection.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0" y="236538"/>
            <a:ext cx="5390148" cy="6400800"/>
          </a:xfrm>
          <a:prstGeom prst="rect">
            <a:avLst/>
          </a:prstGeom>
        </p:spPr>
      </p:pic>
      <p:pic>
        <p:nvPicPr>
          <p:cNvPr id="5" name="Picture 10" descr="USGS - science for a changing wor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212439"/>
            <a:ext cx="1219200" cy="49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58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NWIS Mapper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50" y="1619250"/>
            <a:ext cx="3067050" cy="4038600"/>
          </a:xfrm>
        </p:spPr>
        <p:txBody>
          <a:bodyPr>
            <a:normAutofit/>
          </a:bodyPr>
          <a:lstStyle/>
          <a:p>
            <a:r>
              <a:rPr lang="en-US" dirty="0" smtClean="0"/>
              <a:t>Maps Feature</a:t>
            </a:r>
          </a:p>
          <a:p>
            <a:pPr lvl="1"/>
            <a:r>
              <a:rPr lang="en-US" dirty="0" smtClean="0"/>
              <a:t>Zoom in to area of interest.</a:t>
            </a:r>
          </a:p>
          <a:p>
            <a:endParaRPr lang="en-US" dirty="0" smtClean="0"/>
          </a:p>
          <a:p>
            <a:r>
              <a:rPr lang="en-US" dirty="0" smtClean="0"/>
              <a:t>Surface Water sites are the default selection. </a:t>
            </a:r>
          </a:p>
          <a:p>
            <a:endParaRPr lang="en-US" dirty="0"/>
          </a:p>
          <a:p>
            <a:r>
              <a:rPr lang="en-US" dirty="0" smtClean="0"/>
              <a:t>5 data site types available.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0" y="236538"/>
            <a:ext cx="5390148" cy="640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813" t="78684" r="57500" b="1842"/>
          <a:stretch/>
        </p:blipFill>
        <p:spPr>
          <a:xfrm>
            <a:off x="4100923" y="1847850"/>
            <a:ext cx="4427302" cy="2579688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3695700" y="5497512"/>
            <a:ext cx="1600200" cy="9794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695700" y="1847850"/>
            <a:ext cx="405223" cy="3649662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295900" y="4427538"/>
            <a:ext cx="3232325" cy="2049462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0" descr="USGS - science for a changing wor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212439"/>
            <a:ext cx="1219200" cy="49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50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162300" cy="4525963"/>
          </a:xfrm>
        </p:spPr>
        <p:txBody>
          <a:bodyPr/>
          <a:lstStyle/>
          <a:p>
            <a:r>
              <a:rPr lang="en-US" dirty="0" smtClean="0"/>
              <a:t>Select Groundwater</a:t>
            </a:r>
          </a:p>
          <a:p>
            <a:pPr lvl="1"/>
            <a:r>
              <a:rPr lang="en-US" u="sng" dirty="0" smtClean="0"/>
              <a:t>Active Sites </a:t>
            </a:r>
            <a:r>
              <a:rPr lang="en-US" dirty="0" smtClean="0"/>
              <a:t>- Data entered in the</a:t>
            </a:r>
            <a:r>
              <a:rPr lang="en-US" dirty="0"/>
              <a:t> </a:t>
            </a:r>
            <a:r>
              <a:rPr lang="en-US" dirty="0" smtClean="0"/>
              <a:t>past year</a:t>
            </a:r>
          </a:p>
          <a:p>
            <a:pPr lvl="1"/>
            <a:endParaRPr lang="en-US" dirty="0" smtClean="0"/>
          </a:p>
          <a:p>
            <a:pPr lvl="1"/>
            <a:r>
              <a:rPr lang="en-US" u="sng" dirty="0" smtClean="0"/>
              <a:t>Inactive Sites </a:t>
            </a:r>
            <a:r>
              <a:rPr lang="en-US" dirty="0" smtClean="0"/>
              <a:t>– Historical Data &gt;1 year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0" y="236538"/>
            <a:ext cx="5390147" cy="64008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NWIS Mapper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Picture 10" descr="USGS - science for a changing wor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212439"/>
            <a:ext cx="1219200" cy="49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00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atch">
  <a:themeElements>
    <a:clrScheme name="Custom 6">
      <a:dk1>
        <a:sysClr val="windowText" lastClr="000000"/>
      </a:dk1>
      <a:lt1>
        <a:srgbClr val="FFFFFF"/>
      </a:lt1>
      <a:dk2>
        <a:srgbClr val="1D3641"/>
      </a:dk2>
      <a:lt2>
        <a:srgbClr val="FFFFFF"/>
      </a:lt2>
      <a:accent1>
        <a:srgbClr val="759AA5"/>
      </a:accent1>
      <a:accent2>
        <a:srgbClr val="595959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19299</TotalTime>
  <Words>475</Words>
  <Application>Microsoft Office PowerPoint</Application>
  <PresentationFormat>On-screen Show (4:3)</PresentationFormat>
  <Paragraphs>122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Arial Black</vt:lpstr>
      <vt:lpstr>Calibri</vt:lpstr>
      <vt:lpstr>Tw Cen MT</vt:lpstr>
      <vt:lpstr>Thatch</vt:lpstr>
      <vt:lpstr>USGS Middle Carson River Groundwater Levels and Water Quality Monitoring</vt:lpstr>
      <vt:lpstr>Cooperators </vt:lpstr>
      <vt:lpstr>Outline</vt:lpstr>
      <vt:lpstr>Online Resources </vt:lpstr>
      <vt:lpstr>Water Resource Information  Online</vt:lpstr>
      <vt:lpstr>Water Resource Information  Online</vt:lpstr>
      <vt:lpstr>NWIS Mapper </vt:lpstr>
      <vt:lpstr>NWIS Mapper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Objectives/Scope: Dayton Valley Project</vt:lpstr>
      <vt:lpstr>Groundwater Water Monitoring Network</vt:lpstr>
      <vt:lpstr>Groundwater Levels</vt:lpstr>
      <vt:lpstr>PowerPoint Presentation</vt:lpstr>
      <vt:lpstr>Groundwater Levels</vt:lpstr>
      <vt:lpstr>PowerPoint Presentation</vt:lpstr>
      <vt:lpstr>Groundwater Surface Water Gradients -Instantaneous River Stage Data</vt:lpstr>
      <vt:lpstr>MW-2  (1,500 ft from Induction Well)</vt:lpstr>
      <vt:lpstr>Groundwater Quality</vt:lpstr>
      <vt:lpstr>Groundwater Quality</vt:lpstr>
      <vt:lpstr>Groundwater Quality Monitoring</vt:lpstr>
      <vt:lpstr>Water Quality:  Mound House Area</vt:lpstr>
      <vt:lpstr>Water Quality:  East Dayton 6 Mile Canyon Rd</vt:lpstr>
      <vt:lpstr>Project Summary</vt:lpstr>
      <vt:lpstr>Questions?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dwsmith</dc:creator>
  <cp:lastModifiedBy>Smith, David W.</cp:lastModifiedBy>
  <cp:revision>646</cp:revision>
  <cp:lastPrinted>2014-04-23T18:59:57Z</cp:lastPrinted>
  <dcterms:created xsi:type="dcterms:W3CDTF">2011-05-11T04:32:05Z</dcterms:created>
  <dcterms:modified xsi:type="dcterms:W3CDTF">2014-12-02T21:11:55Z</dcterms:modified>
</cp:coreProperties>
</file>