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9" r:id="rId2"/>
    <p:sldId id="292" r:id="rId3"/>
    <p:sldId id="302" r:id="rId4"/>
    <p:sldId id="338" r:id="rId5"/>
    <p:sldId id="334" r:id="rId6"/>
    <p:sldId id="352" r:id="rId7"/>
    <p:sldId id="350" r:id="rId8"/>
    <p:sldId id="332" r:id="rId9"/>
    <p:sldId id="357" r:id="rId10"/>
    <p:sldId id="382" r:id="rId11"/>
    <p:sldId id="358" r:id="rId12"/>
    <p:sldId id="288" r:id="rId13"/>
    <p:sldId id="378" r:id="rId14"/>
    <p:sldId id="386" r:id="rId15"/>
    <p:sldId id="387" r:id="rId16"/>
    <p:sldId id="388" r:id="rId17"/>
    <p:sldId id="38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Angela P" initials="PAP" lastIdx="1" clrIdx="0">
    <p:extLst>
      <p:ext uri="{19B8F6BF-5375-455C-9EA6-DF929625EA0E}">
        <p15:presenceInfo xmlns:p15="http://schemas.microsoft.com/office/powerpoint/2012/main" userId="S::appaul@usgs.gov::995bd594-b309-406d-80fb-ee2ef86a2abf" providerId="AD"/>
      </p:ext>
    </p:extLst>
  </p:cmAuthor>
  <p:cmAuthor id="2" name="Allander, Kip K" initials="AKK" lastIdx="32" clrIdx="1">
    <p:extLst>
      <p:ext uri="{19B8F6BF-5375-455C-9EA6-DF929625EA0E}">
        <p15:presenceInfo xmlns:p15="http://schemas.microsoft.com/office/powerpoint/2012/main" userId="S::kalland@usgs.gov::cda41ee4-7c0d-4bb6-ab6d-5359a0afc4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8FE"/>
    <a:srgbClr val="FFFFCC"/>
    <a:srgbClr val="E2F9B9"/>
    <a:srgbClr val="B381D9"/>
    <a:srgbClr val="499AFD"/>
    <a:srgbClr val="8DC0FD"/>
    <a:srgbClr val="66FFFF"/>
    <a:srgbClr val="6D6553"/>
    <a:srgbClr val="C6B800"/>
    <a:srgbClr val="87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15" autoAdjust="0"/>
    <p:restoredTop sz="82912" autoAdjust="0"/>
  </p:normalViewPr>
  <p:slideViewPr>
    <p:cSldViewPr snapToGrid="0">
      <p:cViewPr varScale="1">
        <p:scale>
          <a:sx n="94" d="100"/>
          <a:sy n="94" d="100"/>
        </p:scale>
        <p:origin x="2496" y="1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C09CF-2A2A-4A64-BEE4-0BF8DAC07A12}" type="datetimeFigureOut">
              <a:rPr lang="en-US" smtClean="0"/>
              <a:t>9/17/2019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28FFA-81F4-4DED-8F48-BB3B31F0AE9F}" type="slidenum">
              <a:rPr lang="en-US" smtClean="0"/>
              <a:t>‹#›</a:t>
            </a:fld>
            <a:endParaRPr lang="en-US"/>
          </a:p>
        </p:txBody>
      </p:sp>
    </p:spTree>
    <p:extLst>
      <p:ext uri="{BB962C8B-B14F-4D97-AF65-F5344CB8AC3E}">
        <p14:creationId xmlns:p14="http://schemas.microsoft.com/office/powerpoint/2010/main" val="141429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28FFA-81F4-4DED-8F48-BB3B31F0AE9F}" type="slidenum">
              <a:rPr lang="en-US" smtClean="0"/>
              <a:t>1</a:t>
            </a:fld>
            <a:endParaRPr lang="en-US"/>
          </a:p>
        </p:txBody>
      </p:sp>
    </p:spTree>
    <p:extLst>
      <p:ext uri="{BB962C8B-B14F-4D97-AF65-F5344CB8AC3E}">
        <p14:creationId xmlns:p14="http://schemas.microsoft.com/office/powerpoint/2010/main" val="4114809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6928FFA-81F4-4DED-8F48-BB3B31F0AE9F}" type="slidenum">
              <a:rPr lang="en-US" smtClean="0"/>
              <a:t>10</a:t>
            </a:fld>
            <a:endParaRPr lang="en-US"/>
          </a:p>
        </p:txBody>
      </p:sp>
    </p:spTree>
    <p:extLst>
      <p:ext uri="{BB962C8B-B14F-4D97-AF65-F5344CB8AC3E}">
        <p14:creationId xmlns:p14="http://schemas.microsoft.com/office/powerpoint/2010/main" val="1137542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28FFA-81F4-4DED-8F48-BB3B31F0AE9F}" type="slidenum">
              <a:rPr lang="en-US" smtClean="0"/>
              <a:t>11</a:t>
            </a:fld>
            <a:endParaRPr lang="en-US"/>
          </a:p>
        </p:txBody>
      </p:sp>
    </p:spTree>
    <p:extLst>
      <p:ext uri="{BB962C8B-B14F-4D97-AF65-F5344CB8AC3E}">
        <p14:creationId xmlns:p14="http://schemas.microsoft.com/office/powerpoint/2010/main" val="471307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28FFA-81F4-4DED-8F48-BB3B31F0AE9F}" type="slidenum">
              <a:rPr lang="en-US" smtClean="0"/>
              <a:t>12</a:t>
            </a:fld>
            <a:endParaRPr lang="en-US"/>
          </a:p>
        </p:txBody>
      </p:sp>
    </p:spTree>
    <p:extLst>
      <p:ext uri="{BB962C8B-B14F-4D97-AF65-F5344CB8AC3E}">
        <p14:creationId xmlns:p14="http://schemas.microsoft.com/office/powerpoint/2010/main" val="3869440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28FFA-81F4-4DED-8F48-BB3B31F0AE9F}" type="slidenum">
              <a:rPr lang="en-US" smtClean="0"/>
              <a:t>13</a:t>
            </a:fld>
            <a:endParaRPr lang="en-US"/>
          </a:p>
        </p:txBody>
      </p:sp>
    </p:spTree>
    <p:extLst>
      <p:ext uri="{BB962C8B-B14F-4D97-AF65-F5344CB8AC3E}">
        <p14:creationId xmlns:p14="http://schemas.microsoft.com/office/powerpoint/2010/main" val="171340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28FFA-81F4-4DED-8F48-BB3B31F0AE9F}" type="slidenum">
              <a:rPr lang="en-US" smtClean="0"/>
              <a:t>14</a:t>
            </a:fld>
            <a:endParaRPr lang="en-US"/>
          </a:p>
        </p:txBody>
      </p:sp>
    </p:spTree>
    <p:extLst>
      <p:ext uri="{BB962C8B-B14F-4D97-AF65-F5344CB8AC3E}">
        <p14:creationId xmlns:p14="http://schemas.microsoft.com/office/powerpoint/2010/main" val="3285074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88E0A-C1BA-42D4-9A28-7D7A7D085766}"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1305894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28FFA-81F4-4DED-8F48-BB3B31F0AE9F}" type="slidenum">
              <a:rPr lang="en-US" smtClean="0"/>
              <a:t>16</a:t>
            </a:fld>
            <a:endParaRPr lang="en-US"/>
          </a:p>
        </p:txBody>
      </p:sp>
    </p:spTree>
    <p:extLst>
      <p:ext uri="{BB962C8B-B14F-4D97-AF65-F5344CB8AC3E}">
        <p14:creationId xmlns:p14="http://schemas.microsoft.com/office/powerpoint/2010/main" val="107732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28FFA-81F4-4DED-8F48-BB3B31F0AE9F}" type="slidenum">
              <a:rPr lang="en-US" smtClean="0"/>
              <a:t>17</a:t>
            </a:fld>
            <a:endParaRPr lang="en-US"/>
          </a:p>
        </p:txBody>
      </p:sp>
    </p:spTree>
    <p:extLst>
      <p:ext uri="{BB962C8B-B14F-4D97-AF65-F5344CB8AC3E}">
        <p14:creationId xmlns:p14="http://schemas.microsoft.com/office/powerpoint/2010/main" val="181785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28FFA-81F4-4DED-8F48-BB3B31F0AE9F}" type="slidenum">
              <a:rPr lang="en-US" smtClean="0"/>
              <a:t>2</a:t>
            </a:fld>
            <a:endParaRPr lang="en-US"/>
          </a:p>
        </p:txBody>
      </p:sp>
    </p:spTree>
    <p:extLst>
      <p:ext uri="{BB962C8B-B14F-4D97-AF65-F5344CB8AC3E}">
        <p14:creationId xmlns:p14="http://schemas.microsoft.com/office/powerpoint/2010/main" val="283741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Redox is shorthand for </a:t>
            </a:r>
            <a:r>
              <a:rPr lang="en-US" b="1" dirty="0"/>
              <a:t>Red</a:t>
            </a:r>
            <a:r>
              <a:rPr lang="en-US" dirty="0"/>
              <a:t>uction </a:t>
            </a:r>
            <a:r>
              <a:rPr lang="en-US" b="1" dirty="0"/>
              <a:t>Ox</a:t>
            </a:r>
            <a:r>
              <a:rPr lang="en-US" dirty="0"/>
              <a:t>idation. Certain constituents are able to undergo redox reactions whereby electrons are exchanged.  Oftentimes redox reactions are mediated by bacteria.  Generally, as bacteria feed on organic carbon the bacteria transfer electrons to constituents susceptible to receiving these electrons within the system; for example, arsenic.  If arsenate (the oxidized form of inorganic arsenic) is present and accepts the electrons from the bacteria it becomes reduced to </a:t>
            </a:r>
            <a:r>
              <a:rPr lang="en-US" dirty="0" err="1"/>
              <a:t>arsenite</a:t>
            </a:r>
            <a:r>
              <a:rPr lang="en-US" dirty="0"/>
              <a:t> (the reduced form of arsenic). Bacteria generally prefer to transfer electrons to dissolved oxygen, if present; therefore, if sufficient dissolved oxygen is present in the system conditions are considered to be oxidizing to redox-sensitive constituents.  However, if dissolved oxygen is sufficiently low or absent (anoxic), this doesn’t necessarily mean the system is reducing to all constituents in the system. There is a general favorability to certain constituents over others; this favorability is usually described using was is termed a redox ladder.  Generally, bacteria will transfer electrons to constituents in the following order: Dissolved Oxygen (O2)&gt;Nitrate/Nitrite&gt;Manganese&gt;Iron&gt; Arsenic&gt;Sulfate.  If the system is incredibly reducing, methane gas will be formed.  A mixed redox condition indicates that a couple or a few constituents may be susceptible to redox reactions in the system.</a:t>
            </a:r>
          </a:p>
          <a:p>
            <a:endParaRPr lang="en-US" dirty="0"/>
          </a:p>
          <a:p>
            <a:r>
              <a:rPr lang="en-US" dirty="0"/>
              <a:t>Species is used to indicate the form a constituent takes in the system.  For instance, the inorganic arsenic species are arsenate (H3AsO4) and </a:t>
            </a:r>
            <a:r>
              <a:rPr lang="en-US" dirty="0" err="1"/>
              <a:t>arsenite</a:t>
            </a:r>
            <a:r>
              <a:rPr lang="en-US" dirty="0"/>
              <a:t> (H3AsO3).</a:t>
            </a:r>
          </a:p>
        </p:txBody>
      </p:sp>
      <p:sp>
        <p:nvSpPr>
          <p:cNvPr id="4" name="Slide Number Placeholder 3"/>
          <p:cNvSpPr>
            <a:spLocks noGrp="1"/>
          </p:cNvSpPr>
          <p:nvPr>
            <p:ph type="sldNum" sz="quarter" idx="10"/>
          </p:nvPr>
        </p:nvSpPr>
        <p:spPr/>
        <p:txBody>
          <a:bodyPr/>
          <a:lstStyle/>
          <a:p>
            <a:pPr>
              <a:defRPr/>
            </a:pPr>
            <a:fld id="{02B88E0A-C1BA-42D4-9A28-7D7A7D085766}"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42332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28FFA-81F4-4DED-8F48-BB3B31F0AE9F}" type="slidenum">
              <a:rPr lang="en-US" smtClean="0"/>
              <a:t>4</a:t>
            </a:fld>
            <a:endParaRPr lang="en-US"/>
          </a:p>
        </p:txBody>
      </p:sp>
    </p:spTree>
    <p:extLst>
      <p:ext uri="{BB962C8B-B14F-4D97-AF65-F5344CB8AC3E}">
        <p14:creationId xmlns:p14="http://schemas.microsoft.com/office/powerpoint/2010/main" val="97989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28FFA-81F4-4DED-8F48-BB3B31F0AE9F}" type="slidenum">
              <a:rPr lang="en-US" smtClean="0"/>
              <a:t>5</a:t>
            </a:fld>
            <a:endParaRPr lang="en-US"/>
          </a:p>
        </p:txBody>
      </p:sp>
    </p:spTree>
    <p:extLst>
      <p:ext uri="{BB962C8B-B14F-4D97-AF65-F5344CB8AC3E}">
        <p14:creationId xmlns:p14="http://schemas.microsoft.com/office/powerpoint/2010/main" val="3596234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88E0A-C1BA-42D4-9A28-7D7A7D085766}"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23467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28FFA-81F4-4DED-8F48-BB3B31F0AE9F}" type="slidenum">
              <a:rPr lang="en-US" smtClean="0"/>
              <a:t>7</a:t>
            </a:fld>
            <a:endParaRPr lang="en-US"/>
          </a:p>
        </p:txBody>
      </p:sp>
    </p:spTree>
    <p:extLst>
      <p:ext uri="{BB962C8B-B14F-4D97-AF65-F5344CB8AC3E}">
        <p14:creationId xmlns:p14="http://schemas.microsoft.com/office/powerpoint/2010/main" val="42515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28FFA-81F4-4DED-8F48-BB3B31F0AE9F}" type="slidenum">
              <a:rPr lang="en-US" smtClean="0"/>
              <a:t>8</a:t>
            </a:fld>
            <a:endParaRPr lang="en-US"/>
          </a:p>
        </p:txBody>
      </p:sp>
    </p:spTree>
    <p:extLst>
      <p:ext uri="{BB962C8B-B14F-4D97-AF65-F5344CB8AC3E}">
        <p14:creationId xmlns:p14="http://schemas.microsoft.com/office/powerpoint/2010/main" val="2812225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28FFA-81F4-4DED-8F48-BB3B31F0AE9F}" type="slidenum">
              <a:rPr lang="en-US" smtClean="0"/>
              <a:t>9</a:t>
            </a:fld>
            <a:endParaRPr lang="en-US"/>
          </a:p>
        </p:txBody>
      </p:sp>
    </p:spTree>
    <p:extLst>
      <p:ext uri="{BB962C8B-B14F-4D97-AF65-F5344CB8AC3E}">
        <p14:creationId xmlns:p14="http://schemas.microsoft.com/office/powerpoint/2010/main" val="2203029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pPr>
              <a:defRPr/>
            </a:pPr>
            <a:endParaRPr lang="en-US">
              <a:solidFill>
                <a:srgbClr val="CAF278"/>
              </a:solidFill>
            </a:endParaRPr>
          </a:p>
        </p:txBody>
      </p:sp>
      <p:sp>
        <p:nvSpPr>
          <p:cNvPr id="17" name="Footer Placeholder 16"/>
          <p:cNvSpPr>
            <a:spLocks noGrp="1"/>
          </p:cNvSpPr>
          <p:nvPr>
            <p:ph type="ftr" sz="quarter" idx="11"/>
          </p:nvPr>
        </p:nvSpPr>
        <p:spPr/>
        <p:txBody>
          <a:bodyPr/>
          <a:lstStyle/>
          <a:p>
            <a:pPr>
              <a:defRPr/>
            </a:pPr>
            <a:endParaRPr lang="en-US">
              <a:solidFill>
                <a:srgbClr val="CAF278"/>
              </a:solidFill>
            </a:endParaRPr>
          </a:p>
        </p:txBody>
      </p:sp>
      <p:sp>
        <p:nvSpPr>
          <p:cNvPr id="29" name="Slide Number Placeholder 28"/>
          <p:cNvSpPr>
            <a:spLocks noGrp="1"/>
          </p:cNvSpPr>
          <p:nvPr>
            <p:ph type="sldNum" sz="quarter" idx="12"/>
          </p:nvPr>
        </p:nvSpPr>
        <p:spPr/>
        <p:txBody>
          <a:bodyPr/>
          <a:lstStyle/>
          <a:p>
            <a:pPr>
              <a:defRPr/>
            </a:pPr>
            <a:fld id="{6E5B822A-B89B-4734-B568-2C0EF5748277}" type="slidenum">
              <a:rPr lang="en-US" smtClean="0">
                <a:solidFill>
                  <a:srgbClr val="CAF278"/>
                </a:solidFill>
              </a:rPr>
              <a:pPr>
                <a:defRPr/>
              </a:pPr>
              <a:t>‹#›</a:t>
            </a:fld>
            <a:endParaRPr lang="en-US">
              <a:solidFill>
                <a:srgbClr val="CAF278"/>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Tree>
    <p:extLst>
      <p:ext uri="{BB962C8B-B14F-4D97-AF65-F5344CB8AC3E}">
        <p14:creationId xmlns:p14="http://schemas.microsoft.com/office/powerpoint/2010/main" val="58513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CAF278"/>
              </a:solidFill>
            </a:endParaRPr>
          </a:p>
        </p:txBody>
      </p:sp>
      <p:sp>
        <p:nvSpPr>
          <p:cNvPr id="5" name="Footer Placeholder 4"/>
          <p:cNvSpPr>
            <a:spLocks noGrp="1"/>
          </p:cNvSpPr>
          <p:nvPr>
            <p:ph type="ftr" sz="quarter" idx="11"/>
          </p:nvPr>
        </p:nvSpPr>
        <p:spPr/>
        <p:txBody>
          <a:bodyPr/>
          <a:lstStyle/>
          <a:p>
            <a:pPr>
              <a:defRPr/>
            </a:pPr>
            <a:endParaRPr lang="en-US">
              <a:solidFill>
                <a:srgbClr val="CAF278"/>
              </a:solidFill>
            </a:endParaRPr>
          </a:p>
        </p:txBody>
      </p:sp>
      <p:sp>
        <p:nvSpPr>
          <p:cNvPr id="6" name="Slide Number Placeholder 5"/>
          <p:cNvSpPr>
            <a:spLocks noGrp="1"/>
          </p:cNvSpPr>
          <p:nvPr>
            <p:ph type="sldNum" sz="quarter" idx="12"/>
          </p:nvPr>
        </p:nvSpPr>
        <p:spPr/>
        <p:txBody>
          <a:bodyPr/>
          <a:lstStyle/>
          <a:p>
            <a:pPr>
              <a:defRPr/>
            </a:pPr>
            <a:fld id="{3737D4D1-C66D-413F-BDF1-42DC1466BB97}" type="slidenum">
              <a:rPr lang="en-US" smtClean="0">
                <a:solidFill>
                  <a:srgbClr val="CAF278"/>
                </a:solidFill>
              </a:rPr>
              <a:pPr>
                <a:defRPr/>
              </a:pPr>
              <a:t>‹#›</a:t>
            </a:fld>
            <a:endParaRPr lang="en-US">
              <a:solidFill>
                <a:srgbClr val="CAF278"/>
              </a:solidFill>
            </a:endParaRPr>
          </a:p>
        </p:txBody>
      </p:sp>
    </p:spTree>
    <p:extLst>
      <p:ext uri="{BB962C8B-B14F-4D97-AF65-F5344CB8AC3E}">
        <p14:creationId xmlns:p14="http://schemas.microsoft.com/office/powerpoint/2010/main" val="214701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CAF278"/>
              </a:solidFill>
            </a:endParaRPr>
          </a:p>
        </p:txBody>
      </p:sp>
      <p:sp>
        <p:nvSpPr>
          <p:cNvPr id="6" name="Footer Placeholder 5"/>
          <p:cNvSpPr>
            <a:spLocks noGrp="1"/>
          </p:cNvSpPr>
          <p:nvPr>
            <p:ph type="ftr" sz="quarter" idx="11"/>
          </p:nvPr>
        </p:nvSpPr>
        <p:spPr/>
        <p:txBody>
          <a:bodyPr/>
          <a:lstStyle/>
          <a:p>
            <a:pPr>
              <a:defRPr/>
            </a:pPr>
            <a:endParaRPr lang="en-US">
              <a:solidFill>
                <a:srgbClr val="CAF278"/>
              </a:solidFill>
            </a:endParaRPr>
          </a:p>
        </p:txBody>
      </p:sp>
      <p:sp>
        <p:nvSpPr>
          <p:cNvPr id="7" name="Slide Number Placeholder 6"/>
          <p:cNvSpPr>
            <a:spLocks noGrp="1"/>
          </p:cNvSpPr>
          <p:nvPr>
            <p:ph type="sldNum" sz="quarter" idx="12"/>
          </p:nvPr>
        </p:nvSpPr>
        <p:spPr/>
        <p:txBody>
          <a:bodyPr/>
          <a:lstStyle/>
          <a:p>
            <a:pPr>
              <a:defRPr/>
            </a:pPr>
            <a:fld id="{08CA713A-83BF-4243-B9C6-BCE66B4F6E30}" type="slidenum">
              <a:rPr lang="en-US" smtClean="0">
                <a:solidFill>
                  <a:srgbClr val="CAF278"/>
                </a:solidFill>
              </a:rPr>
              <a:pPr>
                <a:defRPr/>
              </a:pPr>
              <a:t>‹#›</a:t>
            </a:fld>
            <a:endParaRPr lang="en-US">
              <a:solidFill>
                <a:srgbClr val="CAF278"/>
              </a:solidFill>
            </a:endParaRPr>
          </a:p>
        </p:txBody>
      </p:sp>
    </p:spTree>
    <p:extLst>
      <p:ext uri="{BB962C8B-B14F-4D97-AF65-F5344CB8AC3E}">
        <p14:creationId xmlns:p14="http://schemas.microsoft.com/office/powerpoint/2010/main" val="235616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CAF278"/>
              </a:solidFill>
            </a:endParaRPr>
          </a:p>
        </p:txBody>
      </p:sp>
      <p:sp>
        <p:nvSpPr>
          <p:cNvPr id="8" name="Footer Placeholder 7"/>
          <p:cNvSpPr>
            <a:spLocks noGrp="1"/>
          </p:cNvSpPr>
          <p:nvPr>
            <p:ph type="ftr" sz="quarter" idx="11"/>
          </p:nvPr>
        </p:nvSpPr>
        <p:spPr/>
        <p:txBody>
          <a:bodyPr/>
          <a:lstStyle/>
          <a:p>
            <a:pPr>
              <a:defRPr/>
            </a:pPr>
            <a:endParaRPr lang="en-US">
              <a:solidFill>
                <a:srgbClr val="CAF278"/>
              </a:solidFill>
            </a:endParaRPr>
          </a:p>
        </p:txBody>
      </p:sp>
      <p:sp>
        <p:nvSpPr>
          <p:cNvPr id="9" name="Slide Number Placeholder 8"/>
          <p:cNvSpPr>
            <a:spLocks noGrp="1"/>
          </p:cNvSpPr>
          <p:nvPr>
            <p:ph type="sldNum" sz="quarter" idx="12"/>
          </p:nvPr>
        </p:nvSpPr>
        <p:spPr/>
        <p:txBody>
          <a:bodyPr/>
          <a:lstStyle/>
          <a:p>
            <a:pPr>
              <a:defRPr/>
            </a:pPr>
            <a:fld id="{AAA1C78A-DCFA-45CE-B5F9-1814B97777BB}" type="slidenum">
              <a:rPr lang="en-US" smtClean="0">
                <a:solidFill>
                  <a:srgbClr val="CAF278"/>
                </a:solidFill>
              </a:rPr>
              <a:pPr>
                <a:defRPr/>
              </a:pPr>
              <a:t>‹#›</a:t>
            </a:fld>
            <a:endParaRPr lang="en-US">
              <a:solidFill>
                <a:srgbClr val="CAF278"/>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138920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CAF278"/>
              </a:solidFill>
            </a:endParaRPr>
          </a:p>
        </p:txBody>
      </p:sp>
      <p:sp>
        <p:nvSpPr>
          <p:cNvPr id="3" name="Footer Placeholder 2"/>
          <p:cNvSpPr>
            <a:spLocks noGrp="1"/>
          </p:cNvSpPr>
          <p:nvPr>
            <p:ph type="ftr" sz="quarter" idx="11"/>
          </p:nvPr>
        </p:nvSpPr>
        <p:spPr/>
        <p:txBody>
          <a:bodyPr/>
          <a:lstStyle/>
          <a:p>
            <a:pPr>
              <a:defRPr/>
            </a:pPr>
            <a:endParaRPr lang="en-US">
              <a:solidFill>
                <a:srgbClr val="CAF278"/>
              </a:solidFill>
            </a:endParaRPr>
          </a:p>
        </p:txBody>
      </p:sp>
      <p:sp>
        <p:nvSpPr>
          <p:cNvPr id="4" name="Slide Number Placeholder 3"/>
          <p:cNvSpPr>
            <a:spLocks noGrp="1"/>
          </p:cNvSpPr>
          <p:nvPr>
            <p:ph type="sldNum" sz="quarter" idx="12"/>
          </p:nvPr>
        </p:nvSpPr>
        <p:spPr/>
        <p:txBody>
          <a:bodyPr/>
          <a:lstStyle/>
          <a:p>
            <a:pPr>
              <a:defRPr/>
            </a:pPr>
            <a:fld id="{0EB0F535-5DE0-4FD7-AC60-5C4E397857EC}" type="slidenum">
              <a:rPr lang="en-US" smtClean="0">
                <a:solidFill>
                  <a:srgbClr val="CAF278"/>
                </a:solidFill>
              </a:rPr>
              <a:pPr>
                <a:defRPr/>
              </a:pPr>
              <a:t>‹#›</a:t>
            </a:fld>
            <a:endParaRPr lang="en-US">
              <a:solidFill>
                <a:srgbClr val="CAF278"/>
              </a:solidFill>
            </a:endParaRPr>
          </a:p>
        </p:txBody>
      </p:sp>
    </p:spTree>
    <p:extLst>
      <p:ext uri="{BB962C8B-B14F-4D97-AF65-F5344CB8AC3E}">
        <p14:creationId xmlns:p14="http://schemas.microsoft.com/office/powerpoint/2010/main" val="186304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fontAlgn="base">
              <a:spcBef>
                <a:spcPct val="0"/>
              </a:spcBef>
              <a:spcAft>
                <a:spcPct val="0"/>
              </a:spcAft>
              <a:defRPr/>
            </a:pPr>
            <a:endParaRPr lang="en-US">
              <a:solidFill>
                <a:srgbClr val="CAF278"/>
              </a:solidFill>
              <a:latin typeface="Arial" charset="0"/>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fontAlgn="base">
              <a:spcBef>
                <a:spcPct val="0"/>
              </a:spcBef>
              <a:spcAft>
                <a:spcPct val="0"/>
              </a:spcAft>
              <a:defRPr/>
            </a:pPr>
            <a:endParaRPr lang="en-US">
              <a:solidFill>
                <a:srgbClr val="CAF278"/>
              </a:solidFill>
              <a:latin typeface="Arial" charset="0"/>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fontAlgn="base">
              <a:spcBef>
                <a:spcPct val="0"/>
              </a:spcBef>
              <a:spcAft>
                <a:spcPct val="0"/>
              </a:spcAft>
              <a:defRPr/>
            </a:pPr>
            <a:fld id="{1A4E744B-2F95-4A46-AE09-21A47B1F0874}" type="slidenum">
              <a:rPr lang="en-US" smtClean="0">
                <a:solidFill>
                  <a:srgbClr val="CAF278"/>
                </a:solidFill>
                <a:latin typeface="Arial" charset="0"/>
              </a:rPr>
              <a:pPr fontAlgn="base">
                <a:spcBef>
                  <a:spcPct val="0"/>
                </a:spcBef>
                <a:spcAft>
                  <a:spcPct val="0"/>
                </a:spcAft>
                <a:defRPr/>
              </a:pPr>
              <a:t>‹#›</a:t>
            </a:fld>
            <a:endParaRPr lang="en-US">
              <a:solidFill>
                <a:srgbClr val="CAF278"/>
              </a:solidFill>
              <a:latin typeface="Arial" charset="0"/>
            </a:endParaRPr>
          </a:p>
        </p:txBody>
      </p:sp>
    </p:spTree>
    <p:extLst>
      <p:ext uri="{BB962C8B-B14F-4D97-AF65-F5344CB8AC3E}">
        <p14:creationId xmlns:p14="http://schemas.microsoft.com/office/powerpoint/2010/main" val="55999818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9" r:id="rId5"/>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21.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15.xml"/><Relationship Id="rId7"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24.png"/><Relationship Id="rId5" Type="http://schemas.openxmlformats.org/officeDocument/2006/relationships/image" Target="../media/image22.emf"/><Relationship Id="rId4" Type="http://schemas.openxmlformats.org/officeDocument/2006/relationships/oleObject" Target="../embeddings/oleObject3.bin"/><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2233960"/>
          </a:xfrm>
          <a:prstGeom prst="rect">
            <a:avLst/>
          </a:prstGeom>
          <a:solidFill>
            <a:srgbClr val="FFFFCC"/>
          </a:solidFill>
          <a:ln w="19050">
            <a:solidFill>
              <a:schemeClr val="bg1"/>
            </a:solidFill>
          </a:ln>
        </p:spPr>
        <p:txBody>
          <a:bodyPr>
            <a:normAutofit fontScale="97500"/>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r>
              <a:rPr lang="en-US" sz="3300" b="1" dirty="0">
                <a:solidFill>
                  <a:schemeClr val="bg2"/>
                </a:solidFill>
                <a:latin typeface="Arial" panose="020B0604020202020204" pitchFamily="34" charset="0"/>
                <a:cs typeface="Arial" panose="020B0604020202020204" pitchFamily="34" charset="0"/>
              </a:rPr>
              <a:t>Carson Valley Arsenic</a:t>
            </a:r>
          </a:p>
          <a:p>
            <a:pPr algn="ctr"/>
            <a:r>
              <a:rPr lang="en-US" sz="2100" b="1" dirty="0">
                <a:solidFill>
                  <a:schemeClr val="bg2"/>
                </a:solidFill>
                <a:latin typeface="Arial" panose="020B0604020202020204" pitchFamily="34" charset="0"/>
                <a:cs typeface="Arial" panose="020B0604020202020204" pitchFamily="34" charset="0"/>
              </a:rPr>
              <a:t>Phase II -- Data Collection</a:t>
            </a:r>
          </a:p>
          <a:p>
            <a:pPr algn="ctr"/>
            <a:endParaRPr lang="en-US" sz="1200" b="1" dirty="0">
              <a:solidFill>
                <a:schemeClr val="bg2"/>
              </a:solidFill>
              <a:latin typeface="Arial" panose="020B0604020202020204" pitchFamily="34" charset="0"/>
              <a:cs typeface="Arial" panose="020B0604020202020204" pitchFamily="34" charset="0"/>
            </a:endParaRPr>
          </a:p>
          <a:p>
            <a:pPr algn="ctr"/>
            <a:r>
              <a:rPr lang="en-US" sz="2700" b="1" dirty="0">
                <a:solidFill>
                  <a:schemeClr val="bg2"/>
                </a:solidFill>
                <a:latin typeface="Arial" panose="020B0604020202020204" pitchFamily="34" charset="0"/>
                <a:cs typeface="Arial" panose="020B0604020202020204" pitchFamily="34" charset="0"/>
              </a:rPr>
              <a:t>Preliminary Characterization of the Distribution of Arsenic in Southern Carson Valley</a:t>
            </a:r>
          </a:p>
        </p:txBody>
      </p:sp>
      <p:sp>
        <p:nvSpPr>
          <p:cNvPr id="3" name="Content Placeholder 2"/>
          <p:cNvSpPr txBox="1">
            <a:spLocks/>
          </p:cNvSpPr>
          <p:nvPr/>
        </p:nvSpPr>
        <p:spPr>
          <a:xfrm>
            <a:off x="540327" y="1677880"/>
            <a:ext cx="7975023" cy="4499083"/>
          </a:xfrm>
          <a:prstGeom prst="rect">
            <a:avLst/>
          </a:prstGeom>
        </p:spPr>
        <p:txBody>
          <a:bodyPr>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Clr>
                <a:srgbClr val="CAF278"/>
              </a:buClr>
            </a:pPr>
            <a:endParaRPr lang="en-US" dirty="0">
              <a:solidFill>
                <a:prstClr val="white"/>
              </a:solidFill>
              <a:latin typeface="Arial" panose="020B0604020202020204" pitchFamily="34" charset="0"/>
              <a:cs typeface="Arial" panose="020B0604020202020204" pitchFamily="34" charset="0"/>
            </a:endParaRPr>
          </a:p>
        </p:txBody>
      </p:sp>
      <p:sp>
        <p:nvSpPr>
          <p:cNvPr id="5" name="Title 1"/>
          <p:cNvSpPr txBox="1">
            <a:spLocks/>
          </p:cNvSpPr>
          <p:nvPr/>
        </p:nvSpPr>
        <p:spPr>
          <a:xfrm>
            <a:off x="1537462" y="5061693"/>
            <a:ext cx="5805996" cy="1276824"/>
          </a:xfrm>
          <a:prstGeom prst="rect">
            <a:avLst/>
          </a:prstGeom>
        </p:spPr>
        <p:txBody>
          <a:bodyPr>
            <a:normAutofit fontScale="97500"/>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r>
              <a:rPr lang="en-US"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Angela Paul</a:t>
            </a:r>
          </a:p>
          <a:p>
            <a:pPr algn="ctr"/>
            <a:r>
              <a:rPr lang="en-US"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USGS, Nevada Water Science Center</a:t>
            </a:r>
          </a:p>
        </p:txBody>
      </p:sp>
      <p:sp>
        <p:nvSpPr>
          <p:cNvPr id="11" name="TextBox 10">
            <a:extLst>
              <a:ext uri="{FF2B5EF4-FFF2-40B4-BE49-F238E27FC236}">
                <a16:creationId xmlns:a16="http://schemas.microsoft.com/office/drawing/2014/main" id="{57475ADF-8454-4486-BA09-6E3FBF0A94AA}"/>
              </a:ext>
            </a:extLst>
          </p:cNvPr>
          <p:cNvSpPr txBox="1"/>
          <p:nvPr/>
        </p:nvSpPr>
        <p:spPr>
          <a:xfrm>
            <a:off x="292963" y="5900865"/>
            <a:ext cx="5805996" cy="646331"/>
          </a:xfrm>
          <a:prstGeom prst="rect">
            <a:avLst/>
          </a:prstGeom>
          <a:noFill/>
        </p:spPr>
        <p:txBody>
          <a:bodyPr wrap="square" rtlCol="0">
            <a:spAutoFit/>
          </a:bodyPr>
          <a:lstStyle/>
          <a:p>
            <a:r>
              <a:rPr lang="en-US" i="1"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Douglas County Water Purveyors Meeting</a:t>
            </a:r>
          </a:p>
          <a:p>
            <a:r>
              <a:rPr lang="en-US" i="1"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September 16, 2019</a:t>
            </a:r>
          </a:p>
        </p:txBody>
      </p:sp>
      <p:pic>
        <p:nvPicPr>
          <p:cNvPr id="8" name="Picture 7">
            <a:extLst>
              <a:ext uri="{FF2B5EF4-FFF2-40B4-BE49-F238E27FC236}">
                <a16:creationId xmlns:a16="http://schemas.microsoft.com/office/drawing/2014/main" id="{9B4F0FCE-58DE-4687-853E-FE1EF2A32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95569" y="2750957"/>
            <a:ext cx="2641107" cy="1980830"/>
          </a:xfrm>
          <a:prstGeom prst="rect">
            <a:avLst/>
          </a:prstGeom>
          <a:ln w="19050">
            <a:solidFill>
              <a:schemeClr val="bg1"/>
            </a:solidFill>
          </a:ln>
        </p:spPr>
      </p:pic>
      <p:pic>
        <p:nvPicPr>
          <p:cNvPr id="15" name="Picture 14">
            <a:extLst>
              <a:ext uri="{FF2B5EF4-FFF2-40B4-BE49-F238E27FC236}">
                <a16:creationId xmlns:a16="http://schemas.microsoft.com/office/drawing/2014/main" id="{FA308205-2040-4656-9776-3755530390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879" y="2420818"/>
            <a:ext cx="3185415" cy="2389061"/>
          </a:xfrm>
          <a:prstGeom prst="rect">
            <a:avLst/>
          </a:prstGeom>
          <a:ln w="19050">
            <a:solidFill>
              <a:schemeClr val="bg1"/>
            </a:solidFill>
          </a:ln>
        </p:spPr>
      </p:pic>
      <p:pic>
        <p:nvPicPr>
          <p:cNvPr id="23" name="Picture 22">
            <a:extLst>
              <a:ext uri="{FF2B5EF4-FFF2-40B4-BE49-F238E27FC236}">
                <a16:creationId xmlns:a16="http://schemas.microsoft.com/office/drawing/2014/main" id="{FC0A00BC-E70E-4F5E-ACCE-23F7D5650A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798029" y="4538106"/>
            <a:ext cx="2486529" cy="1864897"/>
          </a:xfrm>
          <a:prstGeom prst="rect">
            <a:avLst/>
          </a:prstGeom>
          <a:ln w="19050">
            <a:solidFill>
              <a:schemeClr val="bg1"/>
            </a:solidFill>
          </a:ln>
        </p:spPr>
      </p:pic>
    </p:spTree>
    <p:extLst>
      <p:ext uri="{BB962C8B-B14F-4D97-AF65-F5344CB8AC3E}">
        <p14:creationId xmlns:p14="http://schemas.microsoft.com/office/powerpoint/2010/main" val="9180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3131" y="1053044"/>
            <a:ext cx="3893887" cy="4024001"/>
          </a:xfrm>
          <a:prstGeom prst="rect">
            <a:avLst/>
          </a:prstGeom>
        </p:spPr>
        <p:txBody>
          <a:bodyPr>
            <a:normAutofit fontScale="77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CAF278"/>
              </a:buClr>
              <a:buNone/>
            </a:pPr>
            <a:r>
              <a:rPr lang="en-US" dirty="0">
                <a:solidFill>
                  <a:prstClr val="white"/>
                </a:solidFill>
                <a:latin typeface="Arial" panose="020B0604020202020204" pitchFamily="34" charset="0"/>
                <a:cs typeface="Arial" panose="020B0604020202020204" pitchFamily="34" charset="0"/>
              </a:rPr>
              <a:t>Water Years</a:t>
            </a:r>
          </a:p>
          <a:p>
            <a:pPr marL="68580" indent="0" algn="ctr">
              <a:buClr>
                <a:srgbClr val="CAF278"/>
              </a:buClr>
              <a:buNone/>
            </a:pPr>
            <a:r>
              <a:rPr lang="en-US" dirty="0">
                <a:solidFill>
                  <a:prstClr val="white"/>
                </a:solidFill>
                <a:latin typeface="Arial" panose="020B0604020202020204" pitchFamily="34" charset="0"/>
                <a:cs typeface="Arial" panose="020B0604020202020204" pitchFamily="34" charset="0"/>
              </a:rPr>
              <a:t>2006 – 2019</a:t>
            </a:r>
          </a:p>
          <a:p>
            <a:pPr marL="68580" indent="0" algn="ctr">
              <a:buClr>
                <a:srgbClr val="CAF278"/>
              </a:buClr>
              <a:buNone/>
            </a:pPr>
            <a:endParaRPr lang="en-US" dirty="0">
              <a:solidFill>
                <a:prstClr val="white"/>
              </a:solidFill>
              <a:latin typeface="Arial" panose="020B0604020202020204" pitchFamily="34" charset="0"/>
              <a:cs typeface="Arial" panose="020B0604020202020204" pitchFamily="34" charset="0"/>
            </a:endParaRPr>
          </a:p>
          <a:p>
            <a:pPr marL="68580" indent="0" algn="ctr">
              <a:buClr>
                <a:srgbClr val="CAF278"/>
              </a:buClr>
              <a:buNone/>
            </a:pPr>
            <a:r>
              <a:rPr lang="en-US" dirty="0">
                <a:solidFill>
                  <a:prstClr val="white"/>
                </a:solidFill>
                <a:latin typeface="Arial" panose="020B0604020202020204" pitchFamily="34" charset="0"/>
                <a:cs typeface="Arial" panose="020B0604020202020204" pitchFamily="34" charset="0"/>
              </a:rPr>
              <a:t>Arsenic Concentrations</a:t>
            </a:r>
          </a:p>
          <a:p>
            <a:pPr marL="68580" indent="0" algn="ctr">
              <a:buClr>
                <a:srgbClr val="CAF278"/>
              </a:buClr>
              <a:buNone/>
            </a:pPr>
            <a:endParaRPr lang="en-US" dirty="0">
              <a:solidFill>
                <a:prstClr val="white"/>
              </a:solidFill>
              <a:latin typeface="Arial" panose="020B0604020202020204" pitchFamily="34" charset="0"/>
              <a:cs typeface="Arial" panose="020B0604020202020204" pitchFamily="34" charset="0"/>
            </a:endParaRPr>
          </a:p>
          <a:p>
            <a:pPr marL="68580" indent="0" algn="ctr">
              <a:buClr>
                <a:srgbClr val="CAF278"/>
              </a:buClr>
              <a:buNone/>
            </a:pPr>
            <a:r>
              <a:rPr lang="en-US" dirty="0">
                <a:solidFill>
                  <a:prstClr val="white"/>
                </a:solidFill>
                <a:latin typeface="Arial" panose="020B0604020202020204" pitchFamily="34" charset="0"/>
                <a:cs typeface="Arial" panose="020B0604020202020204" pitchFamily="34" charset="0"/>
              </a:rPr>
              <a:t>Filtered and Unfiltered</a:t>
            </a:r>
          </a:p>
          <a:p>
            <a:pPr marL="68580" indent="0" algn="ctr">
              <a:buClr>
                <a:srgbClr val="CAF278"/>
              </a:buClr>
              <a:buNone/>
            </a:pPr>
            <a:endParaRPr lang="en-US" dirty="0">
              <a:solidFill>
                <a:prstClr val="white"/>
              </a:solidFill>
              <a:latin typeface="Arial" panose="020B0604020202020204" pitchFamily="34" charset="0"/>
              <a:cs typeface="Arial" panose="020B0604020202020204" pitchFamily="34" charset="0"/>
            </a:endParaRPr>
          </a:p>
          <a:p>
            <a:pPr marL="68580" indent="0" algn="ctr">
              <a:buClr>
                <a:srgbClr val="CAF278"/>
              </a:buClr>
              <a:buNone/>
            </a:pPr>
            <a:r>
              <a:rPr lang="en-US" dirty="0">
                <a:solidFill>
                  <a:prstClr val="white"/>
                </a:solidFill>
                <a:latin typeface="Arial" panose="020B0604020202020204" pitchFamily="34" charset="0"/>
                <a:cs typeface="Arial" panose="020B0604020202020204" pitchFamily="34" charset="0"/>
              </a:rPr>
              <a:t>Municipality</a:t>
            </a:r>
          </a:p>
          <a:p>
            <a:pPr marL="68580" indent="0" algn="ctr">
              <a:buClr>
                <a:srgbClr val="CAF278"/>
              </a:buClr>
              <a:buNone/>
            </a:pPr>
            <a:r>
              <a:rPr lang="en-US" dirty="0">
                <a:solidFill>
                  <a:prstClr val="white"/>
                </a:solidFill>
                <a:latin typeface="Arial" panose="020B0604020202020204" pitchFamily="34" charset="0"/>
                <a:cs typeface="Arial" panose="020B0604020202020204" pitchFamily="34" charset="0"/>
              </a:rPr>
              <a:t>and </a:t>
            </a:r>
          </a:p>
          <a:p>
            <a:pPr marL="68580" indent="0" algn="ctr">
              <a:buClr>
                <a:srgbClr val="CAF278"/>
              </a:buClr>
              <a:buNone/>
            </a:pPr>
            <a:r>
              <a:rPr lang="en-US" dirty="0">
                <a:solidFill>
                  <a:prstClr val="white"/>
                </a:solidFill>
                <a:latin typeface="Arial" panose="020B0604020202020204" pitchFamily="34" charset="0"/>
                <a:cs typeface="Arial" panose="020B0604020202020204" pitchFamily="34" charset="0"/>
              </a:rPr>
              <a:t>USGS As Remediation Study and 2019 Data</a:t>
            </a:r>
          </a:p>
          <a:p>
            <a:pPr marL="68580" indent="0" algn="ctr">
              <a:buClr>
                <a:srgbClr val="CAF278"/>
              </a:buClr>
              <a:buNone/>
            </a:pPr>
            <a:endParaRPr lang="en-US" dirty="0">
              <a:solidFill>
                <a:prstClr val="white"/>
              </a:solidFill>
              <a:latin typeface="Arial" panose="020B0604020202020204" pitchFamily="34" charset="0"/>
              <a:cs typeface="Arial" panose="020B0604020202020204" pitchFamily="34" charset="0"/>
            </a:endParaRPr>
          </a:p>
          <a:p>
            <a:pPr marL="68580" indent="0" algn="ctr">
              <a:buClr>
                <a:srgbClr val="CAF278"/>
              </a:buClr>
              <a:buNone/>
            </a:pPr>
            <a:endParaRPr lang="en-US" dirty="0">
              <a:solidFill>
                <a:prstClr val="white"/>
              </a:solidFill>
              <a:latin typeface="Arial" panose="020B0604020202020204" pitchFamily="34" charset="0"/>
              <a:cs typeface="Arial" panose="020B0604020202020204" pitchFamily="34" charset="0"/>
            </a:endParaRPr>
          </a:p>
          <a:p>
            <a:pPr marL="68580" indent="0" algn="ctr">
              <a:buClr>
                <a:srgbClr val="CAF278"/>
              </a:buClr>
              <a:buNone/>
            </a:pPr>
            <a:endParaRPr lang="en-US" dirty="0">
              <a:solidFill>
                <a:prstClr val="white"/>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E123BF9-8DE5-4E04-AC5D-8A781605BD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4665" y="0"/>
            <a:ext cx="4989335" cy="6858000"/>
          </a:xfrm>
          <a:prstGeom prst="rect">
            <a:avLst/>
          </a:prstGeom>
          <a:ln w="19050">
            <a:solidFill>
              <a:schemeClr val="bg1"/>
            </a:solidFill>
          </a:ln>
        </p:spPr>
      </p:pic>
      <p:sp>
        <p:nvSpPr>
          <p:cNvPr id="7" name="Oval 6">
            <a:extLst>
              <a:ext uri="{FF2B5EF4-FFF2-40B4-BE49-F238E27FC236}">
                <a16:creationId xmlns:a16="http://schemas.microsoft.com/office/drawing/2014/main" id="{364C8ACA-8505-4B20-992A-EA6EB3884BE9}"/>
              </a:ext>
            </a:extLst>
          </p:cNvPr>
          <p:cNvSpPr/>
          <p:nvPr/>
        </p:nvSpPr>
        <p:spPr>
          <a:xfrm>
            <a:off x="6374167" y="2352583"/>
            <a:ext cx="381740" cy="2899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01E839A-EB37-4B6F-A19A-99BCAEE2D104}"/>
              </a:ext>
            </a:extLst>
          </p:cNvPr>
          <p:cNvSpPr txBox="1"/>
          <p:nvPr/>
        </p:nvSpPr>
        <p:spPr>
          <a:xfrm>
            <a:off x="7386221" y="1615710"/>
            <a:ext cx="1642368" cy="923330"/>
          </a:xfrm>
          <a:prstGeom prst="rect">
            <a:avLst/>
          </a:prstGeom>
          <a:solidFill>
            <a:schemeClr val="tx1">
              <a:alpha val="58000"/>
            </a:schemeClr>
          </a:solidFill>
          <a:ln w="19050">
            <a:solidFill>
              <a:schemeClr val="bg2"/>
            </a:solidFill>
          </a:ln>
        </p:spPr>
        <p:txBody>
          <a:bodyPr wrap="square" rtlCol="0">
            <a:spAutoFit/>
          </a:bodyPr>
          <a:lstStyle/>
          <a:p>
            <a:r>
              <a:rPr lang="en-US" dirty="0">
                <a:solidFill>
                  <a:schemeClr val="bg1"/>
                </a:solidFill>
              </a:rPr>
              <a:t>2007 As Remediation Study</a:t>
            </a:r>
          </a:p>
        </p:txBody>
      </p:sp>
      <p:cxnSp>
        <p:nvCxnSpPr>
          <p:cNvPr id="9" name="Straight Arrow Connector 8">
            <a:extLst>
              <a:ext uri="{FF2B5EF4-FFF2-40B4-BE49-F238E27FC236}">
                <a16:creationId xmlns:a16="http://schemas.microsoft.com/office/drawing/2014/main" id="{75B7619B-3073-4BDB-8A64-086C93F1B92E}"/>
              </a:ext>
            </a:extLst>
          </p:cNvPr>
          <p:cNvCxnSpPr/>
          <p:nvPr/>
        </p:nvCxnSpPr>
        <p:spPr>
          <a:xfrm flipH="1">
            <a:off x="6755907" y="2077375"/>
            <a:ext cx="630314" cy="27520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Star: 5 Points 15">
            <a:extLst>
              <a:ext uri="{FF2B5EF4-FFF2-40B4-BE49-F238E27FC236}">
                <a16:creationId xmlns:a16="http://schemas.microsoft.com/office/drawing/2014/main" id="{53F67FC7-89E5-47F8-BDEC-D7D83D54B418}"/>
              </a:ext>
            </a:extLst>
          </p:cNvPr>
          <p:cNvSpPr/>
          <p:nvPr/>
        </p:nvSpPr>
        <p:spPr>
          <a:xfrm>
            <a:off x="6937163" y="2947437"/>
            <a:ext cx="404668" cy="365232"/>
          </a:xfrm>
          <a:prstGeom prst="star5">
            <a:avLst/>
          </a:prstGeom>
          <a:solidFill>
            <a:srgbClr val="B381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25601CF-057A-431E-8436-8D32A45EFC47}"/>
              </a:ext>
            </a:extLst>
          </p:cNvPr>
          <p:cNvSpPr txBox="1"/>
          <p:nvPr/>
        </p:nvSpPr>
        <p:spPr>
          <a:xfrm>
            <a:off x="726364" y="6270697"/>
            <a:ext cx="1677880" cy="369332"/>
          </a:xfrm>
          <a:prstGeom prst="rect">
            <a:avLst/>
          </a:prstGeom>
          <a:noFill/>
        </p:spPr>
        <p:txBody>
          <a:bodyPr wrap="square" rtlCol="0">
            <a:spAutoFit/>
          </a:bodyPr>
          <a:lstStyle/>
          <a:p>
            <a:r>
              <a:rPr lang="en-US" dirty="0"/>
              <a:t>Minden Well #8</a:t>
            </a:r>
          </a:p>
        </p:txBody>
      </p:sp>
      <p:sp>
        <p:nvSpPr>
          <p:cNvPr id="11" name="Star: 5 Points 10">
            <a:extLst>
              <a:ext uri="{FF2B5EF4-FFF2-40B4-BE49-F238E27FC236}">
                <a16:creationId xmlns:a16="http://schemas.microsoft.com/office/drawing/2014/main" id="{89E50766-47D4-4966-AF17-0044D6AD766A}"/>
              </a:ext>
            </a:extLst>
          </p:cNvPr>
          <p:cNvSpPr/>
          <p:nvPr/>
        </p:nvSpPr>
        <p:spPr>
          <a:xfrm>
            <a:off x="253757" y="6189267"/>
            <a:ext cx="404668" cy="365232"/>
          </a:xfrm>
          <a:prstGeom prst="star5">
            <a:avLst/>
          </a:prstGeom>
          <a:solidFill>
            <a:srgbClr val="B381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719F405-F126-4205-B931-5098FC3D9EA7}"/>
              </a:ext>
            </a:extLst>
          </p:cNvPr>
          <p:cNvSpPr/>
          <p:nvPr/>
        </p:nvSpPr>
        <p:spPr>
          <a:xfrm>
            <a:off x="8069802" y="3357059"/>
            <a:ext cx="82296" cy="82296"/>
          </a:xfrm>
          <a:prstGeom prst="ellipse">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5AC83A2-4389-435A-A071-15D446A8C798}"/>
              </a:ext>
            </a:extLst>
          </p:cNvPr>
          <p:cNvSpPr/>
          <p:nvPr/>
        </p:nvSpPr>
        <p:spPr>
          <a:xfrm>
            <a:off x="7707060" y="2973870"/>
            <a:ext cx="82296" cy="82296"/>
          </a:xfrm>
          <a:prstGeom prst="ellipse">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08017DC-EACD-43AE-93A3-3B3F65AA117A}"/>
              </a:ext>
            </a:extLst>
          </p:cNvPr>
          <p:cNvSpPr/>
          <p:nvPr/>
        </p:nvSpPr>
        <p:spPr>
          <a:xfrm>
            <a:off x="7757086" y="3016318"/>
            <a:ext cx="82296" cy="82296"/>
          </a:xfrm>
          <a:prstGeom prst="ellipse">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04A890A-69E8-473D-B43F-F5F98B67FD60}"/>
              </a:ext>
            </a:extLst>
          </p:cNvPr>
          <p:cNvSpPr/>
          <p:nvPr/>
        </p:nvSpPr>
        <p:spPr>
          <a:xfrm>
            <a:off x="7715938" y="3130053"/>
            <a:ext cx="82296" cy="82296"/>
          </a:xfrm>
          <a:prstGeom prst="ellipse">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8A88385-E0DC-46B7-844B-6941A1B147F3}"/>
              </a:ext>
            </a:extLst>
          </p:cNvPr>
          <p:cNvSpPr/>
          <p:nvPr/>
        </p:nvSpPr>
        <p:spPr>
          <a:xfrm>
            <a:off x="7312803" y="3480792"/>
            <a:ext cx="82296" cy="82296"/>
          </a:xfrm>
          <a:prstGeom prst="ellipse">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A8F48E5-6C60-4EB6-85CC-5BBEB31ACDCE}"/>
              </a:ext>
            </a:extLst>
          </p:cNvPr>
          <p:cNvSpPr/>
          <p:nvPr/>
        </p:nvSpPr>
        <p:spPr>
          <a:xfrm>
            <a:off x="7357848" y="3748967"/>
            <a:ext cx="82296" cy="82296"/>
          </a:xfrm>
          <a:prstGeom prst="ellipse">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56B703D-13CA-49FD-A938-91D96B5B29C2}"/>
              </a:ext>
            </a:extLst>
          </p:cNvPr>
          <p:cNvSpPr/>
          <p:nvPr/>
        </p:nvSpPr>
        <p:spPr>
          <a:xfrm>
            <a:off x="6329024" y="3089736"/>
            <a:ext cx="82296" cy="82296"/>
          </a:xfrm>
          <a:prstGeom prst="ellipse">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021172E-75CD-4398-860F-966E5106EE08}"/>
              </a:ext>
            </a:extLst>
          </p:cNvPr>
          <p:cNvSpPr/>
          <p:nvPr/>
        </p:nvSpPr>
        <p:spPr>
          <a:xfrm>
            <a:off x="6222507" y="3088905"/>
            <a:ext cx="82296" cy="82296"/>
          </a:xfrm>
          <a:prstGeom prst="ellipse">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EE9CAEE-B5CE-4AF4-9271-E9E1F9F529C4}"/>
              </a:ext>
            </a:extLst>
          </p:cNvPr>
          <p:cNvSpPr/>
          <p:nvPr/>
        </p:nvSpPr>
        <p:spPr>
          <a:xfrm>
            <a:off x="6287876" y="3223816"/>
            <a:ext cx="82296" cy="82296"/>
          </a:xfrm>
          <a:prstGeom prst="ellipse">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2C15FC7-FAFA-411B-806E-4C576C4D93C2}"/>
              </a:ext>
            </a:extLst>
          </p:cNvPr>
          <p:cNvSpPr txBox="1"/>
          <p:nvPr/>
        </p:nvSpPr>
        <p:spPr>
          <a:xfrm>
            <a:off x="4154665" y="6632436"/>
            <a:ext cx="2734085" cy="276999"/>
          </a:xfrm>
          <a:prstGeom prst="rect">
            <a:avLst/>
          </a:prstGeom>
          <a:noFill/>
        </p:spPr>
        <p:txBody>
          <a:bodyPr wrap="square" rtlCol="0">
            <a:spAutoFit/>
          </a:bodyPr>
          <a:lstStyle/>
          <a:p>
            <a:r>
              <a:rPr lang="en-US" sz="1200" b="1" i="1" dirty="0">
                <a:solidFill>
                  <a:schemeClr val="bg1"/>
                </a:solidFill>
              </a:rPr>
              <a:t>Provisional data, subject to revision</a:t>
            </a:r>
          </a:p>
        </p:txBody>
      </p:sp>
      <p:pic>
        <p:nvPicPr>
          <p:cNvPr id="25" name="Picture 2">
            <a:extLst>
              <a:ext uri="{FF2B5EF4-FFF2-40B4-BE49-F238E27FC236}">
                <a16:creationId xmlns:a16="http://schemas.microsoft.com/office/drawing/2014/main" id="{027BCE31-2251-4E2D-A079-F44E252CE95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25" r="3069" b="1"/>
          <a:stretch/>
        </p:blipFill>
        <p:spPr bwMode="auto">
          <a:xfrm>
            <a:off x="8286598" y="6532403"/>
            <a:ext cx="793173" cy="28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443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2F3554-0747-40EF-9A03-0AF08BA1A6E6}"/>
              </a:ext>
            </a:extLst>
          </p:cNvPr>
          <p:cNvSpPr/>
          <p:nvPr/>
        </p:nvSpPr>
        <p:spPr>
          <a:xfrm>
            <a:off x="0" y="4497574"/>
            <a:ext cx="9144000" cy="2360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D6B9C1A-659A-4BEC-BAE2-D1F24A28DE6E}"/>
              </a:ext>
            </a:extLst>
          </p:cNvPr>
          <p:cNvSpPr/>
          <p:nvPr/>
        </p:nvSpPr>
        <p:spPr>
          <a:xfrm>
            <a:off x="10692" y="4494221"/>
            <a:ext cx="9155956" cy="2376220"/>
          </a:xfrm>
          <a:custGeom>
            <a:avLst/>
            <a:gdLst>
              <a:gd name="connsiteX0" fmla="*/ 5362113 w 9152878"/>
              <a:gd name="connsiteY0" fmla="*/ 71021 h 2361460"/>
              <a:gd name="connsiteX1" fmla="*/ 6427433 w 9152878"/>
              <a:gd name="connsiteY1" fmla="*/ 337351 h 2361460"/>
              <a:gd name="connsiteX2" fmla="*/ 6676008 w 9152878"/>
              <a:gd name="connsiteY2" fmla="*/ 319596 h 2361460"/>
              <a:gd name="connsiteX3" fmla="*/ 6791418 w 9152878"/>
              <a:gd name="connsiteY3" fmla="*/ 346229 h 2361460"/>
              <a:gd name="connsiteX4" fmla="*/ 8398276 w 9152878"/>
              <a:gd name="connsiteY4" fmla="*/ 639192 h 2361460"/>
              <a:gd name="connsiteX5" fmla="*/ 9152878 w 9152878"/>
              <a:gd name="connsiteY5" fmla="*/ 772357 h 2361460"/>
              <a:gd name="connsiteX6" fmla="*/ 9144000 w 9152878"/>
              <a:gd name="connsiteY6" fmla="*/ 2361460 h 2361460"/>
              <a:gd name="connsiteX7" fmla="*/ 0 w 9152878"/>
              <a:gd name="connsiteY7" fmla="*/ 2352582 h 2361460"/>
              <a:gd name="connsiteX8" fmla="*/ 8878 w 9152878"/>
              <a:gd name="connsiteY8" fmla="*/ 0 h 2361460"/>
              <a:gd name="connsiteX9" fmla="*/ 1438183 w 9152878"/>
              <a:gd name="connsiteY9" fmla="*/ 35511 h 2361460"/>
              <a:gd name="connsiteX10" fmla="*/ 1695635 w 9152878"/>
              <a:gd name="connsiteY10" fmla="*/ 35511 h 2361460"/>
              <a:gd name="connsiteX11" fmla="*/ 1926455 w 9152878"/>
              <a:gd name="connsiteY11" fmla="*/ 26633 h 2361460"/>
              <a:gd name="connsiteX12" fmla="*/ 5104661 w 9152878"/>
              <a:gd name="connsiteY12" fmla="*/ 159798 h 236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52878" h="2361460">
                <a:moveTo>
                  <a:pt x="5362113" y="71021"/>
                </a:moveTo>
                <a:lnTo>
                  <a:pt x="6427433" y="337351"/>
                </a:lnTo>
                <a:lnTo>
                  <a:pt x="6676008" y="319596"/>
                </a:lnTo>
                <a:lnTo>
                  <a:pt x="6791418" y="346229"/>
                </a:lnTo>
                <a:lnTo>
                  <a:pt x="8398276" y="639192"/>
                </a:lnTo>
                <a:lnTo>
                  <a:pt x="9152878" y="772357"/>
                </a:lnTo>
                <a:cubicBezTo>
                  <a:pt x="9149919" y="1302058"/>
                  <a:pt x="9146959" y="1831759"/>
                  <a:pt x="9144000" y="2361460"/>
                </a:cubicBezTo>
                <a:lnTo>
                  <a:pt x="0" y="2352582"/>
                </a:lnTo>
                <a:cubicBezTo>
                  <a:pt x="2959" y="1568388"/>
                  <a:pt x="5919" y="784194"/>
                  <a:pt x="8878" y="0"/>
                </a:cubicBezTo>
                <a:lnTo>
                  <a:pt x="1438183" y="35511"/>
                </a:lnTo>
                <a:lnTo>
                  <a:pt x="1695635" y="35511"/>
                </a:lnTo>
                <a:lnTo>
                  <a:pt x="1926455" y="26633"/>
                </a:lnTo>
                <a:lnTo>
                  <a:pt x="5104661" y="159798"/>
                </a:lnTo>
              </a:path>
            </a:pathLst>
          </a:cu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81765" y="469442"/>
            <a:ext cx="6397938" cy="830997"/>
          </a:xfrm>
          <a:prstGeom prst="rect">
            <a:avLst/>
          </a:prstGeom>
          <a:noFill/>
        </p:spPr>
        <p:txBody>
          <a:bodyPr wrap="square" rtlCol="0">
            <a:spAutoFit/>
          </a:bodyPr>
          <a:lstStyle/>
          <a:p>
            <a:pPr algn="ctr"/>
            <a:r>
              <a:rPr lang="en-US" sz="2400" i="1" dirty="0">
                <a:solidFill>
                  <a:srgbClr val="FFC000"/>
                </a:solidFill>
              </a:rPr>
              <a:t>Higher arsenic concentrations observed along </a:t>
            </a:r>
          </a:p>
          <a:p>
            <a:pPr algn="ctr"/>
            <a:r>
              <a:rPr lang="en-US" sz="2400" i="1" dirty="0">
                <a:solidFill>
                  <a:srgbClr val="FFC000"/>
                </a:solidFill>
              </a:rPr>
              <a:t>the east side of the valley</a:t>
            </a:r>
          </a:p>
        </p:txBody>
      </p:sp>
      <p:pic>
        <p:nvPicPr>
          <p:cNvPr id="2" name="Picture 1">
            <a:extLst>
              <a:ext uri="{FF2B5EF4-FFF2-40B4-BE49-F238E27FC236}">
                <a16:creationId xmlns:a16="http://schemas.microsoft.com/office/drawing/2014/main" id="{9430F6BD-D85D-47C4-A650-9DB53671DC49}"/>
              </a:ext>
            </a:extLst>
          </p:cNvPr>
          <p:cNvPicPr>
            <a:picLocks noChangeAspect="1"/>
          </p:cNvPicPr>
          <p:nvPr/>
        </p:nvPicPr>
        <p:blipFill>
          <a:blip r:embed="rId3"/>
          <a:stretch>
            <a:fillRect/>
          </a:stretch>
        </p:blipFill>
        <p:spPr>
          <a:xfrm>
            <a:off x="0" y="1937376"/>
            <a:ext cx="9144000" cy="2552793"/>
          </a:xfrm>
          <a:prstGeom prst="rect">
            <a:avLst/>
          </a:prstGeom>
        </p:spPr>
      </p:pic>
      <p:sp>
        <p:nvSpPr>
          <p:cNvPr id="6" name="Rectangle 5">
            <a:extLst>
              <a:ext uri="{FF2B5EF4-FFF2-40B4-BE49-F238E27FC236}">
                <a16:creationId xmlns:a16="http://schemas.microsoft.com/office/drawing/2014/main" id="{7762A1FE-A3E3-4BE5-8ABD-AC2C9E830B95}"/>
              </a:ext>
            </a:extLst>
          </p:cNvPr>
          <p:cNvSpPr/>
          <p:nvPr/>
        </p:nvSpPr>
        <p:spPr>
          <a:xfrm>
            <a:off x="8345008" y="4490168"/>
            <a:ext cx="105119" cy="1828800"/>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2589DB5-0F93-419A-A2AE-55DAA2D7D836}"/>
              </a:ext>
            </a:extLst>
          </p:cNvPr>
          <p:cNvSpPr/>
          <p:nvPr/>
        </p:nvSpPr>
        <p:spPr>
          <a:xfrm>
            <a:off x="1430785" y="4506941"/>
            <a:ext cx="105119" cy="1207008"/>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F468BE1-A94D-43F2-9B93-191AB8B0553A}"/>
              </a:ext>
            </a:extLst>
          </p:cNvPr>
          <p:cNvSpPr/>
          <p:nvPr/>
        </p:nvSpPr>
        <p:spPr>
          <a:xfrm>
            <a:off x="1567681" y="4506941"/>
            <a:ext cx="105119" cy="466344"/>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255E0D7-FEDE-4DC0-861E-BD1C903D91B8}"/>
              </a:ext>
            </a:extLst>
          </p:cNvPr>
          <p:cNvSpPr/>
          <p:nvPr/>
        </p:nvSpPr>
        <p:spPr>
          <a:xfrm>
            <a:off x="1812526" y="4506941"/>
            <a:ext cx="104803" cy="356616"/>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2A3BC64-8DF1-4BDF-AEBB-8B8F856486F5}"/>
              </a:ext>
            </a:extLst>
          </p:cNvPr>
          <p:cNvSpPr/>
          <p:nvPr/>
        </p:nvSpPr>
        <p:spPr>
          <a:xfrm>
            <a:off x="5096522" y="4490169"/>
            <a:ext cx="105119" cy="758952"/>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043132B-E976-400A-9D51-C8549E347901}"/>
              </a:ext>
            </a:extLst>
          </p:cNvPr>
          <p:cNvSpPr/>
          <p:nvPr/>
        </p:nvSpPr>
        <p:spPr>
          <a:xfrm>
            <a:off x="5246735" y="4490169"/>
            <a:ext cx="105119" cy="429768"/>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ED81359-A052-4B31-A137-3A57E05F2DA5}"/>
              </a:ext>
            </a:extLst>
          </p:cNvPr>
          <p:cNvSpPr/>
          <p:nvPr/>
        </p:nvSpPr>
        <p:spPr>
          <a:xfrm>
            <a:off x="6426832" y="4506941"/>
            <a:ext cx="105119" cy="850392"/>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F6A3430-E841-4293-B416-DE149F155CF5}"/>
              </a:ext>
            </a:extLst>
          </p:cNvPr>
          <p:cNvSpPr/>
          <p:nvPr/>
        </p:nvSpPr>
        <p:spPr>
          <a:xfrm>
            <a:off x="6561636" y="4506941"/>
            <a:ext cx="105119" cy="731520"/>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E25E359-6123-455A-904B-91FAA7C5157C}"/>
              </a:ext>
            </a:extLst>
          </p:cNvPr>
          <p:cNvSpPr/>
          <p:nvPr/>
        </p:nvSpPr>
        <p:spPr>
          <a:xfrm>
            <a:off x="6696440" y="4509183"/>
            <a:ext cx="105119" cy="484632"/>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345B05E-BECC-4B9C-AB17-B7D71B219B84}"/>
              </a:ext>
            </a:extLst>
          </p:cNvPr>
          <p:cNvSpPr/>
          <p:nvPr/>
        </p:nvSpPr>
        <p:spPr>
          <a:xfrm>
            <a:off x="7767960" y="132898"/>
            <a:ext cx="105119" cy="1376576"/>
          </a:xfrm>
          <a:prstGeom prst="rect">
            <a:avLst/>
          </a:prstGeom>
          <a:gradFill>
            <a:gsLst>
              <a:gs pos="0">
                <a:schemeClr val="tx2">
                  <a:lumMod val="75000"/>
                </a:schemeClr>
              </a:gs>
              <a:gs pos="52000">
                <a:schemeClr val="accent3">
                  <a:lumMod val="60000"/>
                  <a:lumOff val="40000"/>
                </a:schemeClr>
              </a:gs>
              <a:gs pos="100000">
                <a:srgbClr val="FF0000"/>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FE350AF-471E-4CFB-83C8-D3B3C304AED1}"/>
              </a:ext>
            </a:extLst>
          </p:cNvPr>
          <p:cNvSpPr/>
          <p:nvPr/>
        </p:nvSpPr>
        <p:spPr>
          <a:xfrm>
            <a:off x="5252351" y="4840431"/>
            <a:ext cx="91440" cy="64008"/>
          </a:xfrm>
          <a:prstGeom prst="rect">
            <a:avLst/>
          </a:prstGeom>
          <a:pattFill prst="narHorz">
            <a:fgClr>
              <a:schemeClr val="tx2">
                <a:lumMod val="7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EBE1C47-0A0E-4934-ADB0-3F9A2F57C404}"/>
              </a:ext>
            </a:extLst>
          </p:cNvPr>
          <p:cNvSpPr/>
          <p:nvPr/>
        </p:nvSpPr>
        <p:spPr>
          <a:xfrm>
            <a:off x="6426831" y="5216126"/>
            <a:ext cx="105119" cy="128016"/>
          </a:xfrm>
          <a:prstGeom prst="rect">
            <a:avLst/>
          </a:prstGeom>
          <a:pattFill prst="narHorz">
            <a:fgClr>
              <a:srgbClr val="FF0000"/>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6B51BB4-D307-4BF4-8FA9-A7572443153D}"/>
              </a:ext>
            </a:extLst>
          </p:cNvPr>
          <p:cNvSpPr/>
          <p:nvPr/>
        </p:nvSpPr>
        <p:spPr>
          <a:xfrm>
            <a:off x="1426358" y="4916562"/>
            <a:ext cx="109728" cy="64008"/>
          </a:xfrm>
          <a:prstGeom prst="rect">
            <a:avLst/>
          </a:prstGeom>
          <a:pattFill prst="narHorz">
            <a:fgClr>
              <a:schemeClr val="tx2">
                <a:lumMod val="7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C4A0599-3785-40E0-9F6A-4AC8F13A0F3B}"/>
              </a:ext>
            </a:extLst>
          </p:cNvPr>
          <p:cNvSpPr/>
          <p:nvPr/>
        </p:nvSpPr>
        <p:spPr>
          <a:xfrm>
            <a:off x="1810100" y="4762973"/>
            <a:ext cx="105119" cy="73152"/>
          </a:xfrm>
          <a:prstGeom prst="rect">
            <a:avLst/>
          </a:prstGeom>
          <a:pattFill prst="narHorz">
            <a:fgClr>
              <a:schemeClr val="tx2">
                <a:lumMod val="7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A1178C-F88B-4A46-A30B-4E03343A1271}"/>
              </a:ext>
            </a:extLst>
          </p:cNvPr>
          <p:cNvSpPr/>
          <p:nvPr/>
        </p:nvSpPr>
        <p:spPr>
          <a:xfrm>
            <a:off x="5096522" y="5066241"/>
            <a:ext cx="105119" cy="182880"/>
          </a:xfrm>
          <a:prstGeom prst="rect">
            <a:avLst/>
          </a:prstGeom>
          <a:pattFill prst="narHorz">
            <a:fgClr>
              <a:schemeClr val="tx2">
                <a:lumMod val="7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FE91279-6968-4C61-BBD1-7F582140A397}"/>
              </a:ext>
            </a:extLst>
          </p:cNvPr>
          <p:cNvSpPr/>
          <p:nvPr/>
        </p:nvSpPr>
        <p:spPr>
          <a:xfrm>
            <a:off x="6701399" y="4923259"/>
            <a:ext cx="100584" cy="64008"/>
          </a:xfrm>
          <a:prstGeom prst="rect">
            <a:avLst/>
          </a:prstGeom>
          <a:pattFill prst="narHorz">
            <a:fgClr>
              <a:schemeClr val="accent3">
                <a:lumMod val="60000"/>
                <a:lumOff val="40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E5F1E15-257F-4B1F-B86D-337FF9F5A9C3}"/>
              </a:ext>
            </a:extLst>
          </p:cNvPr>
          <p:cNvSpPr/>
          <p:nvPr/>
        </p:nvSpPr>
        <p:spPr>
          <a:xfrm>
            <a:off x="6560829" y="5157681"/>
            <a:ext cx="105119" cy="64008"/>
          </a:xfrm>
          <a:prstGeom prst="rect">
            <a:avLst/>
          </a:prstGeom>
          <a:pattFill prst="narHorz">
            <a:fgClr>
              <a:srgbClr val="FF0000"/>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0DD9A6E-7031-4E93-A839-B194A89F687C}"/>
              </a:ext>
            </a:extLst>
          </p:cNvPr>
          <p:cNvSpPr/>
          <p:nvPr/>
        </p:nvSpPr>
        <p:spPr>
          <a:xfrm>
            <a:off x="8349277" y="6126944"/>
            <a:ext cx="105119" cy="192024"/>
          </a:xfrm>
          <a:prstGeom prst="rect">
            <a:avLst/>
          </a:prstGeom>
          <a:pattFill prst="narHorz">
            <a:fgClr>
              <a:srgbClr val="FF0000"/>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3DE4B94-9731-45A1-867D-50D2F4DF8537}"/>
              </a:ext>
            </a:extLst>
          </p:cNvPr>
          <p:cNvSpPr/>
          <p:nvPr/>
        </p:nvSpPr>
        <p:spPr>
          <a:xfrm>
            <a:off x="8345008" y="4489185"/>
            <a:ext cx="109728" cy="630936"/>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64DA68-CB76-42A8-89BF-3EFB3BC55880}"/>
              </a:ext>
            </a:extLst>
          </p:cNvPr>
          <p:cNvSpPr/>
          <p:nvPr/>
        </p:nvSpPr>
        <p:spPr>
          <a:xfrm>
            <a:off x="1431171" y="4497630"/>
            <a:ext cx="100584" cy="36576"/>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FA5CDED-573B-4DEB-9500-93DBDA080972}"/>
              </a:ext>
            </a:extLst>
          </p:cNvPr>
          <p:cNvSpPr/>
          <p:nvPr/>
        </p:nvSpPr>
        <p:spPr>
          <a:xfrm>
            <a:off x="1572723" y="4492787"/>
            <a:ext cx="100584" cy="27432"/>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71E4A5D-133D-4854-9EB7-BCB5483C4B28}"/>
              </a:ext>
            </a:extLst>
          </p:cNvPr>
          <p:cNvSpPr/>
          <p:nvPr/>
        </p:nvSpPr>
        <p:spPr>
          <a:xfrm>
            <a:off x="1814635" y="4506941"/>
            <a:ext cx="100584" cy="36576"/>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DA7FC5D8-46CC-4B38-8634-685CA488BF6B}"/>
              </a:ext>
            </a:extLst>
          </p:cNvPr>
          <p:cNvSpPr/>
          <p:nvPr/>
        </p:nvSpPr>
        <p:spPr>
          <a:xfrm>
            <a:off x="5096158" y="4489185"/>
            <a:ext cx="109728" cy="155448"/>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08A9E49-DBF7-4119-988B-B7872B7C7CEA}"/>
              </a:ext>
            </a:extLst>
          </p:cNvPr>
          <p:cNvSpPr/>
          <p:nvPr/>
        </p:nvSpPr>
        <p:spPr>
          <a:xfrm>
            <a:off x="5248558" y="4481781"/>
            <a:ext cx="100584" cy="100584"/>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98E4A17-3BD2-4217-9E10-A9E890057FEB}"/>
              </a:ext>
            </a:extLst>
          </p:cNvPr>
          <p:cNvSpPr/>
          <p:nvPr/>
        </p:nvSpPr>
        <p:spPr>
          <a:xfrm>
            <a:off x="6431077" y="4506941"/>
            <a:ext cx="100584" cy="310896"/>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709578CA-9D7B-4338-8020-0F0CBB93AF74}"/>
              </a:ext>
            </a:extLst>
          </p:cNvPr>
          <p:cNvSpPr/>
          <p:nvPr/>
        </p:nvSpPr>
        <p:spPr>
          <a:xfrm>
            <a:off x="6565098" y="4506941"/>
            <a:ext cx="100584" cy="292608"/>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2D3824E-D7AA-487C-B33A-2806135820F9}"/>
              </a:ext>
            </a:extLst>
          </p:cNvPr>
          <p:cNvSpPr/>
          <p:nvPr/>
        </p:nvSpPr>
        <p:spPr>
          <a:xfrm>
            <a:off x="6699095" y="4506941"/>
            <a:ext cx="100584" cy="338328"/>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F43FFD29-7D79-4525-9C73-372EDC2C4F02}"/>
              </a:ext>
            </a:extLst>
          </p:cNvPr>
          <p:cNvSpPr/>
          <p:nvPr/>
        </p:nvSpPr>
        <p:spPr>
          <a:xfrm>
            <a:off x="1576558" y="4649108"/>
            <a:ext cx="91440" cy="64008"/>
          </a:xfrm>
          <a:prstGeom prst="rect">
            <a:avLst/>
          </a:prstGeom>
          <a:pattFill prst="narHorz">
            <a:fgClr>
              <a:schemeClr val="tx2">
                <a:lumMod val="75000"/>
              </a:schemeClr>
            </a:fgClr>
            <a:bgClr>
              <a:schemeClr val="bg1"/>
            </a:bgClr>
          </a:patt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47743A43-760C-45E1-9A77-8A441F140B95}"/>
              </a:ext>
            </a:extLst>
          </p:cNvPr>
          <p:cNvSpPr/>
          <p:nvPr/>
        </p:nvSpPr>
        <p:spPr>
          <a:xfrm>
            <a:off x="1568696" y="4873153"/>
            <a:ext cx="100584" cy="64008"/>
          </a:xfrm>
          <a:prstGeom prst="rect">
            <a:avLst/>
          </a:prstGeom>
          <a:pattFill prst="narHorz">
            <a:fgClr>
              <a:schemeClr val="tx2">
                <a:lumMod val="7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3BD293D-4470-4863-A5D3-51E1A709A50F}"/>
              </a:ext>
            </a:extLst>
          </p:cNvPr>
          <p:cNvSpPr txBox="1"/>
          <p:nvPr/>
        </p:nvSpPr>
        <p:spPr>
          <a:xfrm>
            <a:off x="7928921" y="17310"/>
            <a:ext cx="1237727" cy="369332"/>
          </a:xfrm>
          <a:prstGeom prst="rect">
            <a:avLst/>
          </a:prstGeom>
          <a:noFill/>
        </p:spPr>
        <p:txBody>
          <a:bodyPr wrap="square" rtlCol="0">
            <a:spAutoFit/>
          </a:bodyPr>
          <a:lstStyle/>
          <a:p>
            <a:r>
              <a:rPr lang="en-US" dirty="0"/>
              <a:t>&lt;5 ug/L As</a:t>
            </a:r>
          </a:p>
        </p:txBody>
      </p:sp>
      <p:sp>
        <p:nvSpPr>
          <p:cNvPr id="76" name="TextBox 75">
            <a:extLst>
              <a:ext uri="{FF2B5EF4-FFF2-40B4-BE49-F238E27FC236}">
                <a16:creationId xmlns:a16="http://schemas.microsoft.com/office/drawing/2014/main" id="{FDB79165-978B-4D2A-B009-7C6D80EFBDC7}"/>
              </a:ext>
            </a:extLst>
          </p:cNvPr>
          <p:cNvSpPr txBox="1"/>
          <p:nvPr/>
        </p:nvSpPr>
        <p:spPr>
          <a:xfrm>
            <a:off x="7864203" y="1220373"/>
            <a:ext cx="1367162" cy="369332"/>
          </a:xfrm>
          <a:prstGeom prst="rect">
            <a:avLst/>
          </a:prstGeom>
          <a:noFill/>
        </p:spPr>
        <p:txBody>
          <a:bodyPr wrap="square" rtlCol="0">
            <a:spAutoFit/>
          </a:bodyPr>
          <a:lstStyle/>
          <a:p>
            <a:r>
              <a:rPr lang="en-US" dirty="0"/>
              <a:t>&gt;10 ug/L As</a:t>
            </a:r>
          </a:p>
        </p:txBody>
      </p:sp>
      <p:sp>
        <p:nvSpPr>
          <p:cNvPr id="83" name="Oval 82">
            <a:extLst>
              <a:ext uri="{FF2B5EF4-FFF2-40B4-BE49-F238E27FC236}">
                <a16:creationId xmlns:a16="http://schemas.microsoft.com/office/drawing/2014/main" id="{B5BB3320-6A99-403E-9B39-276CDD02B597}"/>
              </a:ext>
            </a:extLst>
          </p:cNvPr>
          <p:cNvSpPr/>
          <p:nvPr/>
        </p:nvSpPr>
        <p:spPr>
          <a:xfrm>
            <a:off x="1366756" y="3420121"/>
            <a:ext cx="183167" cy="205855"/>
          </a:xfrm>
          <a:prstGeom prst="ellipse">
            <a:avLst/>
          </a:prstGeom>
          <a:solidFill>
            <a:schemeClr val="tx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5FDB603-0AC7-4754-B403-F812CF11ED8E}"/>
              </a:ext>
            </a:extLst>
          </p:cNvPr>
          <p:cNvSpPr/>
          <p:nvPr/>
        </p:nvSpPr>
        <p:spPr>
          <a:xfrm>
            <a:off x="1520486" y="3281069"/>
            <a:ext cx="183167" cy="205855"/>
          </a:xfrm>
          <a:prstGeom prst="ellipse">
            <a:avLst/>
          </a:prstGeom>
          <a:solidFill>
            <a:schemeClr val="tx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67D9E8A0-66F4-4F12-839C-118113D5E827}"/>
              </a:ext>
            </a:extLst>
          </p:cNvPr>
          <p:cNvSpPr/>
          <p:nvPr/>
        </p:nvSpPr>
        <p:spPr>
          <a:xfrm>
            <a:off x="1773343" y="3281069"/>
            <a:ext cx="183167" cy="205855"/>
          </a:xfrm>
          <a:prstGeom prst="ellipse">
            <a:avLst/>
          </a:prstGeom>
          <a:solidFill>
            <a:schemeClr val="tx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DD2337F2-75CC-4F59-8C59-5B07195CBEC4}"/>
              </a:ext>
            </a:extLst>
          </p:cNvPr>
          <p:cNvSpPr/>
          <p:nvPr/>
        </p:nvSpPr>
        <p:spPr>
          <a:xfrm>
            <a:off x="5018474" y="4001569"/>
            <a:ext cx="183167" cy="205855"/>
          </a:xfrm>
          <a:prstGeom prst="ellipse">
            <a:avLst/>
          </a:prstGeom>
          <a:solidFill>
            <a:schemeClr val="tx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86EF2B4C-1221-4685-9C01-8CE8E3595246}"/>
              </a:ext>
            </a:extLst>
          </p:cNvPr>
          <p:cNvSpPr/>
          <p:nvPr/>
        </p:nvSpPr>
        <p:spPr>
          <a:xfrm>
            <a:off x="5145851" y="3658536"/>
            <a:ext cx="183167" cy="205855"/>
          </a:xfrm>
          <a:prstGeom prst="ellipse">
            <a:avLst/>
          </a:prstGeom>
          <a:solidFill>
            <a:schemeClr val="tx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646C18-CD85-4D47-9AE4-4553CDBDF6E5}"/>
              </a:ext>
            </a:extLst>
          </p:cNvPr>
          <p:cNvSpPr/>
          <p:nvPr/>
        </p:nvSpPr>
        <p:spPr>
          <a:xfrm>
            <a:off x="6387806" y="3211250"/>
            <a:ext cx="183167" cy="205855"/>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0237305-2FFE-4863-9C02-0BDB18EE64B9}"/>
              </a:ext>
            </a:extLst>
          </p:cNvPr>
          <p:cNvSpPr/>
          <p:nvPr/>
        </p:nvSpPr>
        <p:spPr>
          <a:xfrm>
            <a:off x="6491825" y="3132695"/>
            <a:ext cx="183167" cy="205855"/>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30F7087-6471-4F45-AF6F-BA0596900464}"/>
              </a:ext>
            </a:extLst>
          </p:cNvPr>
          <p:cNvSpPr/>
          <p:nvPr/>
        </p:nvSpPr>
        <p:spPr>
          <a:xfrm>
            <a:off x="6640663" y="3377602"/>
            <a:ext cx="183167" cy="205855"/>
          </a:xfrm>
          <a:prstGeom prst="ellipse">
            <a:avLst/>
          </a:prstGeom>
          <a:solidFill>
            <a:schemeClr val="accent3">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0D2ED65C-F64C-44A6-8D31-3053B8E40149}"/>
              </a:ext>
            </a:extLst>
          </p:cNvPr>
          <p:cNvSpPr/>
          <p:nvPr/>
        </p:nvSpPr>
        <p:spPr>
          <a:xfrm>
            <a:off x="8288936" y="3468684"/>
            <a:ext cx="183167" cy="205855"/>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2">
            <a:extLst>
              <a:ext uri="{FF2B5EF4-FFF2-40B4-BE49-F238E27FC236}">
                <a16:creationId xmlns:a16="http://schemas.microsoft.com/office/drawing/2014/main" id="{E3CED3E8-4A5D-4708-9332-78C15274E5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25" r="3069" b="1"/>
          <a:stretch/>
        </p:blipFill>
        <p:spPr bwMode="auto">
          <a:xfrm>
            <a:off x="64483" y="6489576"/>
            <a:ext cx="876550" cy="29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Rectangle 48">
            <a:extLst>
              <a:ext uri="{FF2B5EF4-FFF2-40B4-BE49-F238E27FC236}">
                <a16:creationId xmlns:a16="http://schemas.microsoft.com/office/drawing/2014/main" id="{E55F3E44-802A-4371-A6F2-C309AE63EED5}"/>
              </a:ext>
            </a:extLst>
          </p:cNvPr>
          <p:cNvSpPr/>
          <p:nvPr/>
        </p:nvSpPr>
        <p:spPr>
          <a:xfrm>
            <a:off x="1431149" y="5084008"/>
            <a:ext cx="105119" cy="256032"/>
          </a:xfrm>
          <a:prstGeom prst="rect">
            <a:avLst/>
          </a:prstGeom>
          <a:pattFill prst="narHorz">
            <a:fgClr>
              <a:schemeClr val="tx2">
                <a:lumMod val="7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A0EE2D4F-0683-4A51-9F68-E66449B3D531}"/>
              </a:ext>
            </a:extLst>
          </p:cNvPr>
          <p:cNvSpPr/>
          <p:nvPr/>
        </p:nvSpPr>
        <p:spPr>
          <a:xfrm>
            <a:off x="1426267" y="5409068"/>
            <a:ext cx="109728" cy="64008"/>
          </a:xfrm>
          <a:prstGeom prst="rect">
            <a:avLst/>
          </a:prstGeom>
          <a:pattFill prst="narHorz">
            <a:fgClr>
              <a:schemeClr val="tx2">
                <a:lumMod val="7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5636BE-8D72-4B43-AD5F-BC0B8A8F4708}"/>
              </a:ext>
            </a:extLst>
          </p:cNvPr>
          <p:cNvSpPr/>
          <p:nvPr/>
        </p:nvSpPr>
        <p:spPr>
          <a:xfrm>
            <a:off x="4369167" y="4506941"/>
            <a:ext cx="105119" cy="1554480"/>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F5284BAC-32E0-4F2C-B638-DCAF55B21202}"/>
              </a:ext>
            </a:extLst>
          </p:cNvPr>
          <p:cNvSpPr/>
          <p:nvPr/>
        </p:nvSpPr>
        <p:spPr>
          <a:xfrm>
            <a:off x="4378441" y="4498162"/>
            <a:ext cx="91440" cy="265176"/>
          </a:xfrm>
          <a:prstGeom prst="rect">
            <a:avLst/>
          </a:prstGeom>
          <a:solidFill>
            <a:schemeClr val="tx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76F0DB8-6E74-41CF-8399-11A0BC3F4EC0}"/>
              </a:ext>
            </a:extLst>
          </p:cNvPr>
          <p:cNvSpPr/>
          <p:nvPr/>
        </p:nvSpPr>
        <p:spPr>
          <a:xfrm>
            <a:off x="4369862" y="4840168"/>
            <a:ext cx="100584" cy="192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A489F72-E733-43C4-904A-D54AA7584D33}"/>
              </a:ext>
            </a:extLst>
          </p:cNvPr>
          <p:cNvSpPr/>
          <p:nvPr/>
        </p:nvSpPr>
        <p:spPr>
          <a:xfrm>
            <a:off x="4376001" y="5269323"/>
            <a:ext cx="100584"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516B3718-9069-45D2-97B2-9E5DCB512A29}"/>
              </a:ext>
            </a:extLst>
          </p:cNvPr>
          <p:cNvSpPr/>
          <p:nvPr/>
        </p:nvSpPr>
        <p:spPr>
          <a:xfrm>
            <a:off x="4376000" y="5441916"/>
            <a:ext cx="100584"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5516971-5E63-475B-8522-9A59E9B0E872}"/>
              </a:ext>
            </a:extLst>
          </p:cNvPr>
          <p:cNvSpPr/>
          <p:nvPr/>
        </p:nvSpPr>
        <p:spPr>
          <a:xfrm>
            <a:off x="4377597" y="5793662"/>
            <a:ext cx="82296" cy="256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tar: 5 Points 79">
            <a:extLst>
              <a:ext uri="{FF2B5EF4-FFF2-40B4-BE49-F238E27FC236}">
                <a16:creationId xmlns:a16="http://schemas.microsoft.com/office/drawing/2014/main" id="{7A82EE3C-A796-4128-9FD0-EA7F391C4853}"/>
              </a:ext>
            </a:extLst>
          </p:cNvPr>
          <p:cNvSpPr/>
          <p:nvPr/>
        </p:nvSpPr>
        <p:spPr>
          <a:xfrm>
            <a:off x="4281560" y="3375995"/>
            <a:ext cx="290377" cy="282541"/>
          </a:xfrm>
          <a:prstGeom prst="star5">
            <a:avLst/>
          </a:prstGeom>
          <a:solidFill>
            <a:srgbClr val="B381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FF3FBCF-66B9-4FDB-916F-8B9C919C092E}"/>
              </a:ext>
            </a:extLst>
          </p:cNvPr>
          <p:cNvSpPr txBox="1"/>
          <p:nvPr/>
        </p:nvSpPr>
        <p:spPr>
          <a:xfrm>
            <a:off x="3674266" y="6105080"/>
            <a:ext cx="1504051" cy="369332"/>
          </a:xfrm>
          <a:prstGeom prst="rect">
            <a:avLst/>
          </a:prstGeom>
          <a:noFill/>
        </p:spPr>
        <p:txBody>
          <a:bodyPr wrap="square" rtlCol="0">
            <a:spAutoFit/>
          </a:bodyPr>
          <a:lstStyle/>
          <a:p>
            <a:pPr algn="ctr"/>
            <a:r>
              <a:rPr lang="en-US" sz="900" dirty="0">
                <a:solidFill>
                  <a:schemeClr val="bg1"/>
                </a:solidFill>
                <a:latin typeface="Arial" panose="020B0604020202020204" pitchFamily="34" charset="0"/>
                <a:cs typeface="Arial" panose="020B0604020202020204" pitchFamily="34" charset="0"/>
              </a:rPr>
              <a:t>Not sampled in 2019</a:t>
            </a:r>
          </a:p>
          <a:p>
            <a:pPr algn="ctr"/>
            <a:r>
              <a:rPr lang="en-US" sz="900" dirty="0">
                <a:solidFill>
                  <a:schemeClr val="bg1"/>
                </a:solidFill>
                <a:latin typeface="Arial" panose="020B0604020202020204" pitchFamily="34" charset="0"/>
                <a:cs typeface="Arial" panose="020B0604020202020204" pitchFamily="34" charset="0"/>
              </a:rPr>
              <a:t>August 2013 = 9 ug/L As</a:t>
            </a:r>
          </a:p>
        </p:txBody>
      </p:sp>
      <p:sp>
        <p:nvSpPr>
          <p:cNvPr id="7" name="TextBox 6">
            <a:extLst>
              <a:ext uri="{FF2B5EF4-FFF2-40B4-BE49-F238E27FC236}">
                <a16:creationId xmlns:a16="http://schemas.microsoft.com/office/drawing/2014/main" id="{D3FC6F7D-99E4-4DAF-9C3B-1945E8DDB00B}"/>
              </a:ext>
            </a:extLst>
          </p:cNvPr>
          <p:cNvSpPr txBox="1"/>
          <p:nvPr/>
        </p:nvSpPr>
        <p:spPr>
          <a:xfrm>
            <a:off x="56502" y="4488503"/>
            <a:ext cx="1204624" cy="261610"/>
          </a:xfrm>
          <a:prstGeom prst="rect">
            <a:avLst/>
          </a:prstGeom>
          <a:noFill/>
        </p:spPr>
        <p:txBody>
          <a:bodyPr wrap="square" rtlCol="0">
            <a:spAutoFit/>
          </a:bodyPr>
          <a:lstStyle/>
          <a:p>
            <a:r>
              <a:rPr lang="en-US" sz="1100" dirty="0">
                <a:solidFill>
                  <a:schemeClr val="bg1"/>
                </a:solidFill>
              </a:rPr>
              <a:t>Saturated Zone</a:t>
            </a:r>
          </a:p>
        </p:txBody>
      </p:sp>
      <p:sp>
        <p:nvSpPr>
          <p:cNvPr id="81" name="TextBox 80">
            <a:extLst>
              <a:ext uri="{FF2B5EF4-FFF2-40B4-BE49-F238E27FC236}">
                <a16:creationId xmlns:a16="http://schemas.microsoft.com/office/drawing/2014/main" id="{BFD0390C-E35D-4887-A744-AD6E6A1D462F}"/>
              </a:ext>
            </a:extLst>
          </p:cNvPr>
          <p:cNvSpPr txBox="1"/>
          <p:nvPr/>
        </p:nvSpPr>
        <p:spPr>
          <a:xfrm>
            <a:off x="6947987" y="4488503"/>
            <a:ext cx="1368458" cy="261610"/>
          </a:xfrm>
          <a:prstGeom prst="rect">
            <a:avLst/>
          </a:prstGeom>
          <a:noFill/>
        </p:spPr>
        <p:txBody>
          <a:bodyPr wrap="square" rtlCol="0">
            <a:spAutoFit/>
          </a:bodyPr>
          <a:lstStyle/>
          <a:p>
            <a:r>
              <a:rPr lang="en-US" sz="1100" dirty="0">
                <a:solidFill>
                  <a:schemeClr val="bg1"/>
                </a:solidFill>
              </a:rPr>
              <a:t>Unsaturated Zone</a:t>
            </a:r>
          </a:p>
        </p:txBody>
      </p:sp>
      <p:sp>
        <p:nvSpPr>
          <p:cNvPr id="8" name="TextBox 7">
            <a:extLst>
              <a:ext uri="{FF2B5EF4-FFF2-40B4-BE49-F238E27FC236}">
                <a16:creationId xmlns:a16="http://schemas.microsoft.com/office/drawing/2014/main" id="{DD42F03B-AC72-4DDB-B92F-6FEBF7C46C75}"/>
              </a:ext>
            </a:extLst>
          </p:cNvPr>
          <p:cNvSpPr txBox="1"/>
          <p:nvPr/>
        </p:nvSpPr>
        <p:spPr>
          <a:xfrm>
            <a:off x="8397567" y="5620381"/>
            <a:ext cx="685277" cy="276999"/>
          </a:xfrm>
          <a:prstGeom prst="rect">
            <a:avLst/>
          </a:prstGeom>
          <a:noFill/>
        </p:spPr>
        <p:txBody>
          <a:bodyPr wrap="square" rtlCol="0">
            <a:spAutoFit/>
          </a:bodyPr>
          <a:lstStyle/>
          <a:p>
            <a:pPr algn="ctr"/>
            <a:r>
              <a:rPr lang="en-US" sz="1200" b="1" dirty="0">
                <a:solidFill>
                  <a:schemeClr val="bg1"/>
                </a:solidFill>
              </a:rPr>
              <a:t>392 ft</a:t>
            </a:r>
          </a:p>
        </p:txBody>
      </p:sp>
      <p:sp>
        <p:nvSpPr>
          <p:cNvPr id="82" name="TextBox 81">
            <a:extLst>
              <a:ext uri="{FF2B5EF4-FFF2-40B4-BE49-F238E27FC236}">
                <a16:creationId xmlns:a16="http://schemas.microsoft.com/office/drawing/2014/main" id="{881EE2C6-61AA-4EBD-AA80-F1F7C55BA46E}"/>
              </a:ext>
            </a:extLst>
          </p:cNvPr>
          <p:cNvSpPr txBox="1"/>
          <p:nvPr/>
        </p:nvSpPr>
        <p:spPr>
          <a:xfrm>
            <a:off x="6143827" y="5366792"/>
            <a:ext cx="1053608" cy="276999"/>
          </a:xfrm>
          <a:prstGeom prst="rect">
            <a:avLst/>
          </a:prstGeom>
          <a:noFill/>
        </p:spPr>
        <p:txBody>
          <a:bodyPr wrap="square" rtlCol="0">
            <a:spAutoFit/>
          </a:bodyPr>
          <a:lstStyle/>
          <a:p>
            <a:pPr algn="ctr"/>
            <a:r>
              <a:rPr lang="en-US" sz="1200" b="1" dirty="0">
                <a:solidFill>
                  <a:schemeClr val="bg1"/>
                </a:solidFill>
              </a:rPr>
              <a:t>49 to 178 ft</a:t>
            </a:r>
          </a:p>
        </p:txBody>
      </p:sp>
      <p:sp>
        <p:nvSpPr>
          <p:cNvPr id="93" name="TextBox 92">
            <a:extLst>
              <a:ext uri="{FF2B5EF4-FFF2-40B4-BE49-F238E27FC236}">
                <a16:creationId xmlns:a16="http://schemas.microsoft.com/office/drawing/2014/main" id="{4618BD03-DF9C-4162-A2F5-8EC3D0FEAD38}"/>
              </a:ext>
            </a:extLst>
          </p:cNvPr>
          <p:cNvSpPr txBox="1"/>
          <p:nvPr/>
        </p:nvSpPr>
        <p:spPr>
          <a:xfrm>
            <a:off x="4403768" y="5215435"/>
            <a:ext cx="1629694" cy="276999"/>
          </a:xfrm>
          <a:prstGeom prst="rect">
            <a:avLst/>
          </a:prstGeom>
          <a:noFill/>
        </p:spPr>
        <p:txBody>
          <a:bodyPr wrap="square" rtlCol="0">
            <a:spAutoFit/>
          </a:bodyPr>
          <a:lstStyle/>
          <a:p>
            <a:pPr algn="ctr"/>
            <a:r>
              <a:rPr lang="en-US" sz="1200" b="1" dirty="0">
                <a:solidFill>
                  <a:schemeClr val="bg1"/>
                </a:solidFill>
              </a:rPr>
              <a:t>106 and 200 ft</a:t>
            </a:r>
          </a:p>
        </p:txBody>
      </p:sp>
      <p:sp>
        <p:nvSpPr>
          <p:cNvPr id="94" name="TextBox 93">
            <a:extLst>
              <a:ext uri="{FF2B5EF4-FFF2-40B4-BE49-F238E27FC236}">
                <a16:creationId xmlns:a16="http://schemas.microsoft.com/office/drawing/2014/main" id="{2057FB70-5364-447B-8CA5-9EAE123BCA93}"/>
              </a:ext>
            </a:extLst>
          </p:cNvPr>
          <p:cNvSpPr txBox="1"/>
          <p:nvPr/>
        </p:nvSpPr>
        <p:spPr>
          <a:xfrm>
            <a:off x="1670866" y="4632724"/>
            <a:ext cx="965831" cy="276999"/>
          </a:xfrm>
          <a:prstGeom prst="rect">
            <a:avLst/>
          </a:prstGeom>
          <a:noFill/>
        </p:spPr>
        <p:txBody>
          <a:bodyPr wrap="square" rtlCol="0">
            <a:spAutoFit/>
          </a:bodyPr>
          <a:lstStyle/>
          <a:p>
            <a:pPr algn="ctr"/>
            <a:r>
              <a:rPr lang="en-US" sz="1200" b="1" dirty="0">
                <a:solidFill>
                  <a:schemeClr val="bg1"/>
                </a:solidFill>
              </a:rPr>
              <a:t>107 ft</a:t>
            </a:r>
          </a:p>
        </p:txBody>
      </p:sp>
      <p:sp>
        <p:nvSpPr>
          <p:cNvPr id="95" name="TextBox 94">
            <a:extLst>
              <a:ext uri="{FF2B5EF4-FFF2-40B4-BE49-F238E27FC236}">
                <a16:creationId xmlns:a16="http://schemas.microsoft.com/office/drawing/2014/main" id="{3FAF9D7D-1D7F-41C8-9CE2-56DB6417BF7E}"/>
              </a:ext>
            </a:extLst>
          </p:cNvPr>
          <p:cNvSpPr txBox="1"/>
          <p:nvPr/>
        </p:nvSpPr>
        <p:spPr>
          <a:xfrm>
            <a:off x="6705317" y="5993432"/>
            <a:ext cx="1506225" cy="461665"/>
          </a:xfrm>
          <a:prstGeom prst="rect">
            <a:avLst/>
          </a:prstGeom>
          <a:noFill/>
        </p:spPr>
        <p:txBody>
          <a:bodyPr wrap="square" rtlCol="0">
            <a:spAutoFit/>
          </a:bodyPr>
          <a:lstStyle/>
          <a:p>
            <a:pPr algn="r"/>
            <a:r>
              <a:rPr lang="en-US" sz="1200" dirty="0">
                <a:solidFill>
                  <a:schemeClr val="bg1"/>
                </a:solidFill>
              </a:rPr>
              <a:t>(mid-screen 570 ft below land surface)</a:t>
            </a:r>
          </a:p>
        </p:txBody>
      </p:sp>
      <p:cxnSp>
        <p:nvCxnSpPr>
          <p:cNvPr id="10" name="Straight Connector 9">
            <a:extLst>
              <a:ext uri="{FF2B5EF4-FFF2-40B4-BE49-F238E27FC236}">
                <a16:creationId xmlns:a16="http://schemas.microsoft.com/office/drawing/2014/main" id="{BCC64511-56B0-4AC1-A5E5-5BF2EBEFF189}"/>
              </a:ext>
            </a:extLst>
          </p:cNvPr>
          <p:cNvCxnSpPr>
            <a:cxnSpLocks/>
            <a:endCxn id="8" idx="0"/>
          </p:cNvCxnSpPr>
          <p:nvPr/>
        </p:nvCxnSpPr>
        <p:spPr>
          <a:xfrm flipH="1">
            <a:off x="8740206" y="5189685"/>
            <a:ext cx="254" cy="430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31F6DD3-424D-40D5-AD46-4474C00EF8A6}"/>
              </a:ext>
            </a:extLst>
          </p:cNvPr>
          <p:cNvCxnSpPr>
            <a:cxnSpLocks/>
          </p:cNvCxnSpPr>
          <p:nvPr/>
        </p:nvCxnSpPr>
        <p:spPr>
          <a:xfrm flipH="1">
            <a:off x="8685473" y="5169219"/>
            <a:ext cx="125756" cy="436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66EA6B2-A2E0-4381-BD4A-E390A414358D}"/>
              </a:ext>
            </a:extLst>
          </p:cNvPr>
          <p:cNvCxnSpPr>
            <a:cxnSpLocks/>
          </p:cNvCxnSpPr>
          <p:nvPr/>
        </p:nvCxnSpPr>
        <p:spPr>
          <a:xfrm>
            <a:off x="8740459" y="5834346"/>
            <a:ext cx="3832" cy="3874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F042B6B-A036-4DF1-ABEA-B9DED55D52E4}"/>
              </a:ext>
            </a:extLst>
          </p:cNvPr>
          <p:cNvCxnSpPr>
            <a:cxnSpLocks/>
          </p:cNvCxnSpPr>
          <p:nvPr/>
        </p:nvCxnSpPr>
        <p:spPr>
          <a:xfrm flipH="1">
            <a:off x="8681413" y="6207540"/>
            <a:ext cx="125756" cy="436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017BF38-37FA-4511-95D1-1550BCC16404}"/>
              </a:ext>
            </a:extLst>
          </p:cNvPr>
          <p:cNvCxnSpPr>
            <a:cxnSpLocks/>
          </p:cNvCxnSpPr>
          <p:nvPr/>
        </p:nvCxnSpPr>
        <p:spPr>
          <a:xfrm flipH="1">
            <a:off x="1204316" y="4560181"/>
            <a:ext cx="254" cy="430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DDCCB86-FFD1-486A-BDB9-0B748FC5B14F}"/>
              </a:ext>
            </a:extLst>
          </p:cNvPr>
          <p:cNvCxnSpPr>
            <a:cxnSpLocks/>
          </p:cNvCxnSpPr>
          <p:nvPr/>
        </p:nvCxnSpPr>
        <p:spPr>
          <a:xfrm flipH="1">
            <a:off x="1149583" y="4539715"/>
            <a:ext cx="125756" cy="436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E68EC96-3043-4C2A-B25B-8FD550F880BB}"/>
              </a:ext>
            </a:extLst>
          </p:cNvPr>
          <p:cNvCxnSpPr>
            <a:cxnSpLocks/>
          </p:cNvCxnSpPr>
          <p:nvPr/>
        </p:nvCxnSpPr>
        <p:spPr>
          <a:xfrm>
            <a:off x="1204569" y="5231476"/>
            <a:ext cx="7892" cy="2386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D294D70-E720-4188-BFF2-95CCE1D1CA90}"/>
              </a:ext>
            </a:extLst>
          </p:cNvPr>
          <p:cNvCxnSpPr>
            <a:cxnSpLocks/>
          </p:cNvCxnSpPr>
          <p:nvPr/>
        </p:nvCxnSpPr>
        <p:spPr>
          <a:xfrm flipH="1">
            <a:off x="1145523" y="5448325"/>
            <a:ext cx="125756" cy="436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68C1A6D3-5BBD-4D73-873F-829E2A50C36B}"/>
              </a:ext>
            </a:extLst>
          </p:cNvPr>
          <p:cNvSpPr txBox="1"/>
          <p:nvPr/>
        </p:nvSpPr>
        <p:spPr>
          <a:xfrm>
            <a:off x="852984" y="4966241"/>
            <a:ext cx="685277" cy="276999"/>
          </a:xfrm>
          <a:prstGeom prst="rect">
            <a:avLst/>
          </a:prstGeom>
          <a:noFill/>
        </p:spPr>
        <p:txBody>
          <a:bodyPr wrap="square" rtlCol="0">
            <a:spAutoFit/>
          </a:bodyPr>
          <a:lstStyle/>
          <a:p>
            <a:pPr algn="ctr"/>
            <a:r>
              <a:rPr lang="en-US" sz="1200" b="1" dirty="0">
                <a:solidFill>
                  <a:schemeClr val="bg1"/>
                </a:solidFill>
              </a:rPr>
              <a:t>289 ft</a:t>
            </a:r>
          </a:p>
        </p:txBody>
      </p:sp>
      <p:cxnSp>
        <p:nvCxnSpPr>
          <p:cNvPr id="107" name="Straight Connector 106">
            <a:extLst>
              <a:ext uri="{FF2B5EF4-FFF2-40B4-BE49-F238E27FC236}">
                <a16:creationId xmlns:a16="http://schemas.microsoft.com/office/drawing/2014/main" id="{EAE8E8ED-CBE5-4EEB-B106-0D0D16AC7E84}"/>
              </a:ext>
            </a:extLst>
          </p:cNvPr>
          <p:cNvCxnSpPr>
            <a:cxnSpLocks/>
          </p:cNvCxnSpPr>
          <p:nvPr/>
        </p:nvCxnSpPr>
        <p:spPr>
          <a:xfrm>
            <a:off x="8191260" y="4476061"/>
            <a:ext cx="0" cy="17556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ADE2E22-ECA6-4C91-9DFF-DB80DDE318C5}"/>
              </a:ext>
            </a:extLst>
          </p:cNvPr>
          <p:cNvCxnSpPr>
            <a:cxnSpLocks/>
          </p:cNvCxnSpPr>
          <p:nvPr/>
        </p:nvCxnSpPr>
        <p:spPr>
          <a:xfrm flipH="1">
            <a:off x="8136528" y="4478737"/>
            <a:ext cx="125756" cy="436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E989514-31AF-4BEB-8226-38AEF1C1AE93}"/>
              </a:ext>
            </a:extLst>
          </p:cNvPr>
          <p:cNvCxnSpPr>
            <a:cxnSpLocks/>
          </p:cNvCxnSpPr>
          <p:nvPr/>
        </p:nvCxnSpPr>
        <p:spPr>
          <a:xfrm flipH="1">
            <a:off x="8132468" y="6207540"/>
            <a:ext cx="125756" cy="436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9716251-1B5A-4C19-8618-51C125631843}"/>
              </a:ext>
            </a:extLst>
          </p:cNvPr>
          <p:cNvSpPr txBox="1"/>
          <p:nvPr/>
        </p:nvSpPr>
        <p:spPr>
          <a:xfrm>
            <a:off x="8111226" y="6520375"/>
            <a:ext cx="616873" cy="261610"/>
          </a:xfrm>
          <a:prstGeom prst="rect">
            <a:avLst/>
          </a:prstGeom>
          <a:noFill/>
        </p:spPr>
        <p:txBody>
          <a:bodyPr wrap="square" rtlCol="0">
            <a:spAutoFit/>
          </a:bodyPr>
          <a:lstStyle/>
          <a:p>
            <a:r>
              <a:rPr lang="en-US" sz="1100" b="1" i="1" dirty="0">
                <a:solidFill>
                  <a:schemeClr val="bg1"/>
                </a:solidFill>
              </a:rPr>
              <a:t>As (III)</a:t>
            </a:r>
          </a:p>
        </p:txBody>
      </p:sp>
      <p:sp>
        <p:nvSpPr>
          <p:cNvPr id="111" name="TextBox 110">
            <a:extLst>
              <a:ext uri="{FF2B5EF4-FFF2-40B4-BE49-F238E27FC236}">
                <a16:creationId xmlns:a16="http://schemas.microsoft.com/office/drawing/2014/main" id="{823DCCF0-9F5C-4094-832E-8EE21F059DAD}"/>
              </a:ext>
            </a:extLst>
          </p:cNvPr>
          <p:cNvSpPr txBox="1"/>
          <p:nvPr/>
        </p:nvSpPr>
        <p:spPr>
          <a:xfrm>
            <a:off x="6315919" y="5554314"/>
            <a:ext cx="616873" cy="261610"/>
          </a:xfrm>
          <a:prstGeom prst="rect">
            <a:avLst/>
          </a:prstGeom>
          <a:noFill/>
        </p:spPr>
        <p:txBody>
          <a:bodyPr wrap="square" rtlCol="0">
            <a:spAutoFit/>
          </a:bodyPr>
          <a:lstStyle/>
          <a:p>
            <a:r>
              <a:rPr lang="en-US" sz="1100" b="1" i="1" dirty="0">
                <a:solidFill>
                  <a:schemeClr val="bg1"/>
                </a:solidFill>
              </a:rPr>
              <a:t>As (V)</a:t>
            </a:r>
          </a:p>
        </p:txBody>
      </p:sp>
      <p:sp>
        <p:nvSpPr>
          <p:cNvPr id="112" name="TextBox 111">
            <a:extLst>
              <a:ext uri="{FF2B5EF4-FFF2-40B4-BE49-F238E27FC236}">
                <a16:creationId xmlns:a16="http://schemas.microsoft.com/office/drawing/2014/main" id="{9341EF1D-CB1C-44D1-8AE2-C79D74ED644E}"/>
              </a:ext>
            </a:extLst>
          </p:cNvPr>
          <p:cNvSpPr txBox="1"/>
          <p:nvPr/>
        </p:nvSpPr>
        <p:spPr>
          <a:xfrm>
            <a:off x="1545513" y="5022228"/>
            <a:ext cx="616873" cy="261610"/>
          </a:xfrm>
          <a:prstGeom prst="rect">
            <a:avLst/>
          </a:prstGeom>
          <a:noFill/>
        </p:spPr>
        <p:txBody>
          <a:bodyPr wrap="square" rtlCol="0">
            <a:spAutoFit/>
          </a:bodyPr>
          <a:lstStyle/>
          <a:p>
            <a:r>
              <a:rPr lang="en-US" sz="1100" b="1" i="1" dirty="0">
                <a:solidFill>
                  <a:schemeClr val="bg1"/>
                </a:solidFill>
              </a:rPr>
              <a:t>As (V)</a:t>
            </a:r>
          </a:p>
        </p:txBody>
      </p:sp>
      <p:sp>
        <p:nvSpPr>
          <p:cNvPr id="113" name="TextBox 112">
            <a:extLst>
              <a:ext uri="{FF2B5EF4-FFF2-40B4-BE49-F238E27FC236}">
                <a16:creationId xmlns:a16="http://schemas.microsoft.com/office/drawing/2014/main" id="{C302F561-D170-4CAD-A78A-FC3048481B85}"/>
              </a:ext>
            </a:extLst>
          </p:cNvPr>
          <p:cNvSpPr txBox="1"/>
          <p:nvPr/>
        </p:nvSpPr>
        <p:spPr>
          <a:xfrm>
            <a:off x="4975993" y="5386862"/>
            <a:ext cx="616873" cy="261610"/>
          </a:xfrm>
          <a:prstGeom prst="rect">
            <a:avLst/>
          </a:prstGeom>
          <a:noFill/>
        </p:spPr>
        <p:txBody>
          <a:bodyPr wrap="square" rtlCol="0">
            <a:spAutoFit/>
          </a:bodyPr>
          <a:lstStyle/>
          <a:p>
            <a:r>
              <a:rPr lang="en-US" sz="1100" b="1" i="1" dirty="0">
                <a:solidFill>
                  <a:schemeClr val="bg1"/>
                </a:solidFill>
              </a:rPr>
              <a:t>As (V)</a:t>
            </a:r>
          </a:p>
        </p:txBody>
      </p:sp>
      <p:sp>
        <p:nvSpPr>
          <p:cNvPr id="97" name="TextBox 96">
            <a:extLst>
              <a:ext uri="{FF2B5EF4-FFF2-40B4-BE49-F238E27FC236}">
                <a16:creationId xmlns:a16="http://schemas.microsoft.com/office/drawing/2014/main" id="{D8863E2A-F657-4DBC-8313-8479DC555966}"/>
              </a:ext>
            </a:extLst>
          </p:cNvPr>
          <p:cNvSpPr txBox="1"/>
          <p:nvPr/>
        </p:nvSpPr>
        <p:spPr>
          <a:xfrm>
            <a:off x="28764" y="4825649"/>
            <a:ext cx="1245684" cy="400110"/>
          </a:xfrm>
          <a:prstGeom prst="rect">
            <a:avLst/>
          </a:prstGeom>
          <a:noFill/>
        </p:spPr>
        <p:txBody>
          <a:bodyPr wrap="square" rtlCol="0">
            <a:spAutoFit/>
          </a:bodyPr>
          <a:lstStyle/>
          <a:p>
            <a:r>
              <a:rPr lang="en-US" sz="1000" dirty="0">
                <a:solidFill>
                  <a:schemeClr val="bg1"/>
                </a:solidFill>
              </a:rPr>
              <a:t>Aquifer Penetration Depth (APD) =</a:t>
            </a:r>
          </a:p>
        </p:txBody>
      </p:sp>
      <p:sp>
        <p:nvSpPr>
          <p:cNvPr id="100" name="TextBox 99">
            <a:extLst>
              <a:ext uri="{FF2B5EF4-FFF2-40B4-BE49-F238E27FC236}">
                <a16:creationId xmlns:a16="http://schemas.microsoft.com/office/drawing/2014/main" id="{8403C3CC-03AB-412A-B84E-1256416FE26C}"/>
              </a:ext>
            </a:extLst>
          </p:cNvPr>
          <p:cNvSpPr txBox="1"/>
          <p:nvPr/>
        </p:nvSpPr>
        <p:spPr>
          <a:xfrm>
            <a:off x="5869651" y="6644627"/>
            <a:ext cx="2126282" cy="230832"/>
          </a:xfrm>
          <a:prstGeom prst="rect">
            <a:avLst/>
          </a:prstGeom>
          <a:noFill/>
        </p:spPr>
        <p:txBody>
          <a:bodyPr wrap="square" rtlCol="0">
            <a:spAutoFit/>
          </a:bodyPr>
          <a:lstStyle/>
          <a:p>
            <a:r>
              <a:rPr lang="en-US" sz="900" b="1" i="1" dirty="0">
                <a:solidFill>
                  <a:schemeClr val="bg1"/>
                </a:solidFill>
              </a:rPr>
              <a:t>Provisional data, subject to revision</a:t>
            </a:r>
          </a:p>
        </p:txBody>
      </p:sp>
    </p:spTree>
    <p:extLst>
      <p:ext uri="{BB962C8B-B14F-4D97-AF65-F5344CB8AC3E}">
        <p14:creationId xmlns:p14="http://schemas.microsoft.com/office/powerpoint/2010/main" val="163341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23215" y="137376"/>
            <a:ext cx="7043914" cy="572173"/>
          </a:xfrm>
          <a:prstGeom prst="rect">
            <a:avLst/>
          </a:prstGeom>
        </p:spPr>
        <p:txBody>
          <a:bodyPr>
            <a:normAutofit fontScale="77500" lnSpcReduction="20000"/>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sz="3200" b="1" dirty="0">
                <a:solidFill>
                  <a:prstClr val="white"/>
                </a:solidFill>
                <a:latin typeface="Arial" panose="020B0604020202020204" pitchFamily="34" charset="0"/>
                <a:cs typeface="Arial" panose="020B0604020202020204" pitchFamily="34" charset="0"/>
              </a:rPr>
              <a:t>Arsenic Concentration with Depth – Phase I &amp; II</a:t>
            </a:r>
          </a:p>
        </p:txBody>
      </p:sp>
      <p:graphicFrame>
        <p:nvGraphicFramePr>
          <p:cNvPr id="5" name="Object 4">
            <a:extLst>
              <a:ext uri="{FF2B5EF4-FFF2-40B4-BE49-F238E27FC236}">
                <a16:creationId xmlns:a16="http://schemas.microsoft.com/office/drawing/2014/main" id="{78A3C753-1867-4B9B-93D0-5F80966260FA}"/>
              </a:ext>
            </a:extLst>
          </p:cNvPr>
          <p:cNvGraphicFramePr>
            <a:graphicFrameLocks noChangeAspect="1"/>
          </p:cNvGraphicFramePr>
          <p:nvPr>
            <p:extLst>
              <p:ext uri="{D42A27DB-BD31-4B8C-83A1-F6EECF244321}">
                <p14:modId xmlns:p14="http://schemas.microsoft.com/office/powerpoint/2010/main" val="1264062562"/>
              </p:ext>
            </p:extLst>
          </p:nvPr>
        </p:nvGraphicFramePr>
        <p:xfrm>
          <a:off x="522231" y="633852"/>
          <a:ext cx="8099537" cy="6086772"/>
        </p:xfrm>
        <a:graphic>
          <a:graphicData uri="http://schemas.openxmlformats.org/presentationml/2006/ole">
            <mc:AlternateContent xmlns:mc="http://schemas.openxmlformats.org/markup-compatibility/2006">
              <mc:Choice xmlns:v="urn:schemas-microsoft-com:vml" Requires="v">
                <p:oleObj spid="_x0000_s25906" name="SPW 14.0 Graph" r:id="rId4" imgW="5570397" imgH="4186490" progId="SigmaPlotGraphicObject.13">
                  <p:embed/>
                </p:oleObj>
              </mc:Choice>
              <mc:Fallback>
                <p:oleObj name="SPW 14.0 Graph" r:id="rId4" imgW="5570397" imgH="4186490" progId="SigmaPlotGraphicObject.13">
                  <p:embed/>
                  <p:pic>
                    <p:nvPicPr>
                      <p:cNvPr id="0" name=""/>
                      <p:cNvPicPr/>
                      <p:nvPr/>
                    </p:nvPicPr>
                    <p:blipFill>
                      <a:blip r:embed="rId5"/>
                      <a:stretch>
                        <a:fillRect/>
                      </a:stretch>
                    </p:blipFill>
                    <p:spPr>
                      <a:xfrm>
                        <a:off x="522231" y="633852"/>
                        <a:ext cx="8099537" cy="6086772"/>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4F53D7AF-2DCC-419C-B4F8-CFEA991A563A}"/>
              </a:ext>
            </a:extLst>
          </p:cNvPr>
          <p:cNvSpPr txBox="1"/>
          <p:nvPr/>
        </p:nvSpPr>
        <p:spPr>
          <a:xfrm>
            <a:off x="6072327" y="5051395"/>
            <a:ext cx="852256" cy="369332"/>
          </a:xfrm>
          <a:prstGeom prst="rect">
            <a:avLst/>
          </a:prstGeom>
          <a:noFill/>
        </p:spPr>
        <p:txBody>
          <a:bodyPr wrap="square" rtlCol="0">
            <a:spAutoFit/>
          </a:bodyPr>
          <a:lstStyle/>
          <a:p>
            <a:r>
              <a:rPr lang="en-US" dirty="0">
                <a:solidFill>
                  <a:schemeClr val="bg1"/>
                </a:solidFill>
              </a:rPr>
              <a:t>As(III)</a:t>
            </a:r>
          </a:p>
        </p:txBody>
      </p:sp>
      <p:sp>
        <p:nvSpPr>
          <p:cNvPr id="6" name="TextBox 5">
            <a:extLst>
              <a:ext uri="{FF2B5EF4-FFF2-40B4-BE49-F238E27FC236}">
                <a16:creationId xmlns:a16="http://schemas.microsoft.com/office/drawing/2014/main" id="{CE4C12B2-B94A-4B4B-B7D3-5936C446EED0}"/>
              </a:ext>
            </a:extLst>
          </p:cNvPr>
          <p:cNvSpPr txBox="1"/>
          <p:nvPr/>
        </p:nvSpPr>
        <p:spPr>
          <a:xfrm>
            <a:off x="1602461" y="5676950"/>
            <a:ext cx="2734085" cy="261610"/>
          </a:xfrm>
          <a:prstGeom prst="rect">
            <a:avLst/>
          </a:prstGeom>
          <a:noFill/>
        </p:spPr>
        <p:txBody>
          <a:bodyPr wrap="square" rtlCol="0">
            <a:spAutoFit/>
          </a:bodyPr>
          <a:lstStyle/>
          <a:p>
            <a:r>
              <a:rPr lang="en-US" sz="1100" b="1" i="1" dirty="0">
                <a:solidFill>
                  <a:schemeClr val="bg1"/>
                </a:solidFill>
              </a:rPr>
              <a:t>Provisional data, subject to revision</a:t>
            </a:r>
          </a:p>
        </p:txBody>
      </p:sp>
      <p:pic>
        <p:nvPicPr>
          <p:cNvPr id="7" name="Picture 2">
            <a:extLst>
              <a:ext uri="{FF2B5EF4-FFF2-40B4-BE49-F238E27FC236}">
                <a16:creationId xmlns:a16="http://schemas.microsoft.com/office/drawing/2014/main" id="{7C747552-FA3F-46C4-85A5-344911F2C20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525" r="3069" b="1"/>
          <a:stretch/>
        </p:blipFill>
        <p:spPr bwMode="auto">
          <a:xfrm>
            <a:off x="125644" y="6224148"/>
            <a:ext cx="936132" cy="33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9276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2AF480A-AFF6-46C1-9B7C-3873CBCE4305}"/>
              </a:ext>
            </a:extLst>
          </p:cNvPr>
          <p:cNvGraphicFramePr>
            <a:graphicFrameLocks noChangeAspect="1"/>
          </p:cNvGraphicFramePr>
          <p:nvPr/>
        </p:nvGraphicFramePr>
        <p:xfrm>
          <a:off x="343861" y="485376"/>
          <a:ext cx="8294112" cy="6246415"/>
        </p:xfrm>
        <a:graphic>
          <a:graphicData uri="http://schemas.openxmlformats.org/presentationml/2006/ole">
            <mc:AlternateContent xmlns:mc="http://schemas.openxmlformats.org/markup-compatibility/2006">
              <mc:Choice xmlns:v="urn:schemas-microsoft-com:vml" Requires="v">
                <p:oleObj spid="_x0000_s27765" name="SPW 14.0 Graph" r:id="rId4" imgW="5606833" imgH="4222841" progId="SigmaPlotGraphicObject.13">
                  <p:embed/>
                </p:oleObj>
              </mc:Choice>
              <mc:Fallback>
                <p:oleObj name="SPW 14.0 Graph" r:id="rId4" imgW="5606833" imgH="4222841" progId="SigmaPlotGraphicObject.13">
                  <p:embed/>
                  <p:pic>
                    <p:nvPicPr>
                      <p:cNvPr id="2" name="Object 1">
                        <a:extLst>
                          <a:ext uri="{FF2B5EF4-FFF2-40B4-BE49-F238E27FC236}">
                            <a16:creationId xmlns:a16="http://schemas.microsoft.com/office/drawing/2014/main" id="{62AF480A-AFF6-46C1-9B7C-3873CBCE4305}"/>
                          </a:ext>
                        </a:extLst>
                      </p:cNvPr>
                      <p:cNvPicPr/>
                      <p:nvPr/>
                    </p:nvPicPr>
                    <p:blipFill>
                      <a:blip r:embed="rId5"/>
                      <a:stretch>
                        <a:fillRect/>
                      </a:stretch>
                    </p:blipFill>
                    <p:spPr>
                      <a:xfrm>
                        <a:off x="343861" y="485376"/>
                        <a:ext cx="8294112" cy="6246415"/>
                      </a:xfrm>
                      <a:prstGeom prst="rect">
                        <a:avLst/>
                      </a:prstGeom>
                    </p:spPr>
                  </p:pic>
                </p:oleObj>
              </mc:Fallback>
            </mc:AlternateContent>
          </a:graphicData>
        </a:graphic>
      </p:graphicFrame>
      <p:sp>
        <p:nvSpPr>
          <p:cNvPr id="4" name="Title 1"/>
          <p:cNvSpPr txBox="1">
            <a:spLocks/>
          </p:cNvSpPr>
          <p:nvPr/>
        </p:nvSpPr>
        <p:spPr>
          <a:xfrm>
            <a:off x="1114337" y="61679"/>
            <a:ext cx="7043914" cy="572173"/>
          </a:xfrm>
          <a:prstGeom prst="rect">
            <a:avLst/>
          </a:prstGeom>
        </p:spPr>
        <p:txBody>
          <a:bodyPr>
            <a:normAutofit fontScale="70000" lnSpcReduction="20000"/>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sz="3200" b="1" dirty="0">
                <a:solidFill>
                  <a:prstClr val="white"/>
                </a:solidFill>
                <a:latin typeface="Arial" panose="020B0604020202020204" pitchFamily="34" charset="0"/>
                <a:cs typeface="Arial" panose="020B0604020202020204" pitchFamily="34" charset="0"/>
              </a:rPr>
              <a:t>Arsenic Concentration with Depth – with 2019 Data</a:t>
            </a:r>
          </a:p>
        </p:txBody>
      </p:sp>
      <p:sp>
        <p:nvSpPr>
          <p:cNvPr id="10" name="TextBox 9">
            <a:extLst>
              <a:ext uri="{FF2B5EF4-FFF2-40B4-BE49-F238E27FC236}">
                <a16:creationId xmlns:a16="http://schemas.microsoft.com/office/drawing/2014/main" id="{33EEFEDF-7F0B-4A5F-84EE-50046622303A}"/>
              </a:ext>
            </a:extLst>
          </p:cNvPr>
          <p:cNvSpPr txBox="1"/>
          <p:nvPr/>
        </p:nvSpPr>
        <p:spPr>
          <a:xfrm>
            <a:off x="2257707" y="2517376"/>
            <a:ext cx="519345" cy="261610"/>
          </a:xfrm>
          <a:prstGeom prst="rect">
            <a:avLst/>
          </a:prstGeom>
          <a:noFill/>
        </p:spPr>
        <p:txBody>
          <a:bodyPr wrap="square" rtlCol="0">
            <a:spAutoFit/>
          </a:bodyPr>
          <a:lstStyle/>
          <a:p>
            <a:r>
              <a:rPr lang="en-US" sz="1100" b="1" dirty="0">
                <a:solidFill>
                  <a:schemeClr val="bg1"/>
                </a:solidFill>
              </a:rPr>
              <a:t>As(V)</a:t>
            </a:r>
          </a:p>
        </p:txBody>
      </p:sp>
      <p:sp>
        <p:nvSpPr>
          <p:cNvPr id="12" name="TextBox 11">
            <a:extLst>
              <a:ext uri="{FF2B5EF4-FFF2-40B4-BE49-F238E27FC236}">
                <a16:creationId xmlns:a16="http://schemas.microsoft.com/office/drawing/2014/main" id="{8B4D51A6-A837-4158-AD55-3261D1352B1E}"/>
              </a:ext>
            </a:extLst>
          </p:cNvPr>
          <p:cNvSpPr txBox="1"/>
          <p:nvPr/>
        </p:nvSpPr>
        <p:spPr>
          <a:xfrm>
            <a:off x="2257707" y="1426354"/>
            <a:ext cx="519345" cy="261610"/>
          </a:xfrm>
          <a:prstGeom prst="rect">
            <a:avLst/>
          </a:prstGeom>
          <a:noFill/>
        </p:spPr>
        <p:txBody>
          <a:bodyPr wrap="square" rtlCol="0">
            <a:spAutoFit/>
          </a:bodyPr>
          <a:lstStyle/>
          <a:p>
            <a:r>
              <a:rPr lang="en-US" sz="1100" b="1" dirty="0">
                <a:solidFill>
                  <a:schemeClr val="bg1"/>
                </a:solidFill>
              </a:rPr>
              <a:t>As(V)</a:t>
            </a:r>
          </a:p>
        </p:txBody>
      </p:sp>
      <p:sp>
        <p:nvSpPr>
          <p:cNvPr id="13" name="TextBox 12">
            <a:extLst>
              <a:ext uri="{FF2B5EF4-FFF2-40B4-BE49-F238E27FC236}">
                <a16:creationId xmlns:a16="http://schemas.microsoft.com/office/drawing/2014/main" id="{4F72409F-6297-41A3-9D27-04B498D1C7A2}"/>
              </a:ext>
            </a:extLst>
          </p:cNvPr>
          <p:cNvSpPr txBox="1"/>
          <p:nvPr/>
        </p:nvSpPr>
        <p:spPr>
          <a:xfrm>
            <a:off x="1661602" y="1923780"/>
            <a:ext cx="519345" cy="261610"/>
          </a:xfrm>
          <a:prstGeom prst="rect">
            <a:avLst/>
          </a:prstGeom>
          <a:noFill/>
        </p:spPr>
        <p:txBody>
          <a:bodyPr wrap="square" rtlCol="0">
            <a:spAutoFit/>
          </a:bodyPr>
          <a:lstStyle/>
          <a:p>
            <a:r>
              <a:rPr lang="en-US" sz="1100" b="1" dirty="0">
                <a:solidFill>
                  <a:schemeClr val="bg1"/>
                </a:solidFill>
              </a:rPr>
              <a:t>As(V)</a:t>
            </a:r>
          </a:p>
        </p:txBody>
      </p:sp>
      <p:sp>
        <p:nvSpPr>
          <p:cNvPr id="14" name="TextBox 13">
            <a:extLst>
              <a:ext uri="{FF2B5EF4-FFF2-40B4-BE49-F238E27FC236}">
                <a16:creationId xmlns:a16="http://schemas.microsoft.com/office/drawing/2014/main" id="{AE3A295E-6F4B-4A93-9E0E-A83EC1567E8D}"/>
              </a:ext>
            </a:extLst>
          </p:cNvPr>
          <p:cNvSpPr txBox="1"/>
          <p:nvPr/>
        </p:nvSpPr>
        <p:spPr>
          <a:xfrm>
            <a:off x="3758926" y="1846529"/>
            <a:ext cx="519345" cy="261610"/>
          </a:xfrm>
          <a:prstGeom prst="rect">
            <a:avLst/>
          </a:prstGeom>
          <a:noFill/>
        </p:spPr>
        <p:txBody>
          <a:bodyPr wrap="square" rtlCol="0">
            <a:spAutoFit/>
          </a:bodyPr>
          <a:lstStyle/>
          <a:p>
            <a:r>
              <a:rPr lang="en-US" sz="1100" b="1" dirty="0">
                <a:solidFill>
                  <a:schemeClr val="bg1"/>
                </a:solidFill>
              </a:rPr>
              <a:t>As(V)</a:t>
            </a:r>
          </a:p>
        </p:txBody>
      </p:sp>
      <p:sp>
        <p:nvSpPr>
          <p:cNvPr id="16" name="TextBox 15">
            <a:extLst>
              <a:ext uri="{FF2B5EF4-FFF2-40B4-BE49-F238E27FC236}">
                <a16:creationId xmlns:a16="http://schemas.microsoft.com/office/drawing/2014/main" id="{E433BE02-B473-4AC1-9634-4AD3AAC6BFCA}"/>
              </a:ext>
            </a:extLst>
          </p:cNvPr>
          <p:cNvSpPr txBox="1"/>
          <p:nvPr/>
        </p:nvSpPr>
        <p:spPr>
          <a:xfrm>
            <a:off x="4817211" y="2318447"/>
            <a:ext cx="519345" cy="261610"/>
          </a:xfrm>
          <a:prstGeom prst="rect">
            <a:avLst/>
          </a:prstGeom>
          <a:noFill/>
        </p:spPr>
        <p:txBody>
          <a:bodyPr wrap="square" rtlCol="0">
            <a:spAutoFit/>
          </a:bodyPr>
          <a:lstStyle/>
          <a:p>
            <a:r>
              <a:rPr lang="en-US" sz="1100" b="1" dirty="0">
                <a:solidFill>
                  <a:schemeClr val="bg1"/>
                </a:solidFill>
              </a:rPr>
              <a:t>As(V)</a:t>
            </a:r>
          </a:p>
        </p:txBody>
      </p:sp>
      <p:sp>
        <p:nvSpPr>
          <p:cNvPr id="17" name="TextBox 16">
            <a:extLst>
              <a:ext uri="{FF2B5EF4-FFF2-40B4-BE49-F238E27FC236}">
                <a16:creationId xmlns:a16="http://schemas.microsoft.com/office/drawing/2014/main" id="{0BE79834-89DF-4C67-AF74-83956ED9D30F}"/>
              </a:ext>
            </a:extLst>
          </p:cNvPr>
          <p:cNvSpPr txBox="1"/>
          <p:nvPr/>
        </p:nvSpPr>
        <p:spPr>
          <a:xfrm>
            <a:off x="6064120" y="4137560"/>
            <a:ext cx="603010" cy="261610"/>
          </a:xfrm>
          <a:prstGeom prst="rect">
            <a:avLst/>
          </a:prstGeom>
          <a:noFill/>
        </p:spPr>
        <p:txBody>
          <a:bodyPr wrap="square" rtlCol="0">
            <a:spAutoFit/>
          </a:bodyPr>
          <a:lstStyle/>
          <a:p>
            <a:r>
              <a:rPr lang="en-US" sz="1100" b="1" dirty="0">
                <a:solidFill>
                  <a:schemeClr val="bg1"/>
                </a:solidFill>
              </a:rPr>
              <a:t>As(III)</a:t>
            </a:r>
          </a:p>
        </p:txBody>
      </p:sp>
      <p:cxnSp>
        <p:nvCxnSpPr>
          <p:cNvPr id="18" name="Straight Connector 17">
            <a:extLst>
              <a:ext uri="{FF2B5EF4-FFF2-40B4-BE49-F238E27FC236}">
                <a16:creationId xmlns:a16="http://schemas.microsoft.com/office/drawing/2014/main" id="{DEF5D66B-B15D-4F70-BB4F-2D159DDF837A}"/>
              </a:ext>
            </a:extLst>
          </p:cNvPr>
          <p:cNvCxnSpPr>
            <a:cxnSpLocks/>
          </p:cNvCxnSpPr>
          <p:nvPr/>
        </p:nvCxnSpPr>
        <p:spPr>
          <a:xfrm>
            <a:off x="1471088" y="2942797"/>
            <a:ext cx="6749634" cy="0"/>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16ABAC5-D92C-4D4B-9E56-E5B76D1B0A54}"/>
              </a:ext>
            </a:extLst>
          </p:cNvPr>
          <p:cNvSpPr txBox="1"/>
          <p:nvPr/>
        </p:nvSpPr>
        <p:spPr>
          <a:xfrm>
            <a:off x="5902171" y="3232519"/>
            <a:ext cx="2433961" cy="307777"/>
          </a:xfrm>
          <a:prstGeom prst="rect">
            <a:avLst/>
          </a:prstGeom>
          <a:noFill/>
        </p:spPr>
        <p:txBody>
          <a:bodyPr wrap="square" rtlCol="0">
            <a:spAutoFit/>
          </a:bodyPr>
          <a:lstStyle/>
          <a:p>
            <a:r>
              <a:rPr lang="en-US" sz="1400" b="1" dirty="0">
                <a:solidFill>
                  <a:schemeClr val="bg1"/>
                </a:solidFill>
              </a:rPr>
              <a:t>East Valley Redox Boundary?</a:t>
            </a:r>
          </a:p>
        </p:txBody>
      </p:sp>
      <p:sp>
        <p:nvSpPr>
          <p:cNvPr id="6" name="Rectangle 5">
            <a:extLst>
              <a:ext uri="{FF2B5EF4-FFF2-40B4-BE49-F238E27FC236}">
                <a16:creationId xmlns:a16="http://schemas.microsoft.com/office/drawing/2014/main" id="{3E1B340B-BC3D-4D1B-86B4-0E3D46FA2672}"/>
              </a:ext>
            </a:extLst>
          </p:cNvPr>
          <p:cNvSpPr/>
          <p:nvPr/>
        </p:nvSpPr>
        <p:spPr>
          <a:xfrm>
            <a:off x="1050944" y="2017002"/>
            <a:ext cx="405223" cy="37089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7FDA16-42E0-4C0D-9F97-D4EAC445AAD2}"/>
              </a:ext>
            </a:extLst>
          </p:cNvPr>
          <p:cNvSpPr txBox="1"/>
          <p:nvPr/>
        </p:nvSpPr>
        <p:spPr>
          <a:xfrm>
            <a:off x="1059975" y="1969234"/>
            <a:ext cx="501589"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150</a:t>
            </a:r>
          </a:p>
        </p:txBody>
      </p:sp>
      <p:sp>
        <p:nvSpPr>
          <p:cNvPr id="23" name="TextBox 22">
            <a:extLst>
              <a:ext uri="{FF2B5EF4-FFF2-40B4-BE49-F238E27FC236}">
                <a16:creationId xmlns:a16="http://schemas.microsoft.com/office/drawing/2014/main" id="{1CC69CD4-EBF6-4487-9803-2BCBDE2FCA0D}"/>
              </a:ext>
            </a:extLst>
          </p:cNvPr>
          <p:cNvSpPr txBox="1"/>
          <p:nvPr/>
        </p:nvSpPr>
        <p:spPr>
          <a:xfrm>
            <a:off x="1059975" y="2635020"/>
            <a:ext cx="501589"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300</a:t>
            </a:r>
          </a:p>
        </p:txBody>
      </p:sp>
      <p:sp>
        <p:nvSpPr>
          <p:cNvPr id="25" name="TextBox 24">
            <a:extLst>
              <a:ext uri="{FF2B5EF4-FFF2-40B4-BE49-F238E27FC236}">
                <a16:creationId xmlns:a16="http://schemas.microsoft.com/office/drawing/2014/main" id="{8E02C60A-6BED-4836-8F88-29B5A6D7DB83}"/>
              </a:ext>
            </a:extLst>
          </p:cNvPr>
          <p:cNvSpPr txBox="1"/>
          <p:nvPr/>
        </p:nvSpPr>
        <p:spPr>
          <a:xfrm>
            <a:off x="1059975" y="3300806"/>
            <a:ext cx="501589"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450</a:t>
            </a:r>
          </a:p>
        </p:txBody>
      </p:sp>
      <p:sp>
        <p:nvSpPr>
          <p:cNvPr id="27" name="TextBox 26">
            <a:extLst>
              <a:ext uri="{FF2B5EF4-FFF2-40B4-BE49-F238E27FC236}">
                <a16:creationId xmlns:a16="http://schemas.microsoft.com/office/drawing/2014/main" id="{304F97D9-9384-4DB4-ADF1-A305D73EFEB0}"/>
              </a:ext>
            </a:extLst>
          </p:cNvPr>
          <p:cNvSpPr txBox="1"/>
          <p:nvPr/>
        </p:nvSpPr>
        <p:spPr>
          <a:xfrm>
            <a:off x="1059975" y="3975479"/>
            <a:ext cx="501589"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600</a:t>
            </a:r>
          </a:p>
        </p:txBody>
      </p:sp>
      <p:sp>
        <p:nvSpPr>
          <p:cNvPr id="29" name="TextBox 28">
            <a:extLst>
              <a:ext uri="{FF2B5EF4-FFF2-40B4-BE49-F238E27FC236}">
                <a16:creationId xmlns:a16="http://schemas.microsoft.com/office/drawing/2014/main" id="{5CAF8E70-5A02-4AB9-B2B3-D7F0F5EF5DC3}"/>
              </a:ext>
            </a:extLst>
          </p:cNvPr>
          <p:cNvSpPr txBox="1"/>
          <p:nvPr/>
        </p:nvSpPr>
        <p:spPr>
          <a:xfrm>
            <a:off x="1059975" y="4650152"/>
            <a:ext cx="501589"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750</a:t>
            </a:r>
          </a:p>
        </p:txBody>
      </p:sp>
      <p:sp>
        <p:nvSpPr>
          <p:cNvPr id="30" name="TextBox 29">
            <a:extLst>
              <a:ext uri="{FF2B5EF4-FFF2-40B4-BE49-F238E27FC236}">
                <a16:creationId xmlns:a16="http://schemas.microsoft.com/office/drawing/2014/main" id="{98386292-108F-46AB-BE04-97AF1B48A4A7}"/>
              </a:ext>
            </a:extLst>
          </p:cNvPr>
          <p:cNvSpPr txBox="1"/>
          <p:nvPr/>
        </p:nvSpPr>
        <p:spPr>
          <a:xfrm>
            <a:off x="1059975" y="5343747"/>
            <a:ext cx="501589"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900</a:t>
            </a:r>
          </a:p>
        </p:txBody>
      </p:sp>
      <p:sp>
        <p:nvSpPr>
          <p:cNvPr id="34" name="TextBox 33">
            <a:extLst>
              <a:ext uri="{FF2B5EF4-FFF2-40B4-BE49-F238E27FC236}">
                <a16:creationId xmlns:a16="http://schemas.microsoft.com/office/drawing/2014/main" id="{3E6B2E4D-110A-44AF-954E-439BD51F89E3}"/>
              </a:ext>
            </a:extLst>
          </p:cNvPr>
          <p:cNvSpPr txBox="1"/>
          <p:nvPr/>
        </p:nvSpPr>
        <p:spPr>
          <a:xfrm>
            <a:off x="4775379" y="2561459"/>
            <a:ext cx="603010" cy="261610"/>
          </a:xfrm>
          <a:prstGeom prst="rect">
            <a:avLst/>
          </a:prstGeom>
          <a:noFill/>
        </p:spPr>
        <p:txBody>
          <a:bodyPr wrap="square" rtlCol="0">
            <a:spAutoFit/>
          </a:bodyPr>
          <a:lstStyle/>
          <a:p>
            <a:r>
              <a:rPr lang="en-US" sz="1100" b="1" dirty="0">
                <a:solidFill>
                  <a:schemeClr val="bg1"/>
                </a:solidFill>
              </a:rPr>
              <a:t>As(V)</a:t>
            </a:r>
          </a:p>
        </p:txBody>
      </p:sp>
      <p:cxnSp>
        <p:nvCxnSpPr>
          <p:cNvPr id="31" name="Straight Connector 30">
            <a:extLst>
              <a:ext uri="{FF2B5EF4-FFF2-40B4-BE49-F238E27FC236}">
                <a16:creationId xmlns:a16="http://schemas.microsoft.com/office/drawing/2014/main" id="{E34869D3-D667-45AD-9688-3593A73D1125}"/>
              </a:ext>
            </a:extLst>
          </p:cNvPr>
          <p:cNvCxnSpPr>
            <a:cxnSpLocks/>
          </p:cNvCxnSpPr>
          <p:nvPr/>
        </p:nvCxnSpPr>
        <p:spPr>
          <a:xfrm>
            <a:off x="1471088" y="3752145"/>
            <a:ext cx="6749634" cy="0"/>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D489B5-C61D-4150-97FC-C25C49F2FDDA}"/>
              </a:ext>
            </a:extLst>
          </p:cNvPr>
          <p:cNvCxnSpPr/>
          <p:nvPr/>
        </p:nvCxnSpPr>
        <p:spPr>
          <a:xfrm flipV="1">
            <a:off x="7537142" y="2900576"/>
            <a:ext cx="142042" cy="673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2FC9E35-3641-445B-B899-A819AAA447C2}"/>
              </a:ext>
            </a:extLst>
          </p:cNvPr>
          <p:cNvCxnSpPr/>
          <p:nvPr/>
        </p:nvCxnSpPr>
        <p:spPr>
          <a:xfrm flipV="1">
            <a:off x="7548623" y="3718476"/>
            <a:ext cx="142042" cy="673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CEB518-F512-4EA7-8D88-ED050C4E415D}"/>
              </a:ext>
            </a:extLst>
          </p:cNvPr>
          <p:cNvCxnSpPr>
            <a:cxnSpLocks/>
          </p:cNvCxnSpPr>
          <p:nvPr/>
        </p:nvCxnSpPr>
        <p:spPr>
          <a:xfrm>
            <a:off x="7601891" y="2934244"/>
            <a:ext cx="0" cy="8179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B32A8B-1851-4F59-88A3-16B854897298}"/>
              </a:ext>
            </a:extLst>
          </p:cNvPr>
          <p:cNvCxnSpPr>
            <a:cxnSpLocks/>
            <a:stCxn id="12" idx="2"/>
          </p:cNvCxnSpPr>
          <p:nvPr/>
        </p:nvCxnSpPr>
        <p:spPr>
          <a:xfrm>
            <a:off x="2517380" y="1687964"/>
            <a:ext cx="110410" cy="2812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2A2AD8F-001B-47CB-A031-82E90BCFE9F0}"/>
              </a:ext>
            </a:extLst>
          </p:cNvPr>
          <p:cNvSpPr txBox="1"/>
          <p:nvPr/>
        </p:nvSpPr>
        <p:spPr>
          <a:xfrm>
            <a:off x="5956586" y="5665728"/>
            <a:ext cx="2734085" cy="261610"/>
          </a:xfrm>
          <a:prstGeom prst="rect">
            <a:avLst/>
          </a:prstGeom>
          <a:noFill/>
        </p:spPr>
        <p:txBody>
          <a:bodyPr wrap="square" rtlCol="0">
            <a:spAutoFit/>
          </a:bodyPr>
          <a:lstStyle/>
          <a:p>
            <a:r>
              <a:rPr lang="en-US" sz="1100" b="1" i="1" dirty="0">
                <a:solidFill>
                  <a:schemeClr val="bg1"/>
                </a:solidFill>
              </a:rPr>
              <a:t>Provisional data, subject to revision</a:t>
            </a:r>
          </a:p>
        </p:txBody>
      </p:sp>
      <p:pic>
        <p:nvPicPr>
          <p:cNvPr id="33" name="Picture 2">
            <a:extLst>
              <a:ext uri="{FF2B5EF4-FFF2-40B4-BE49-F238E27FC236}">
                <a16:creationId xmlns:a16="http://schemas.microsoft.com/office/drawing/2014/main" id="{FE51F629-0317-441A-95EF-892E0709785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525" r="3069" b="1"/>
          <a:stretch/>
        </p:blipFill>
        <p:spPr bwMode="auto">
          <a:xfrm>
            <a:off x="125644" y="6224148"/>
            <a:ext cx="936132" cy="33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603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2F3554-0747-40EF-9A03-0AF08BA1A6E6}"/>
              </a:ext>
            </a:extLst>
          </p:cNvPr>
          <p:cNvSpPr/>
          <p:nvPr/>
        </p:nvSpPr>
        <p:spPr>
          <a:xfrm>
            <a:off x="0" y="4497574"/>
            <a:ext cx="9144000" cy="2360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D6B9C1A-659A-4BEC-BAE2-D1F24A28DE6E}"/>
              </a:ext>
            </a:extLst>
          </p:cNvPr>
          <p:cNvSpPr/>
          <p:nvPr/>
        </p:nvSpPr>
        <p:spPr>
          <a:xfrm>
            <a:off x="10692" y="4494221"/>
            <a:ext cx="9155956" cy="2376220"/>
          </a:xfrm>
          <a:custGeom>
            <a:avLst/>
            <a:gdLst>
              <a:gd name="connsiteX0" fmla="*/ 5362113 w 9152878"/>
              <a:gd name="connsiteY0" fmla="*/ 71021 h 2361460"/>
              <a:gd name="connsiteX1" fmla="*/ 6427433 w 9152878"/>
              <a:gd name="connsiteY1" fmla="*/ 337351 h 2361460"/>
              <a:gd name="connsiteX2" fmla="*/ 6676008 w 9152878"/>
              <a:gd name="connsiteY2" fmla="*/ 319596 h 2361460"/>
              <a:gd name="connsiteX3" fmla="*/ 6791418 w 9152878"/>
              <a:gd name="connsiteY3" fmla="*/ 346229 h 2361460"/>
              <a:gd name="connsiteX4" fmla="*/ 8398276 w 9152878"/>
              <a:gd name="connsiteY4" fmla="*/ 639192 h 2361460"/>
              <a:gd name="connsiteX5" fmla="*/ 9152878 w 9152878"/>
              <a:gd name="connsiteY5" fmla="*/ 772357 h 2361460"/>
              <a:gd name="connsiteX6" fmla="*/ 9144000 w 9152878"/>
              <a:gd name="connsiteY6" fmla="*/ 2361460 h 2361460"/>
              <a:gd name="connsiteX7" fmla="*/ 0 w 9152878"/>
              <a:gd name="connsiteY7" fmla="*/ 2352582 h 2361460"/>
              <a:gd name="connsiteX8" fmla="*/ 8878 w 9152878"/>
              <a:gd name="connsiteY8" fmla="*/ 0 h 2361460"/>
              <a:gd name="connsiteX9" fmla="*/ 1438183 w 9152878"/>
              <a:gd name="connsiteY9" fmla="*/ 35511 h 2361460"/>
              <a:gd name="connsiteX10" fmla="*/ 1695635 w 9152878"/>
              <a:gd name="connsiteY10" fmla="*/ 35511 h 2361460"/>
              <a:gd name="connsiteX11" fmla="*/ 1926455 w 9152878"/>
              <a:gd name="connsiteY11" fmla="*/ 26633 h 2361460"/>
              <a:gd name="connsiteX12" fmla="*/ 5104661 w 9152878"/>
              <a:gd name="connsiteY12" fmla="*/ 159798 h 236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52878" h="2361460">
                <a:moveTo>
                  <a:pt x="5362113" y="71021"/>
                </a:moveTo>
                <a:lnTo>
                  <a:pt x="6427433" y="337351"/>
                </a:lnTo>
                <a:lnTo>
                  <a:pt x="6676008" y="319596"/>
                </a:lnTo>
                <a:lnTo>
                  <a:pt x="6791418" y="346229"/>
                </a:lnTo>
                <a:lnTo>
                  <a:pt x="8398276" y="639192"/>
                </a:lnTo>
                <a:lnTo>
                  <a:pt x="9152878" y="772357"/>
                </a:lnTo>
                <a:cubicBezTo>
                  <a:pt x="9149919" y="1302058"/>
                  <a:pt x="9146959" y="1831759"/>
                  <a:pt x="9144000" y="2361460"/>
                </a:cubicBezTo>
                <a:lnTo>
                  <a:pt x="0" y="2352582"/>
                </a:lnTo>
                <a:cubicBezTo>
                  <a:pt x="2959" y="1568388"/>
                  <a:pt x="5919" y="784194"/>
                  <a:pt x="8878" y="0"/>
                </a:cubicBezTo>
                <a:lnTo>
                  <a:pt x="1438183" y="35511"/>
                </a:lnTo>
                <a:lnTo>
                  <a:pt x="1695635" y="35511"/>
                </a:lnTo>
                <a:lnTo>
                  <a:pt x="1926455" y="26633"/>
                </a:lnTo>
                <a:lnTo>
                  <a:pt x="5104661" y="159798"/>
                </a:lnTo>
              </a:path>
            </a:pathLst>
          </a:cu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92" y="68479"/>
            <a:ext cx="8398464" cy="1692771"/>
          </a:xfrm>
          <a:prstGeom prst="rect">
            <a:avLst/>
          </a:prstGeom>
          <a:noFill/>
        </p:spPr>
        <p:txBody>
          <a:bodyPr wrap="square" rtlCol="0">
            <a:spAutoFit/>
          </a:bodyPr>
          <a:lstStyle/>
          <a:p>
            <a:r>
              <a:rPr lang="en-US" sz="2400" i="1" dirty="0">
                <a:solidFill>
                  <a:srgbClr val="FFC000"/>
                </a:solidFill>
              </a:rPr>
              <a:t>Change in redox conditions within the aquifer occur at:</a:t>
            </a:r>
          </a:p>
          <a:p>
            <a:endParaRPr lang="en-US" sz="800" i="1" dirty="0">
              <a:solidFill>
                <a:srgbClr val="FFC000"/>
              </a:solidFill>
            </a:endParaRPr>
          </a:p>
          <a:p>
            <a:r>
              <a:rPr lang="en-US" sz="2400" i="1" dirty="0"/>
              <a:t>South end of the airport:</a:t>
            </a:r>
            <a:r>
              <a:rPr lang="en-US" sz="2400" i="1" dirty="0">
                <a:solidFill>
                  <a:srgbClr val="FFC000"/>
                </a:solidFill>
              </a:rPr>
              <a:t> </a:t>
            </a:r>
            <a:r>
              <a:rPr lang="en-US" sz="2400" i="1" dirty="0">
                <a:solidFill>
                  <a:srgbClr val="FF0000"/>
                </a:solidFill>
              </a:rPr>
              <a:t>170</a:t>
            </a:r>
            <a:r>
              <a:rPr lang="en-US" sz="2400" i="1" dirty="0">
                <a:solidFill>
                  <a:srgbClr val="FFC000"/>
                </a:solidFill>
              </a:rPr>
              <a:t> feet deep within the aquifer</a:t>
            </a:r>
          </a:p>
          <a:p>
            <a:r>
              <a:rPr lang="en-US" sz="2400" i="1" dirty="0"/>
              <a:t>East side of the valley:</a:t>
            </a:r>
            <a:r>
              <a:rPr lang="en-US" sz="2400" i="1" dirty="0">
                <a:solidFill>
                  <a:srgbClr val="FFC000"/>
                </a:solidFill>
              </a:rPr>
              <a:t> somewhere between 178 and 392 ft APD </a:t>
            </a:r>
            <a:r>
              <a:rPr lang="en-US" sz="2400" i="1" dirty="0"/>
              <a:t>West side of valley: </a:t>
            </a:r>
            <a:r>
              <a:rPr lang="en-US" sz="2400" i="1" dirty="0">
                <a:solidFill>
                  <a:srgbClr val="FFC000"/>
                </a:solidFill>
              </a:rPr>
              <a:t>unknown</a:t>
            </a:r>
          </a:p>
        </p:txBody>
      </p:sp>
      <p:pic>
        <p:nvPicPr>
          <p:cNvPr id="2" name="Picture 1">
            <a:extLst>
              <a:ext uri="{FF2B5EF4-FFF2-40B4-BE49-F238E27FC236}">
                <a16:creationId xmlns:a16="http://schemas.microsoft.com/office/drawing/2014/main" id="{9430F6BD-D85D-47C4-A650-9DB53671DC49}"/>
              </a:ext>
            </a:extLst>
          </p:cNvPr>
          <p:cNvPicPr>
            <a:picLocks noChangeAspect="1"/>
          </p:cNvPicPr>
          <p:nvPr/>
        </p:nvPicPr>
        <p:blipFill>
          <a:blip r:embed="rId3"/>
          <a:stretch>
            <a:fillRect/>
          </a:stretch>
        </p:blipFill>
        <p:spPr>
          <a:xfrm>
            <a:off x="0" y="1937376"/>
            <a:ext cx="9144000" cy="2552793"/>
          </a:xfrm>
          <a:prstGeom prst="rect">
            <a:avLst/>
          </a:prstGeom>
        </p:spPr>
      </p:pic>
      <p:sp>
        <p:nvSpPr>
          <p:cNvPr id="6" name="Rectangle 5">
            <a:extLst>
              <a:ext uri="{FF2B5EF4-FFF2-40B4-BE49-F238E27FC236}">
                <a16:creationId xmlns:a16="http://schemas.microsoft.com/office/drawing/2014/main" id="{7762A1FE-A3E3-4BE5-8ABD-AC2C9E830B95}"/>
              </a:ext>
            </a:extLst>
          </p:cNvPr>
          <p:cNvSpPr/>
          <p:nvPr/>
        </p:nvSpPr>
        <p:spPr>
          <a:xfrm>
            <a:off x="8345008" y="4490168"/>
            <a:ext cx="105119" cy="1828800"/>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2589DB5-0F93-419A-A2AE-55DAA2D7D836}"/>
              </a:ext>
            </a:extLst>
          </p:cNvPr>
          <p:cNvSpPr/>
          <p:nvPr/>
        </p:nvSpPr>
        <p:spPr>
          <a:xfrm>
            <a:off x="1430785" y="4506941"/>
            <a:ext cx="105119" cy="1207008"/>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F468BE1-A94D-43F2-9B93-191AB8B0553A}"/>
              </a:ext>
            </a:extLst>
          </p:cNvPr>
          <p:cNvSpPr/>
          <p:nvPr/>
        </p:nvSpPr>
        <p:spPr>
          <a:xfrm>
            <a:off x="1567681" y="4506941"/>
            <a:ext cx="105119" cy="466344"/>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255E0D7-FEDE-4DC0-861E-BD1C903D91B8}"/>
              </a:ext>
            </a:extLst>
          </p:cNvPr>
          <p:cNvSpPr/>
          <p:nvPr/>
        </p:nvSpPr>
        <p:spPr>
          <a:xfrm>
            <a:off x="1812526" y="4506941"/>
            <a:ext cx="104803" cy="356616"/>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2A3BC64-8DF1-4BDF-AEBB-8B8F856486F5}"/>
              </a:ext>
            </a:extLst>
          </p:cNvPr>
          <p:cNvSpPr/>
          <p:nvPr/>
        </p:nvSpPr>
        <p:spPr>
          <a:xfrm>
            <a:off x="5096522" y="4490169"/>
            <a:ext cx="105119" cy="758952"/>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043132B-E976-400A-9D51-C8549E347901}"/>
              </a:ext>
            </a:extLst>
          </p:cNvPr>
          <p:cNvSpPr/>
          <p:nvPr/>
        </p:nvSpPr>
        <p:spPr>
          <a:xfrm>
            <a:off x="5246735" y="4490169"/>
            <a:ext cx="105119" cy="429768"/>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ED81359-A052-4B31-A137-3A57E05F2DA5}"/>
              </a:ext>
            </a:extLst>
          </p:cNvPr>
          <p:cNvSpPr/>
          <p:nvPr/>
        </p:nvSpPr>
        <p:spPr>
          <a:xfrm>
            <a:off x="6426832" y="4506941"/>
            <a:ext cx="105119" cy="850392"/>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F6A3430-E841-4293-B416-DE149F155CF5}"/>
              </a:ext>
            </a:extLst>
          </p:cNvPr>
          <p:cNvSpPr/>
          <p:nvPr/>
        </p:nvSpPr>
        <p:spPr>
          <a:xfrm>
            <a:off x="6561636" y="4506941"/>
            <a:ext cx="105119" cy="731520"/>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E25E359-6123-455A-904B-91FAA7C5157C}"/>
              </a:ext>
            </a:extLst>
          </p:cNvPr>
          <p:cNvSpPr/>
          <p:nvPr/>
        </p:nvSpPr>
        <p:spPr>
          <a:xfrm>
            <a:off x="6696440" y="4509183"/>
            <a:ext cx="105119" cy="484632"/>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345B05E-BECC-4B9C-AB17-B7D71B219B84}"/>
              </a:ext>
            </a:extLst>
          </p:cNvPr>
          <p:cNvSpPr/>
          <p:nvPr/>
        </p:nvSpPr>
        <p:spPr>
          <a:xfrm>
            <a:off x="8581330" y="298991"/>
            <a:ext cx="175650" cy="1026323"/>
          </a:xfrm>
          <a:prstGeom prst="rect">
            <a:avLst/>
          </a:prstGeom>
          <a:gradFill>
            <a:gsLst>
              <a:gs pos="0">
                <a:schemeClr val="tx2">
                  <a:lumMod val="75000"/>
                </a:schemeClr>
              </a:gs>
              <a:gs pos="52000">
                <a:schemeClr val="accent3">
                  <a:lumMod val="60000"/>
                  <a:lumOff val="40000"/>
                </a:schemeClr>
              </a:gs>
              <a:gs pos="100000">
                <a:srgbClr val="FF0000"/>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FE350AF-471E-4CFB-83C8-D3B3C304AED1}"/>
              </a:ext>
            </a:extLst>
          </p:cNvPr>
          <p:cNvSpPr/>
          <p:nvPr/>
        </p:nvSpPr>
        <p:spPr>
          <a:xfrm>
            <a:off x="5252351" y="4840431"/>
            <a:ext cx="91440" cy="64008"/>
          </a:xfrm>
          <a:prstGeom prst="rect">
            <a:avLst/>
          </a:prstGeom>
          <a:pattFill prst="narHorz">
            <a:fgClr>
              <a:schemeClr val="tx2">
                <a:lumMod val="7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EBE1C47-0A0E-4934-ADB0-3F9A2F57C404}"/>
              </a:ext>
            </a:extLst>
          </p:cNvPr>
          <p:cNvSpPr/>
          <p:nvPr/>
        </p:nvSpPr>
        <p:spPr>
          <a:xfrm>
            <a:off x="6426831" y="5216126"/>
            <a:ext cx="105119" cy="128016"/>
          </a:xfrm>
          <a:prstGeom prst="rect">
            <a:avLst/>
          </a:prstGeom>
          <a:pattFill prst="narHorz">
            <a:fgClr>
              <a:srgbClr val="FF0000"/>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6B51BB4-D307-4BF4-8FA9-A7572443153D}"/>
              </a:ext>
            </a:extLst>
          </p:cNvPr>
          <p:cNvSpPr/>
          <p:nvPr/>
        </p:nvSpPr>
        <p:spPr>
          <a:xfrm>
            <a:off x="1426358" y="4916562"/>
            <a:ext cx="109728" cy="64008"/>
          </a:xfrm>
          <a:prstGeom prst="rect">
            <a:avLst/>
          </a:prstGeom>
          <a:pattFill prst="narHorz">
            <a:fgClr>
              <a:schemeClr val="tx2">
                <a:lumMod val="7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C4A0599-3785-40E0-9F6A-4AC8F13A0F3B}"/>
              </a:ext>
            </a:extLst>
          </p:cNvPr>
          <p:cNvSpPr/>
          <p:nvPr/>
        </p:nvSpPr>
        <p:spPr>
          <a:xfrm>
            <a:off x="1810100" y="4762973"/>
            <a:ext cx="105119" cy="73152"/>
          </a:xfrm>
          <a:prstGeom prst="rect">
            <a:avLst/>
          </a:prstGeom>
          <a:pattFill prst="narHorz">
            <a:fgClr>
              <a:schemeClr val="tx2">
                <a:lumMod val="7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A1178C-F88B-4A46-A30B-4E03343A1271}"/>
              </a:ext>
            </a:extLst>
          </p:cNvPr>
          <p:cNvSpPr/>
          <p:nvPr/>
        </p:nvSpPr>
        <p:spPr>
          <a:xfrm>
            <a:off x="5096522" y="5066241"/>
            <a:ext cx="105119" cy="182880"/>
          </a:xfrm>
          <a:prstGeom prst="rect">
            <a:avLst/>
          </a:prstGeom>
          <a:pattFill prst="narHorz">
            <a:fgClr>
              <a:schemeClr val="tx2">
                <a:lumMod val="7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FE91279-6968-4C61-BBD1-7F582140A397}"/>
              </a:ext>
            </a:extLst>
          </p:cNvPr>
          <p:cNvSpPr/>
          <p:nvPr/>
        </p:nvSpPr>
        <p:spPr>
          <a:xfrm>
            <a:off x="6701399" y="4923259"/>
            <a:ext cx="100584" cy="64008"/>
          </a:xfrm>
          <a:prstGeom prst="rect">
            <a:avLst/>
          </a:prstGeom>
          <a:pattFill prst="narHorz">
            <a:fgClr>
              <a:schemeClr val="accent3">
                <a:lumMod val="60000"/>
                <a:lumOff val="40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E5F1E15-257F-4B1F-B86D-337FF9F5A9C3}"/>
              </a:ext>
            </a:extLst>
          </p:cNvPr>
          <p:cNvSpPr/>
          <p:nvPr/>
        </p:nvSpPr>
        <p:spPr>
          <a:xfrm>
            <a:off x="6560829" y="5157681"/>
            <a:ext cx="105119" cy="64008"/>
          </a:xfrm>
          <a:prstGeom prst="rect">
            <a:avLst/>
          </a:prstGeom>
          <a:pattFill prst="narHorz">
            <a:fgClr>
              <a:srgbClr val="FF0000"/>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0DD9A6E-7031-4E93-A839-B194A89F687C}"/>
              </a:ext>
            </a:extLst>
          </p:cNvPr>
          <p:cNvSpPr/>
          <p:nvPr/>
        </p:nvSpPr>
        <p:spPr>
          <a:xfrm>
            <a:off x="8349277" y="6126944"/>
            <a:ext cx="105119" cy="192024"/>
          </a:xfrm>
          <a:prstGeom prst="rect">
            <a:avLst/>
          </a:prstGeom>
          <a:pattFill prst="narHorz">
            <a:fgClr>
              <a:srgbClr val="FF0000"/>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3DE4B94-9731-45A1-867D-50D2F4DF8537}"/>
              </a:ext>
            </a:extLst>
          </p:cNvPr>
          <p:cNvSpPr/>
          <p:nvPr/>
        </p:nvSpPr>
        <p:spPr>
          <a:xfrm>
            <a:off x="8345008" y="4489185"/>
            <a:ext cx="109728" cy="630936"/>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64DA68-CB76-42A8-89BF-3EFB3BC55880}"/>
              </a:ext>
            </a:extLst>
          </p:cNvPr>
          <p:cNvSpPr/>
          <p:nvPr/>
        </p:nvSpPr>
        <p:spPr>
          <a:xfrm>
            <a:off x="1431171" y="4497630"/>
            <a:ext cx="100584" cy="36576"/>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FA5CDED-573B-4DEB-9500-93DBDA080972}"/>
              </a:ext>
            </a:extLst>
          </p:cNvPr>
          <p:cNvSpPr/>
          <p:nvPr/>
        </p:nvSpPr>
        <p:spPr>
          <a:xfrm>
            <a:off x="1572723" y="4492787"/>
            <a:ext cx="100584" cy="27432"/>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71E4A5D-133D-4854-9EB7-BCB5483C4B28}"/>
              </a:ext>
            </a:extLst>
          </p:cNvPr>
          <p:cNvSpPr/>
          <p:nvPr/>
        </p:nvSpPr>
        <p:spPr>
          <a:xfrm>
            <a:off x="1814635" y="4506941"/>
            <a:ext cx="100584" cy="36576"/>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DA7FC5D8-46CC-4B38-8634-685CA488BF6B}"/>
              </a:ext>
            </a:extLst>
          </p:cNvPr>
          <p:cNvSpPr/>
          <p:nvPr/>
        </p:nvSpPr>
        <p:spPr>
          <a:xfrm>
            <a:off x="5096158" y="4489185"/>
            <a:ext cx="109728" cy="155448"/>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08A9E49-DBF7-4119-988B-B7872B7C7CEA}"/>
              </a:ext>
            </a:extLst>
          </p:cNvPr>
          <p:cNvSpPr/>
          <p:nvPr/>
        </p:nvSpPr>
        <p:spPr>
          <a:xfrm>
            <a:off x="5248558" y="4481781"/>
            <a:ext cx="100584" cy="100584"/>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98E4A17-3BD2-4217-9E10-A9E890057FEB}"/>
              </a:ext>
            </a:extLst>
          </p:cNvPr>
          <p:cNvSpPr/>
          <p:nvPr/>
        </p:nvSpPr>
        <p:spPr>
          <a:xfrm>
            <a:off x="6431077" y="4506941"/>
            <a:ext cx="100584" cy="310896"/>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709578CA-9D7B-4338-8020-0F0CBB93AF74}"/>
              </a:ext>
            </a:extLst>
          </p:cNvPr>
          <p:cNvSpPr/>
          <p:nvPr/>
        </p:nvSpPr>
        <p:spPr>
          <a:xfrm>
            <a:off x="6565098" y="4506941"/>
            <a:ext cx="100584" cy="292608"/>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2D3824E-D7AA-487C-B33A-2806135820F9}"/>
              </a:ext>
            </a:extLst>
          </p:cNvPr>
          <p:cNvSpPr/>
          <p:nvPr/>
        </p:nvSpPr>
        <p:spPr>
          <a:xfrm>
            <a:off x="6699095" y="4506941"/>
            <a:ext cx="100584" cy="338328"/>
          </a:xfrm>
          <a:prstGeom prst="rect">
            <a:avLst/>
          </a:prstGeom>
          <a:solidFill>
            <a:schemeClr val="tx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F43FFD29-7D79-4525-9C73-372EDC2C4F02}"/>
              </a:ext>
            </a:extLst>
          </p:cNvPr>
          <p:cNvSpPr/>
          <p:nvPr/>
        </p:nvSpPr>
        <p:spPr>
          <a:xfrm>
            <a:off x="1576558" y="4649108"/>
            <a:ext cx="91440" cy="64008"/>
          </a:xfrm>
          <a:prstGeom prst="rect">
            <a:avLst/>
          </a:prstGeom>
          <a:pattFill prst="narHorz">
            <a:fgClr>
              <a:schemeClr val="tx2">
                <a:lumMod val="75000"/>
              </a:schemeClr>
            </a:fgClr>
            <a:bgClr>
              <a:schemeClr val="bg1"/>
            </a:bgClr>
          </a:patt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47743A43-760C-45E1-9A77-8A441F140B95}"/>
              </a:ext>
            </a:extLst>
          </p:cNvPr>
          <p:cNvSpPr/>
          <p:nvPr/>
        </p:nvSpPr>
        <p:spPr>
          <a:xfrm>
            <a:off x="1568696" y="4873153"/>
            <a:ext cx="100584" cy="64008"/>
          </a:xfrm>
          <a:prstGeom prst="rect">
            <a:avLst/>
          </a:prstGeom>
          <a:pattFill prst="narHorz">
            <a:fgClr>
              <a:schemeClr val="tx2">
                <a:lumMod val="7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3BD293D-4470-4863-A5D3-51E1A709A50F}"/>
              </a:ext>
            </a:extLst>
          </p:cNvPr>
          <p:cNvSpPr txBox="1"/>
          <p:nvPr/>
        </p:nvSpPr>
        <p:spPr>
          <a:xfrm>
            <a:off x="8242289" y="32331"/>
            <a:ext cx="878248" cy="276999"/>
          </a:xfrm>
          <a:prstGeom prst="rect">
            <a:avLst/>
          </a:prstGeom>
          <a:noFill/>
        </p:spPr>
        <p:txBody>
          <a:bodyPr wrap="square" rtlCol="0">
            <a:spAutoFit/>
          </a:bodyPr>
          <a:lstStyle/>
          <a:p>
            <a:r>
              <a:rPr lang="en-US" sz="1200" dirty="0"/>
              <a:t>&lt;5 ug/L As</a:t>
            </a:r>
          </a:p>
        </p:txBody>
      </p:sp>
      <p:sp>
        <p:nvSpPr>
          <p:cNvPr id="76" name="TextBox 75">
            <a:extLst>
              <a:ext uri="{FF2B5EF4-FFF2-40B4-BE49-F238E27FC236}">
                <a16:creationId xmlns:a16="http://schemas.microsoft.com/office/drawing/2014/main" id="{FDB79165-978B-4D2A-B009-7C6D80EFBDC7}"/>
              </a:ext>
            </a:extLst>
          </p:cNvPr>
          <p:cNvSpPr txBox="1"/>
          <p:nvPr/>
        </p:nvSpPr>
        <p:spPr>
          <a:xfrm>
            <a:off x="8265985" y="1253054"/>
            <a:ext cx="942966" cy="276999"/>
          </a:xfrm>
          <a:prstGeom prst="rect">
            <a:avLst/>
          </a:prstGeom>
          <a:noFill/>
        </p:spPr>
        <p:txBody>
          <a:bodyPr wrap="square" rtlCol="0">
            <a:spAutoFit/>
          </a:bodyPr>
          <a:lstStyle/>
          <a:p>
            <a:r>
              <a:rPr lang="en-US" sz="1200" dirty="0"/>
              <a:t>&gt;10 ug/L As</a:t>
            </a:r>
          </a:p>
        </p:txBody>
      </p:sp>
      <p:sp>
        <p:nvSpPr>
          <p:cNvPr id="83" name="Oval 82">
            <a:extLst>
              <a:ext uri="{FF2B5EF4-FFF2-40B4-BE49-F238E27FC236}">
                <a16:creationId xmlns:a16="http://schemas.microsoft.com/office/drawing/2014/main" id="{B5BB3320-6A99-403E-9B39-276CDD02B597}"/>
              </a:ext>
            </a:extLst>
          </p:cNvPr>
          <p:cNvSpPr/>
          <p:nvPr/>
        </p:nvSpPr>
        <p:spPr>
          <a:xfrm>
            <a:off x="1366756" y="3420121"/>
            <a:ext cx="183167" cy="205855"/>
          </a:xfrm>
          <a:prstGeom prst="ellipse">
            <a:avLst/>
          </a:prstGeom>
          <a:solidFill>
            <a:schemeClr val="tx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5FDB603-0AC7-4754-B403-F812CF11ED8E}"/>
              </a:ext>
            </a:extLst>
          </p:cNvPr>
          <p:cNvSpPr/>
          <p:nvPr/>
        </p:nvSpPr>
        <p:spPr>
          <a:xfrm>
            <a:off x="1520486" y="3281069"/>
            <a:ext cx="183167" cy="205855"/>
          </a:xfrm>
          <a:prstGeom prst="ellipse">
            <a:avLst/>
          </a:prstGeom>
          <a:solidFill>
            <a:schemeClr val="tx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67D9E8A0-66F4-4F12-839C-118113D5E827}"/>
              </a:ext>
            </a:extLst>
          </p:cNvPr>
          <p:cNvSpPr/>
          <p:nvPr/>
        </p:nvSpPr>
        <p:spPr>
          <a:xfrm>
            <a:off x="1773343" y="3281069"/>
            <a:ext cx="183167" cy="205855"/>
          </a:xfrm>
          <a:prstGeom prst="ellipse">
            <a:avLst/>
          </a:prstGeom>
          <a:solidFill>
            <a:schemeClr val="tx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DD2337F2-75CC-4F59-8C59-5B07195CBEC4}"/>
              </a:ext>
            </a:extLst>
          </p:cNvPr>
          <p:cNvSpPr/>
          <p:nvPr/>
        </p:nvSpPr>
        <p:spPr>
          <a:xfrm>
            <a:off x="5018474" y="4001569"/>
            <a:ext cx="183167" cy="205855"/>
          </a:xfrm>
          <a:prstGeom prst="ellipse">
            <a:avLst/>
          </a:prstGeom>
          <a:solidFill>
            <a:schemeClr val="tx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86EF2B4C-1221-4685-9C01-8CE8E3595246}"/>
              </a:ext>
            </a:extLst>
          </p:cNvPr>
          <p:cNvSpPr/>
          <p:nvPr/>
        </p:nvSpPr>
        <p:spPr>
          <a:xfrm>
            <a:off x="5145851" y="3658536"/>
            <a:ext cx="183167" cy="205855"/>
          </a:xfrm>
          <a:prstGeom prst="ellipse">
            <a:avLst/>
          </a:prstGeom>
          <a:solidFill>
            <a:schemeClr val="tx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646C18-CD85-4D47-9AE4-4553CDBDF6E5}"/>
              </a:ext>
            </a:extLst>
          </p:cNvPr>
          <p:cNvSpPr/>
          <p:nvPr/>
        </p:nvSpPr>
        <p:spPr>
          <a:xfrm>
            <a:off x="6387806" y="3211250"/>
            <a:ext cx="183167" cy="205855"/>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0237305-2FFE-4863-9C02-0BDB18EE64B9}"/>
              </a:ext>
            </a:extLst>
          </p:cNvPr>
          <p:cNvSpPr/>
          <p:nvPr/>
        </p:nvSpPr>
        <p:spPr>
          <a:xfrm>
            <a:off x="6491825" y="3132695"/>
            <a:ext cx="183167" cy="205855"/>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30F7087-6471-4F45-AF6F-BA0596900464}"/>
              </a:ext>
            </a:extLst>
          </p:cNvPr>
          <p:cNvSpPr/>
          <p:nvPr/>
        </p:nvSpPr>
        <p:spPr>
          <a:xfrm>
            <a:off x="6640663" y="3377602"/>
            <a:ext cx="183167" cy="205855"/>
          </a:xfrm>
          <a:prstGeom prst="ellipse">
            <a:avLst/>
          </a:prstGeom>
          <a:solidFill>
            <a:schemeClr val="accent3">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0D2ED65C-F64C-44A6-8D31-3053B8E40149}"/>
              </a:ext>
            </a:extLst>
          </p:cNvPr>
          <p:cNvSpPr/>
          <p:nvPr/>
        </p:nvSpPr>
        <p:spPr>
          <a:xfrm>
            <a:off x="8288936" y="3468684"/>
            <a:ext cx="183167" cy="205855"/>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2">
            <a:extLst>
              <a:ext uri="{FF2B5EF4-FFF2-40B4-BE49-F238E27FC236}">
                <a16:creationId xmlns:a16="http://schemas.microsoft.com/office/drawing/2014/main" id="{E3CED3E8-4A5D-4708-9332-78C15274E5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25" r="3069" b="1"/>
          <a:stretch/>
        </p:blipFill>
        <p:spPr bwMode="auto">
          <a:xfrm>
            <a:off x="64483" y="6489576"/>
            <a:ext cx="876550" cy="29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Rectangle 48">
            <a:extLst>
              <a:ext uri="{FF2B5EF4-FFF2-40B4-BE49-F238E27FC236}">
                <a16:creationId xmlns:a16="http://schemas.microsoft.com/office/drawing/2014/main" id="{E55F3E44-802A-4371-A6F2-C309AE63EED5}"/>
              </a:ext>
            </a:extLst>
          </p:cNvPr>
          <p:cNvSpPr/>
          <p:nvPr/>
        </p:nvSpPr>
        <p:spPr>
          <a:xfrm>
            <a:off x="1431149" y="5084008"/>
            <a:ext cx="105119" cy="256032"/>
          </a:xfrm>
          <a:prstGeom prst="rect">
            <a:avLst/>
          </a:prstGeom>
          <a:pattFill prst="narHorz">
            <a:fgClr>
              <a:schemeClr val="tx2">
                <a:lumMod val="7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A0EE2D4F-0683-4A51-9F68-E66449B3D531}"/>
              </a:ext>
            </a:extLst>
          </p:cNvPr>
          <p:cNvSpPr/>
          <p:nvPr/>
        </p:nvSpPr>
        <p:spPr>
          <a:xfrm>
            <a:off x="1426267" y="5409068"/>
            <a:ext cx="109728" cy="64008"/>
          </a:xfrm>
          <a:prstGeom prst="rect">
            <a:avLst/>
          </a:prstGeom>
          <a:pattFill prst="narHorz">
            <a:fgClr>
              <a:schemeClr val="tx2">
                <a:lumMod val="7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75636BE-8D72-4B43-AD5F-BC0B8A8F4708}"/>
              </a:ext>
            </a:extLst>
          </p:cNvPr>
          <p:cNvSpPr/>
          <p:nvPr/>
        </p:nvSpPr>
        <p:spPr>
          <a:xfrm>
            <a:off x="4369167" y="4506941"/>
            <a:ext cx="105119" cy="1554480"/>
          </a:xfrm>
          <a:prstGeom prst="rect">
            <a:avLst/>
          </a:prstGeom>
          <a:solidFill>
            <a:srgbClr val="8DC0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F5284BAC-32E0-4F2C-B638-DCAF55B21202}"/>
              </a:ext>
            </a:extLst>
          </p:cNvPr>
          <p:cNvSpPr/>
          <p:nvPr/>
        </p:nvSpPr>
        <p:spPr>
          <a:xfrm>
            <a:off x="4378441" y="4498162"/>
            <a:ext cx="91440" cy="265176"/>
          </a:xfrm>
          <a:prstGeom prst="rect">
            <a:avLst/>
          </a:prstGeom>
          <a:solidFill>
            <a:schemeClr val="tx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76F0DB8-6E74-41CF-8399-11A0BC3F4EC0}"/>
              </a:ext>
            </a:extLst>
          </p:cNvPr>
          <p:cNvSpPr/>
          <p:nvPr/>
        </p:nvSpPr>
        <p:spPr>
          <a:xfrm>
            <a:off x="4369862" y="4840168"/>
            <a:ext cx="100584" cy="192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A489F72-E733-43C4-904A-D54AA7584D33}"/>
              </a:ext>
            </a:extLst>
          </p:cNvPr>
          <p:cNvSpPr/>
          <p:nvPr/>
        </p:nvSpPr>
        <p:spPr>
          <a:xfrm>
            <a:off x="4376001" y="5269323"/>
            <a:ext cx="100584"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516B3718-9069-45D2-97B2-9E5DCB512A29}"/>
              </a:ext>
            </a:extLst>
          </p:cNvPr>
          <p:cNvSpPr/>
          <p:nvPr/>
        </p:nvSpPr>
        <p:spPr>
          <a:xfrm>
            <a:off x="4376000" y="5441916"/>
            <a:ext cx="100584"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5516971-5E63-475B-8522-9A59E9B0E872}"/>
              </a:ext>
            </a:extLst>
          </p:cNvPr>
          <p:cNvSpPr/>
          <p:nvPr/>
        </p:nvSpPr>
        <p:spPr>
          <a:xfrm>
            <a:off x="4377597" y="5793662"/>
            <a:ext cx="82296" cy="256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tar: 5 Points 79">
            <a:extLst>
              <a:ext uri="{FF2B5EF4-FFF2-40B4-BE49-F238E27FC236}">
                <a16:creationId xmlns:a16="http://schemas.microsoft.com/office/drawing/2014/main" id="{7A82EE3C-A796-4128-9FD0-EA7F391C4853}"/>
              </a:ext>
            </a:extLst>
          </p:cNvPr>
          <p:cNvSpPr/>
          <p:nvPr/>
        </p:nvSpPr>
        <p:spPr>
          <a:xfrm>
            <a:off x="4281560" y="3375995"/>
            <a:ext cx="290377" cy="282541"/>
          </a:xfrm>
          <a:prstGeom prst="star5">
            <a:avLst/>
          </a:prstGeom>
          <a:solidFill>
            <a:srgbClr val="B381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FF3FBCF-66B9-4FDB-916F-8B9C919C092E}"/>
              </a:ext>
            </a:extLst>
          </p:cNvPr>
          <p:cNvSpPr txBox="1"/>
          <p:nvPr/>
        </p:nvSpPr>
        <p:spPr>
          <a:xfrm>
            <a:off x="3674266" y="6105080"/>
            <a:ext cx="1504051" cy="369332"/>
          </a:xfrm>
          <a:prstGeom prst="rect">
            <a:avLst/>
          </a:prstGeom>
          <a:noFill/>
        </p:spPr>
        <p:txBody>
          <a:bodyPr wrap="square" rtlCol="0">
            <a:spAutoFit/>
          </a:bodyPr>
          <a:lstStyle/>
          <a:p>
            <a:pPr algn="ctr"/>
            <a:r>
              <a:rPr lang="en-US" sz="900" dirty="0">
                <a:solidFill>
                  <a:schemeClr val="bg1"/>
                </a:solidFill>
                <a:latin typeface="Arial" panose="020B0604020202020204" pitchFamily="34" charset="0"/>
                <a:cs typeface="Arial" panose="020B0604020202020204" pitchFamily="34" charset="0"/>
              </a:rPr>
              <a:t>Not sampled in 2019</a:t>
            </a:r>
          </a:p>
          <a:p>
            <a:pPr algn="ctr"/>
            <a:r>
              <a:rPr lang="en-US" sz="900" dirty="0">
                <a:solidFill>
                  <a:schemeClr val="bg1"/>
                </a:solidFill>
                <a:latin typeface="Arial" panose="020B0604020202020204" pitchFamily="34" charset="0"/>
                <a:cs typeface="Arial" panose="020B0604020202020204" pitchFamily="34" charset="0"/>
              </a:rPr>
              <a:t>August 2013 = 9 ug/L As</a:t>
            </a:r>
          </a:p>
        </p:txBody>
      </p:sp>
      <p:sp>
        <p:nvSpPr>
          <p:cNvPr id="7" name="TextBox 6">
            <a:extLst>
              <a:ext uri="{FF2B5EF4-FFF2-40B4-BE49-F238E27FC236}">
                <a16:creationId xmlns:a16="http://schemas.microsoft.com/office/drawing/2014/main" id="{D3FC6F7D-99E4-4DAF-9C3B-1945E8DDB00B}"/>
              </a:ext>
            </a:extLst>
          </p:cNvPr>
          <p:cNvSpPr txBox="1"/>
          <p:nvPr/>
        </p:nvSpPr>
        <p:spPr>
          <a:xfrm>
            <a:off x="2790353" y="4522420"/>
            <a:ext cx="1204624" cy="261610"/>
          </a:xfrm>
          <a:prstGeom prst="rect">
            <a:avLst/>
          </a:prstGeom>
          <a:noFill/>
        </p:spPr>
        <p:txBody>
          <a:bodyPr wrap="square" rtlCol="0">
            <a:spAutoFit/>
          </a:bodyPr>
          <a:lstStyle/>
          <a:p>
            <a:r>
              <a:rPr lang="en-US" sz="1100" dirty="0">
                <a:solidFill>
                  <a:schemeClr val="bg1"/>
                </a:solidFill>
              </a:rPr>
              <a:t>Saturated Zone</a:t>
            </a:r>
          </a:p>
        </p:txBody>
      </p:sp>
      <p:sp>
        <p:nvSpPr>
          <p:cNvPr id="81" name="TextBox 80">
            <a:extLst>
              <a:ext uri="{FF2B5EF4-FFF2-40B4-BE49-F238E27FC236}">
                <a16:creationId xmlns:a16="http://schemas.microsoft.com/office/drawing/2014/main" id="{BFD0390C-E35D-4887-A744-AD6E6A1D462F}"/>
              </a:ext>
            </a:extLst>
          </p:cNvPr>
          <p:cNvSpPr txBox="1"/>
          <p:nvPr/>
        </p:nvSpPr>
        <p:spPr>
          <a:xfrm>
            <a:off x="6947987" y="4488503"/>
            <a:ext cx="1368458" cy="261610"/>
          </a:xfrm>
          <a:prstGeom prst="rect">
            <a:avLst/>
          </a:prstGeom>
          <a:noFill/>
        </p:spPr>
        <p:txBody>
          <a:bodyPr wrap="square" rtlCol="0">
            <a:spAutoFit/>
          </a:bodyPr>
          <a:lstStyle/>
          <a:p>
            <a:r>
              <a:rPr lang="en-US" sz="1100" dirty="0">
                <a:solidFill>
                  <a:schemeClr val="bg1"/>
                </a:solidFill>
              </a:rPr>
              <a:t>Unsaturated Zone</a:t>
            </a:r>
          </a:p>
        </p:txBody>
      </p:sp>
      <p:sp>
        <p:nvSpPr>
          <p:cNvPr id="8" name="TextBox 7">
            <a:extLst>
              <a:ext uri="{FF2B5EF4-FFF2-40B4-BE49-F238E27FC236}">
                <a16:creationId xmlns:a16="http://schemas.microsoft.com/office/drawing/2014/main" id="{DD42F03B-AC72-4DDB-B92F-6FEBF7C46C75}"/>
              </a:ext>
            </a:extLst>
          </p:cNvPr>
          <p:cNvSpPr txBox="1"/>
          <p:nvPr/>
        </p:nvSpPr>
        <p:spPr>
          <a:xfrm>
            <a:off x="8397567" y="5620381"/>
            <a:ext cx="685277" cy="276999"/>
          </a:xfrm>
          <a:prstGeom prst="rect">
            <a:avLst/>
          </a:prstGeom>
          <a:noFill/>
        </p:spPr>
        <p:txBody>
          <a:bodyPr wrap="square" rtlCol="0">
            <a:spAutoFit/>
          </a:bodyPr>
          <a:lstStyle/>
          <a:p>
            <a:pPr algn="ctr"/>
            <a:r>
              <a:rPr lang="en-US" sz="1200" b="1" dirty="0">
                <a:solidFill>
                  <a:schemeClr val="bg1"/>
                </a:solidFill>
              </a:rPr>
              <a:t>392 ft</a:t>
            </a:r>
          </a:p>
        </p:txBody>
      </p:sp>
      <p:sp>
        <p:nvSpPr>
          <p:cNvPr id="82" name="TextBox 81">
            <a:extLst>
              <a:ext uri="{FF2B5EF4-FFF2-40B4-BE49-F238E27FC236}">
                <a16:creationId xmlns:a16="http://schemas.microsoft.com/office/drawing/2014/main" id="{881EE2C6-61AA-4EBD-AA80-F1F7C55BA46E}"/>
              </a:ext>
            </a:extLst>
          </p:cNvPr>
          <p:cNvSpPr txBox="1"/>
          <p:nvPr/>
        </p:nvSpPr>
        <p:spPr>
          <a:xfrm>
            <a:off x="6143827" y="5366792"/>
            <a:ext cx="1053608" cy="276999"/>
          </a:xfrm>
          <a:prstGeom prst="rect">
            <a:avLst/>
          </a:prstGeom>
          <a:noFill/>
        </p:spPr>
        <p:txBody>
          <a:bodyPr wrap="square" rtlCol="0">
            <a:spAutoFit/>
          </a:bodyPr>
          <a:lstStyle/>
          <a:p>
            <a:pPr algn="ctr"/>
            <a:r>
              <a:rPr lang="en-US" sz="1200" b="1" dirty="0">
                <a:solidFill>
                  <a:schemeClr val="bg1"/>
                </a:solidFill>
              </a:rPr>
              <a:t>49 to 178 ft</a:t>
            </a:r>
          </a:p>
        </p:txBody>
      </p:sp>
      <p:sp>
        <p:nvSpPr>
          <p:cNvPr id="93" name="TextBox 92">
            <a:extLst>
              <a:ext uri="{FF2B5EF4-FFF2-40B4-BE49-F238E27FC236}">
                <a16:creationId xmlns:a16="http://schemas.microsoft.com/office/drawing/2014/main" id="{4618BD03-DF9C-4162-A2F5-8EC3D0FEAD38}"/>
              </a:ext>
            </a:extLst>
          </p:cNvPr>
          <p:cNvSpPr txBox="1"/>
          <p:nvPr/>
        </p:nvSpPr>
        <p:spPr>
          <a:xfrm>
            <a:off x="4403768" y="5215435"/>
            <a:ext cx="1629694" cy="276999"/>
          </a:xfrm>
          <a:prstGeom prst="rect">
            <a:avLst/>
          </a:prstGeom>
          <a:noFill/>
        </p:spPr>
        <p:txBody>
          <a:bodyPr wrap="square" rtlCol="0">
            <a:spAutoFit/>
          </a:bodyPr>
          <a:lstStyle/>
          <a:p>
            <a:pPr algn="ctr"/>
            <a:r>
              <a:rPr lang="en-US" sz="1200" b="1" dirty="0">
                <a:solidFill>
                  <a:schemeClr val="bg1"/>
                </a:solidFill>
              </a:rPr>
              <a:t>106 and 200 ft</a:t>
            </a:r>
          </a:p>
        </p:txBody>
      </p:sp>
      <p:sp>
        <p:nvSpPr>
          <p:cNvPr id="94" name="TextBox 93">
            <a:extLst>
              <a:ext uri="{FF2B5EF4-FFF2-40B4-BE49-F238E27FC236}">
                <a16:creationId xmlns:a16="http://schemas.microsoft.com/office/drawing/2014/main" id="{2057FB70-5364-447B-8CA5-9EAE123BCA93}"/>
              </a:ext>
            </a:extLst>
          </p:cNvPr>
          <p:cNvSpPr txBox="1"/>
          <p:nvPr/>
        </p:nvSpPr>
        <p:spPr>
          <a:xfrm>
            <a:off x="1670866" y="4632724"/>
            <a:ext cx="965831" cy="276999"/>
          </a:xfrm>
          <a:prstGeom prst="rect">
            <a:avLst/>
          </a:prstGeom>
          <a:noFill/>
        </p:spPr>
        <p:txBody>
          <a:bodyPr wrap="square" rtlCol="0">
            <a:spAutoFit/>
          </a:bodyPr>
          <a:lstStyle/>
          <a:p>
            <a:pPr algn="ctr"/>
            <a:r>
              <a:rPr lang="en-US" sz="1200" b="1" dirty="0">
                <a:solidFill>
                  <a:schemeClr val="bg1"/>
                </a:solidFill>
              </a:rPr>
              <a:t>107 ft</a:t>
            </a:r>
          </a:p>
        </p:txBody>
      </p:sp>
      <p:cxnSp>
        <p:nvCxnSpPr>
          <p:cNvPr id="10" name="Straight Connector 9">
            <a:extLst>
              <a:ext uri="{FF2B5EF4-FFF2-40B4-BE49-F238E27FC236}">
                <a16:creationId xmlns:a16="http://schemas.microsoft.com/office/drawing/2014/main" id="{BCC64511-56B0-4AC1-A5E5-5BF2EBEFF189}"/>
              </a:ext>
            </a:extLst>
          </p:cNvPr>
          <p:cNvCxnSpPr>
            <a:cxnSpLocks/>
            <a:endCxn id="8" idx="0"/>
          </p:cNvCxnSpPr>
          <p:nvPr/>
        </p:nvCxnSpPr>
        <p:spPr>
          <a:xfrm flipH="1">
            <a:off x="8740206" y="5189685"/>
            <a:ext cx="254" cy="430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31F6DD3-424D-40D5-AD46-4474C00EF8A6}"/>
              </a:ext>
            </a:extLst>
          </p:cNvPr>
          <p:cNvCxnSpPr>
            <a:cxnSpLocks/>
          </p:cNvCxnSpPr>
          <p:nvPr/>
        </p:nvCxnSpPr>
        <p:spPr>
          <a:xfrm flipH="1">
            <a:off x="8685473" y="5169219"/>
            <a:ext cx="125756" cy="436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66EA6B2-A2E0-4381-BD4A-E390A414358D}"/>
              </a:ext>
            </a:extLst>
          </p:cNvPr>
          <p:cNvCxnSpPr>
            <a:cxnSpLocks/>
          </p:cNvCxnSpPr>
          <p:nvPr/>
        </p:nvCxnSpPr>
        <p:spPr>
          <a:xfrm>
            <a:off x="8740459" y="5834346"/>
            <a:ext cx="3832" cy="36928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F042B6B-A036-4DF1-ABEA-B9DED55D52E4}"/>
              </a:ext>
            </a:extLst>
          </p:cNvPr>
          <p:cNvCxnSpPr>
            <a:cxnSpLocks/>
          </p:cNvCxnSpPr>
          <p:nvPr/>
        </p:nvCxnSpPr>
        <p:spPr>
          <a:xfrm flipH="1">
            <a:off x="8681413" y="6193234"/>
            <a:ext cx="125756" cy="436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017BF38-37FA-4511-95D1-1550BCC16404}"/>
              </a:ext>
            </a:extLst>
          </p:cNvPr>
          <p:cNvCxnSpPr>
            <a:cxnSpLocks/>
          </p:cNvCxnSpPr>
          <p:nvPr/>
        </p:nvCxnSpPr>
        <p:spPr>
          <a:xfrm flipH="1">
            <a:off x="1204316" y="4560181"/>
            <a:ext cx="254" cy="430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DDCCB86-FFD1-486A-BDB9-0B748FC5B14F}"/>
              </a:ext>
            </a:extLst>
          </p:cNvPr>
          <p:cNvCxnSpPr>
            <a:cxnSpLocks/>
          </p:cNvCxnSpPr>
          <p:nvPr/>
        </p:nvCxnSpPr>
        <p:spPr>
          <a:xfrm flipH="1">
            <a:off x="1149583" y="4539715"/>
            <a:ext cx="125756" cy="436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E68EC96-3043-4C2A-B25B-8FD550F880BB}"/>
              </a:ext>
            </a:extLst>
          </p:cNvPr>
          <p:cNvCxnSpPr>
            <a:cxnSpLocks/>
          </p:cNvCxnSpPr>
          <p:nvPr/>
        </p:nvCxnSpPr>
        <p:spPr>
          <a:xfrm>
            <a:off x="1204569" y="5231476"/>
            <a:ext cx="7892" cy="2386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D294D70-E720-4188-BFF2-95CCE1D1CA90}"/>
              </a:ext>
            </a:extLst>
          </p:cNvPr>
          <p:cNvCxnSpPr>
            <a:cxnSpLocks/>
          </p:cNvCxnSpPr>
          <p:nvPr/>
        </p:nvCxnSpPr>
        <p:spPr>
          <a:xfrm flipH="1">
            <a:off x="1145523" y="5448325"/>
            <a:ext cx="125756" cy="436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68C1A6D3-5BBD-4D73-873F-829E2A50C36B}"/>
              </a:ext>
            </a:extLst>
          </p:cNvPr>
          <p:cNvSpPr txBox="1"/>
          <p:nvPr/>
        </p:nvSpPr>
        <p:spPr>
          <a:xfrm>
            <a:off x="852984" y="4966241"/>
            <a:ext cx="685277" cy="276999"/>
          </a:xfrm>
          <a:prstGeom prst="rect">
            <a:avLst/>
          </a:prstGeom>
          <a:noFill/>
        </p:spPr>
        <p:txBody>
          <a:bodyPr wrap="square" rtlCol="0">
            <a:spAutoFit/>
          </a:bodyPr>
          <a:lstStyle/>
          <a:p>
            <a:pPr algn="ctr"/>
            <a:r>
              <a:rPr lang="en-US" sz="1200" b="1" dirty="0">
                <a:solidFill>
                  <a:schemeClr val="bg1"/>
                </a:solidFill>
              </a:rPr>
              <a:t>289 ft</a:t>
            </a:r>
          </a:p>
        </p:txBody>
      </p:sp>
      <p:sp>
        <p:nvSpPr>
          <p:cNvPr id="20" name="TextBox 19">
            <a:extLst>
              <a:ext uri="{FF2B5EF4-FFF2-40B4-BE49-F238E27FC236}">
                <a16:creationId xmlns:a16="http://schemas.microsoft.com/office/drawing/2014/main" id="{59716251-1B5A-4C19-8618-51C125631843}"/>
              </a:ext>
            </a:extLst>
          </p:cNvPr>
          <p:cNvSpPr txBox="1"/>
          <p:nvPr/>
        </p:nvSpPr>
        <p:spPr>
          <a:xfrm>
            <a:off x="8100719" y="6360882"/>
            <a:ext cx="616873" cy="261610"/>
          </a:xfrm>
          <a:prstGeom prst="rect">
            <a:avLst/>
          </a:prstGeom>
          <a:noFill/>
        </p:spPr>
        <p:txBody>
          <a:bodyPr wrap="square" rtlCol="0">
            <a:spAutoFit/>
          </a:bodyPr>
          <a:lstStyle/>
          <a:p>
            <a:r>
              <a:rPr lang="en-US" sz="1100" b="1" i="1" dirty="0">
                <a:solidFill>
                  <a:schemeClr val="bg1"/>
                </a:solidFill>
              </a:rPr>
              <a:t>As (III)</a:t>
            </a:r>
          </a:p>
        </p:txBody>
      </p:sp>
      <p:sp>
        <p:nvSpPr>
          <p:cNvPr id="111" name="TextBox 110">
            <a:extLst>
              <a:ext uri="{FF2B5EF4-FFF2-40B4-BE49-F238E27FC236}">
                <a16:creationId xmlns:a16="http://schemas.microsoft.com/office/drawing/2014/main" id="{823DCCF0-9F5C-4094-832E-8EE21F059DAD}"/>
              </a:ext>
            </a:extLst>
          </p:cNvPr>
          <p:cNvSpPr txBox="1"/>
          <p:nvPr/>
        </p:nvSpPr>
        <p:spPr>
          <a:xfrm>
            <a:off x="6315919" y="5554314"/>
            <a:ext cx="616873" cy="261610"/>
          </a:xfrm>
          <a:prstGeom prst="rect">
            <a:avLst/>
          </a:prstGeom>
          <a:noFill/>
        </p:spPr>
        <p:txBody>
          <a:bodyPr wrap="square" rtlCol="0">
            <a:spAutoFit/>
          </a:bodyPr>
          <a:lstStyle/>
          <a:p>
            <a:r>
              <a:rPr lang="en-US" sz="1100" b="1" i="1" dirty="0">
                <a:solidFill>
                  <a:schemeClr val="bg1"/>
                </a:solidFill>
              </a:rPr>
              <a:t>As (V)</a:t>
            </a:r>
          </a:p>
        </p:txBody>
      </p:sp>
      <p:sp>
        <p:nvSpPr>
          <p:cNvPr id="112" name="TextBox 111">
            <a:extLst>
              <a:ext uri="{FF2B5EF4-FFF2-40B4-BE49-F238E27FC236}">
                <a16:creationId xmlns:a16="http://schemas.microsoft.com/office/drawing/2014/main" id="{9341EF1D-CB1C-44D1-8AE2-C79D74ED644E}"/>
              </a:ext>
            </a:extLst>
          </p:cNvPr>
          <p:cNvSpPr txBox="1"/>
          <p:nvPr/>
        </p:nvSpPr>
        <p:spPr>
          <a:xfrm>
            <a:off x="1545513" y="5022228"/>
            <a:ext cx="616873" cy="261610"/>
          </a:xfrm>
          <a:prstGeom prst="rect">
            <a:avLst/>
          </a:prstGeom>
          <a:noFill/>
        </p:spPr>
        <p:txBody>
          <a:bodyPr wrap="square" rtlCol="0">
            <a:spAutoFit/>
          </a:bodyPr>
          <a:lstStyle/>
          <a:p>
            <a:r>
              <a:rPr lang="en-US" sz="1100" b="1" i="1" dirty="0">
                <a:solidFill>
                  <a:schemeClr val="bg1"/>
                </a:solidFill>
              </a:rPr>
              <a:t>As (V)</a:t>
            </a:r>
          </a:p>
        </p:txBody>
      </p:sp>
      <p:sp>
        <p:nvSpPr>
          <p:cNvPr id="113" name="TextBox 112">
            <a:extLst>
              <a:ext uri="{FF2B5EF4-FFF2-40B4-BE49-F238E27FC236}">
                <a16:creationId xmlns:a16="http://schemas.microsoft.com/office/drawing/2014/main" id="{C302F561-D170-4CAD-A78A-FC3048481B85}"/>
              </a:ext>
            </a:extLst>
          </p:cNvPr>
          <p:cNvSpPr txBox="1"/>
          <p:nvPr/>
        </p:nvSpPr>
        <p:spPr>
          <a:xfrm>
            <a:off x="4975993" y="5386862"/>
            <a:ext cx="616873" cy="261610"/>
          </a:xfrm>
          <a:prstGeom prst="rect">
            <a:avLst/>
          </a:prstGeom>
          <a:noFill/>
        </p:spPr>
        <p:txBody>
          <a:bodyPr wrap="square" rtlCol="0">
            <a:spAutoFit/>
          </a:bodyPr>
          <a:lstStyle/>
          <a:p>
            <a:r>
              <a:rPr lang="en-US" sz="1100" b="1" i="1" dirty="0">
                <a:solidFill>
                  <a:schemeClr val="bg1"/>
                </a:solidFill>
              </a:rPr>
              <a:t>As (V)</a:t>
            </a:r>
          </a:p>
        </p:txBody>
      </p:sp>
      <p:cxnSp>
        <p:nvCxnSpPr>
          <p:cNvPr id="97" name="Straight Connector 96">
            <a:extLst>
              <a:ext uri="{FF2B5EF4-FFF2-40B4-BE49-F238E27FC236}">
                <a16:creationId xmlns:a16="http://schemas.microsoft.com/office/drawing/2014/main" id="{14E163DB-5DF9-45B1-B3D1-D2315EBB94A6}"/>
              </a:ext>
            </a:extLst>
          </p:cNvPr>
          <p:cNvCxnSpPr>
            <a:cxnSpLocks/>
          </p:cNvCxnSpPr>
          <p:nvPr/>
        </p:nvCxnSpPr>
        <p:spPr>
          <a:xfrm>
            <a:off x="6315919" y="5379377"/>
            <a:ext cx="2828081" cy="0"/>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90238F5-B88F-407E-9909-5F98195D405D}"/>
              </a:ext>
            </a:extLst>
          </p:cNvPr>
          <p:cNvCxnSpPr>
            <a:cxnSpLocks/>
          </p:cNvCxnSpPr>
          <p:nvPr/>
        </p:nvCxnSpPr>
        <p:spPr>
          <a:xfrm>
            <a:off x="6315919" y="6210486"/>
            <a:ext cx="2828081" cy="0"/>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3D46303-DCE4-46EF-A894-5D887CD51E30}"/>
              </a:ext>
            </a:extLst>
          </p:cNvPr>
          <p:cNvSpPr txBox="1"/>
          <p:nvPr/>
        </p:nvSpPr>
        <p:spPr>
          <a:xfrm>
            <a:off x="6951619" y="5548010"/>
            <a:ext cx="1702605" cy="307777"/>
          </a:xfrm>
          <a:prstGeom prst="rect">
            <a:avLst/>
          </a:prstGeom>
          <a:noFill/>
        </p:spPr>
        <p:txBody>
          <a:bodyPr wrap="square" rtlCol="0">
            <a:spAutoFit/>
          </a:bodyPr>
          <a:lstStyle/>
          <a:p>
            <a:r>
              <a:rPr lang="en-US" sz="1400" dirty="0">
                <a:solidFill>
                  <a:srgbClr val="FFFF00"/>
                </a:solidFill>
              </a:rPr>
              <a:t>Redox Change ?</a:t>
            </a:r>
          </a:p>
        </p:txBody>
      </p:sp>
      <p:cxnSp>
        <p:nvCxnSpPr>
          <p:cNvPr id="13" name="Straight Connector 12">
            <a:extLst>
              <a:ext uri="{FF2B5EF4-FFF2-40B4-BE49-F238E27FC236}">
                <a16:creationId xmlns:a16="http://schemas.microsoft.com/office/drawing/2014/main" id="{1FF1D4D0-DC6A-4230-9D77-1B7034CE685B}"/>
              </a:ext>
            </a:extLst>
          </p:cNvPr>
          <p:cNvCxnSpPr>
            <a:cxnSpLocks/>
          </p:cNvCxnSpPr>
          <p:nvPr/>
        </p:nvCxnSpPr>
        <p:spPr>
          <a:xfrm>
            <a:off x="7519985" y="5375672"/>
            <a:ext cx="0" cy="302114"/>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6AE3657-DFBA-444B-8BC9-7CCBA4662750}"/>
              </a:ext>
            </a:extLst>
          </p:cNvPr>
          <p:cNvCxnSpPr>
            <a:cxnSpLocks/>
          </p:cNvCxnSpPr>
          <p:nvPr/>
        </p:nvCxnSpPr>
        <p:spPr>
          <a:xfrm flipH="1">
            <a:off x="7515080" y="5725988"/>
            <a:ext cx="4905" cy="48449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F83B0A6-DE33-4AFC-BB22-AEC95B406791}"/>
              </a:ext>
            </a:extLst>
          </p:cNvPr>
          <p:cNvCxnSpPr>
            <a:cxnSpLocks/>
          </p:cNvCxnSpPr>
          <p:nvPr/>
        </p:nvCxnSpPr>
        <p:spPr>
          <a:xfrm flipV="1">
            <a:off x="7446844" y="5344997"/>
            <a:ext cx="137757" cy="6233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9D8DA5C-E84A-468A-A359-FC64DCF642AF}"/>
              </a:ext>
            </a:extLst>
          </p:cNvPr>
          <p:cNvCxnSpPr>
            <a:cxnSpLocks/>
          </p:cNvCxnSpPr>
          <p:nvPr/>
        </p:nvCxnSpPr>
        <p:spPr>
          <a:xfrm flipV="1">
            <a:off x="7446202" y="6172469"/>
            <a:ext cx="137757" cy="6233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7412A35-C87C-4947-9C3E-9BB4A5283D54}"/>
              </a:ext>
            </a:extLst>
          </p:cNvPr>
          <p:cNvCxnSpPr>
            <a:cxnSpLocks/>
          </p:cNvCxnSpPr>
          <p:nvPr/>
        </p:nvCxnSpPr>
        <p:spPr>
          <a:xfrm>
            <a:off x="56502" y="5492008"/>
            <a:ext cx="2828081" cy="0"/>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CA005B1-D521-4AA5-88C2-4C6D3BE01460}"/>
              </a:ext>
            </a:extLst>
          </p:cNvPr>
          <p:cNvSpPr txBox="1"/>
          <p:nvPr/>
        </p:nvSpPr>
        <p:spPr>
          <a:xfrm>
            <a:off x="2481612" y="5876755"/>
            <a:ext cx="239697" cy="369332"/>
          </a:xfrm>
          <a:prstGeom prst="rect">
            <a:avLst/>
          </a:prstGeom>
          <a:noFill/>
        </p:spPr>
        <p:txBody>
          <a:bodyPr wrap="square" rtlCol="0">
            <a:spAutoFit/>
          </a:bodyPr>
          <a:lstStyle/>
          <a:p>
            <a:r>
              <a:rPr lang="en-US" dirty="0">
                <a:solidFill>
                  <a:srgbClr val="FFFF00"/>
                </a:solidFill>
              </a:rPr>
              <a:t>?</a:t>
            </a:r>
          </a:p>
        </p:txBody>
      </p:sp>
      <p:sp>
        <p:nvSpPr>
          <p:cNvPr id="9" name="TextBox 8">
            <a:extLst>
              <a:ext uri="{FF2B5EF4-FFF2-40B4-BE49-F238E27FC236}">
                <a16:creationId xmlns:a16="http://schemas.microsoft.com/office/drawing/2014/main" id="{54F70F1A-F857-450F-92C9-E394888A70C9}"/>
              </a:ext>
            </a:extLst>
          </p:cNvPr>
          <p:cNvSpPr txBox="1"/>
          <p:nvPr/>
        </p:nvSpPr>
        <p:spPr>
          <a:xfrm>
            <a:off x="3991851" y="1522219"/>
            <a:ext cx="2956135" cy="830997"/>
          </a:xfrm>
          <a:prstGeom prst="rect">
            <a:avLst/>
          </a:prstGeom>
          <a:solidFill>
            <a:schemeClr val="accent6">
              <a:lumMod val="20000"/>
              <a:lumOff val="80000"/>
            </a:schemeClr>
          </a:solidFill>
          <a:ln w="19050">
            <a:solidFill>
              <a:schemeClr val="bg1"/>
            </a:solidFill>
          </a:ln>
        </p:spPr>
        <p:txBody>
          <a:bodyPr wrap="square" rtlCol="0">
            <a:spAutoFit/>
          </a:bodyPr>
          <a:lstStyle/>
          <a:p>
            <a:r>
              <a:rPr lang="en-US" sz="1600" i="1" dirty="0">
                <a:solidFill>
                  <a:schemeClr val="bg1"/>
                </a:solidFill>
              </a:rPr>
              <a:t>Note</a:t>
            </a:r>
            <a:r>
              <a:rPr lang="en-US" sz="1600" dirty="0">
                <a:solidFill>
                  <a:schemeClr val="bg1"/>
                </a:solidFill>
              </a:rPr>
              <a:t>: Depths of changing redox conditions will not be the same throughout the basin.</a:t>
            </a:r>
          </a:p>
        </p:txBody>
      </p:sp>
      <p:cxnSp>
        <p:nvCxnSpPr>
          <p:cNvPr id="117" name="Straight Connector 116">
            <a:extLst>
              <a:ext uri="{FF2B5EF4-FFF2-40B4-BE49-F238E27FC236}">
                <a16:creationId xmlns:a16="http://schemas.microsoft.com/office/drawing/2014/main" id="{0D9A18B6-9CE5-4598-AC6C-FAE37440B3A7}"/>
              </a:ext>
            </a:extLst>
          </p:cNvPr>
          <p:cNvCxnSpPr>
            <a:cxnSpLocks/>
          </p:cNvCxnSpPr>
          <p:nvPr/>
        </p:nvCxnSpPr>
        <p:spPr>
          <a:xfrm flipV="1">
            <a:off x="2371747" y="5447490"/>
            <a:ext cx="137757" cy="6233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6065FC8-9C82-403F-AE05-D0098B5D8262}"/>
              </a:ext>
            </a:extLst>
          </p:cNvPr>
          <p:cNvCxnSpPr>
            <a:cxnSpLocks/>
          </p:cNvCxnSpPr>
          <p:nvPr/>
        </p:nvCxnSpPr>
        <p:spPr>
          <a:xfrm flipH="1">
            <a:off x="2440390" y="5500095"/>
            <a:ext cx="235" cy="96284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095F0AF-04E0-4CEA-A43A-229898C57182}"/>
              </a:ext>
            </a:extLst>
          </p:cNvPr>
          <p:cNvCxnSpPr>
            <a:cxnSpLocks/>
          </p:cNvCxnSpPr>
          <p:nvPr/>
        </p:nvCxnSpPr>
        <p:spPr>
          <a:xfrm flipV="1">
            <a:off x="2371512" y="6564182"/>
            <a:ext cx="137757" cy="6233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C4BA18F-E0AC-4703-8D3E-D5877AE27CE9}"/>
              </a:ext>
            </a:extLst>
          </p:cNvPr>
          <p:cNvCxnSpPr>
            <a:cxnSpLocks/>
          </p:cNvCxnSpPr>
          <p:nvPr/>
        </p:nvCxnSpPr>
        <p:spPr>
          <a:xfrm flipV="1">
            <a:off x="2382204" y="6620013"/>
            <a:ext cx="137757" cy="6233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36108A4-7043-4BE0-B760-64CB2768627A}"/>
              </a:ext>
            </a:extLst>
          </p:cNvPr>
          <p:cNvSpPr txBox="1"/>
          <p:nvPr/>
        </p:nvSpPr>
        <p:spPr>
          <a:xfrm>
            <a:off x="28764" y="4825649"/>
            <a:ext cx="1245684" cy="400110"/>
          </a:xfrm>
          <a:prstGeom prst="rect">
            <a:avLst/>
          </a:prstGeom>
          <a:noFill/>
        </p:spPr>
        <p:txBody>
          <a:bodyPr wrap="square" rtlCol="0">
            <a:spAutoFit/>
          </a:bodyPr>
          <a:lstStyle/>
          <a:p>
            <a:r>
              <a:rPr lang="en-US" sz="1000" dirty="0">
                <a:solidFill>
                  <a:schemeClr val="bg1"/>
                </a:solidFill>
              </a:rPr>
              <a:t>Aquifer Penetration Depth (APD) =</a:t>
            </a:r>
          </a:p>
        </p:txBody>
      </p:sp>
      <p:sp>
        <p:nvSpPr>
          <p:cNvPr id="95" name="TextBox 94">
            <a:extLst>
              <a:ext uri="{FF2B5EF4-FFF2-40B4-BE49-F238E27FC236}">
                <a16:creationId xmlns:a16="http://schemas.microsoft.com/office/drawing/2014/main" id="{587D86A7-3EB0-419D-9029-DDE195A4DE0E}"/>
              </a:ext>
            </a:extLst>
          </p:cNvPr>
          <p:cNvSpPr txBox="1"/>
          <p:nvPr/>
        </p:nvSpPr>
        <p:spPr>
          <a:xfrm>
            <a:off x="5869651" y="6644627"/>
            <a:ext cx="2126282" cy="230832"/>
          </a:xfrm>
          <a:prstGeom prst="rect">
            <a:avLst/>
          </a:prstGeom>
          <a:noFill/>
        </p:spPr>
        <p:txBody>
          <a:bodyPr wrap="square" rtlCol="0">
            <a:spAutoFit/>
          </a:bodyPr>
          <a:lstStyle/>
          <a:p>
            <a:r>
              <a:rPr lang="en-US" sz="900" b="1" i="1" dirty="0">
                <a:solidFill>
                  <a:schemeClr val="bg1"/>
                </a:solidFill>
              </a:rPr>
              <a:t>Provisional data, subject to revision</a:t>
            </a:r>
          </a:p>
        </p:txBody>
      </p:sp>
    </p:spTree>
    <p:extLst>
      <p:ext uri="{BB962C8B-B14F-4D97-AF65-F5344CB8AC3E}">
        <p14:creationId xmlns:p14="http://schemas.microsoft.com/office/powerpoint/2010/main" val="3209637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4E12A634-FFCF-4E71-AAC2-8B96A38C2958}"/>
              </a:ext>
            </a:extLst>
          </p:cNvPr>
          <p:cNvGraphicFramePr>
            <a:graphicFrameLocks noChangeAspect="1"/>
          </p:cNvGraphicFramePr>
          <p:nvPr/>
        </p:nvGraphicFramePr>
        <p:xfrm>
          <a:off x="386735" y="175859"/>
          <a:ext cx="4185266" cy="2680013"/>
        </p:xfrm>
        <a:graphic>
          <a:graphicData uri="http://schemas.openxmlformats.org/presentationml/2006/ole">
            <mc:AlternateContent xmlns:mc="http://schemas.openxmlformats.org/markup-compatibility/2006">
              <mc:Choice xmlns:v="urn:schemas-microsoft-com:vml" Requires="v">
                <p:oleObj spid="_x0000_s28692" name="SPW 14.0 Graph" r:id="rId4" imgW="5329413" imgH="4186490" progId="SigmaPlotGraphicObject.13">
                  <p:embed/>
                </p:oleObj>
              </mc:Choice>
              <mc:Fallback>
                <p:oleObj name="SPW 14.0 Graph" r:id="rId4" imgW="5329413" imgH="4186490" progId="SigmaPlotGraphicObject.13">
                  <p:embed/>
                  <p:pic>
                    <p:nvPicPr>
                      <p:cNvPr id="5" name="Object 4">
                        <a:extLst>
                          <a:ext uri="{FF2B5EF4-FFF2-40B4-BE49-F238E27FC236}">
                            <a16:creationId xmlns:a16="http://schemas.microsoft.com/office/drawing/2014/main" id="{4E12A634-FFCF-4E71-AAC2-8B96A38C2958}"/>
                          </a:ext>
                        </a:extLst>
                      </p:cNvPr>
                      <p:cNvPicPr/>
                      <p:nvPr/>
                    </p:nvPicPr>
                    <p:blipFill>
                      <a:blip r:embed="rId5"/>
                      <a:stretch>
                        <a:fillRect/>
                      </a:stretch>
                    </p:blipFill>
                    <p:spPr>
                      <a:xfrm>
                        <a:off x="386735" y="175859"/>
                        <a:ext cx="4185266" cy="2680013"/>
                      </a:xfrm>
                      <a:prstGeom prst="rect">
                        <a:avLst/>
                      </a:prstGeom>
                    </p:spPr>
                  </p:pic>
                </p:oleObj>
              </mc:Fallback>
            </mc:AlternateContent>
          </a:graphicData>
        </a:graphic>
      </p:graphicFrame>
      <p:sp>
        <p:nvSpPr>
          <p:cNvPr id="2" name="Title 1"/>
          <p:cNvSpPr txBox="1">
            <a:spLocks/>
          </p:cNvSpPr>
          <p:nvPr/>
        </p:nvSpPr>
        <p:spPr>
          <a:xfrm>
            <a:off x="5225614" y="66497"/>
            <a:ext cx="3448733" cy="574270"/>
          </a:xfrm>
          <a:prstGeom prst="rect">
            <a:avLst/>
          </a:prstGeom>
        </p:spPr>
        <p:txBody>
          <a:bodyPr>
            <a:normAutofit fontScale="85000" lnSpcReduction="10000"/>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sz="3000" b="1" dirty="0">
                <a:solidFill>
                  <a:prstClr val="white"/>
                </a:solidFill>
                <a:latin typeface="Arial" panose="020B0604020202020204" pitchFamily="34" charset="0"/>
                <a:cs typeface="Arial" panose="020B0604020202020204" pitchFamily="34" charset="0"/>
              </a:rPr>
              <a:t>Arsenic and Iron (Fe)</a:t>
            </a:r>
          </a:p>
        </p:txBody>
      </p:sp>
      <p:sp>
        <p:nvSpPr>
          <p:cNvPr id="16" name="TextBox 15">
            <a:extLst>
              <a:ext uri="{FF2B5EF4-FFF2-40B4-BE49-F238E27FC236}">
                <a16:creationId xmlns:a16="http://schemas.microsoft.com/office/drawing/2014/main" id="{35126470-1ADA-4BB6-98B7-C2C534A54A63}"/>
              </a:ext>
            </a:extLst>
          </p:cNvPr>
          <p:cNvSpPr txBox="1"/>
          <p:nvPr/>
        </p:nvSpPr>
        <p:spPr>
          <a:xfrm>
            <a:off x="3877081" y="661384"/>
            <a:ext cx="594234" cy="261610"/>
          </a:xfrm>
          <a:prstGeom prst="rect">
            <a:avLst/>
          </a:prstGeom>
          <a:noFill/>
        </p:spPr>
        <p:txBody>
          <a:bodyPr wrap="square" rtlCol="0">
            <a:spAutoFit/>
          </a:bodyPr>
          <a:lstStyle/>
          <a:p>
            <a:r>
              <a:rPr lang="en-US" sz="1100" b="1" dirty="0">
                <a:solidFill>
                  <a:schemeClr val="bg1"/>
                </a:solidFill>
              </a:rPr>
              <a:t>As (III)</a:t>
            </a:r>
          </a:p>
        </p:txBody>
      </p:sp>
      <p:pic>
        <p:nvPicPr>
          <p:cNvPr id="17" name="Picture 2">
            <a:extLst>
              <a:ext uri="{FF2B5EF4-FFF2-40B4-BE49-F238E27FC236}">
                <a16:creationId xmlns:a16="http://schemas.microsoft.com/office/drawing/2014/main" id="{BAA48BA7-4F8C-484D-A6B5-747245CF40D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525" r="3069" b="1"/>
          <a:stretch/>
        </p:blipFill>
        <p:spPr bwMode="auto">
          <a:xfrm>
            <a:off x="8137559" y="6463894"/>
            <a:ext cx="911532" cy="327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4D8CC275-34C0-4387-A2AC-0A226896508C}"/>
              </a:ext>
            </a:extLst>
          </p:cNvPr>
          <p:cNvSpPr txBox="1"/>
          <p:nvPr/>
        </p:nvSpPr>
        <p:spPr>
          <a:xfrm>
            <a:off x="873025" y="190567"/>
            <a:ext cx="3359956"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As = 0.109(Fe) + 6.35,  R</a:t>
            </a:r>
            <a:r>
              <a:rPr lang="en-US" sz="1200" b="1" baseline="30000" dirty="0">
                <a:solidFill>
                  <a:schemeClr val="bg1"/>
                </a:solidFill>
                <a:latin typeface="Arial" panose="020B0604020202020204" pitchFamily="34" charset="0"/>
                <a:cs typeface="Arial" panose="020B0604020202020204" pitchFamily="34" charset="0"/>
              </a:rPr>
              <a:t>2</a:t>
            </a:r>
            <a:r>
              <a:rPr lang="en-US" sz="1200" b="1" dirty="0">
                <a:solidFill>
                  <a:schemeClr val="bg1"/>
                </a:solidFill>
                <a:latin typeface="Arial" panose="020B0604020202020204" pitchFamily="34" charset="0"/>
                <a:cs typeface="Arial" panose="020B0604020202020204" pitchFamily="34" charset="0"/>
              </a:rPr>
              <a:t>=0.58,  p=0.048 </a:t>
            </a:r>
          </a:p>
        </p:txBody>
      </p:sp>
      <p:graphicFrame>
        <p:nvGraphicFramePr>
          <p:cNvPr id="9" name="Object 8">
            <a:extLst>
              <a:ext uri="{FF2B5EF4-FFF2-40B4-BE49-F238E27FC236}">
                <a16:creationId xmlns:a16="http://schemas.microsoft.com/office/drawing/2014/main" id="{D062E77D-0605-4EEC-B7CA-998A9BF534AB}"/>
              </a:ext>
            </a:extLst>
          </p:cNvPr>
          <p:cNvGraphicFramePr>
            <a:graphicFrameLocks noChangeAspect="1"/>
          </p:cNvGraphicFramePr>
          <p:nvPr/>
        </p:nvGraphicFramePr>
        <p:xfrm>
          <a:off x="386734" y="3241233"/>
          <a:ext cx="4211955" cy="2955382"/>
        </p:xfrm>
        <a:graphic>
          <a:graphicData uri="http://schemas.openxmlformats.org/presentationml/2006/ole">
            <mc:AlternateContent xmlns:mc="http://schemas.openxmlformats.org/markup-compatibility/2006">
              <mc:Choice xmlns:v="urn:schemas-microsoft-com:vml" Requires="v">
                <p:oleObj spid="_x0000_s28693" name="SPW 14.0 Graph" r:id="rId7" imgW="5568593" imgH="4186490" progId="SigmaPlotGraphicObject.13">
                  <p:embed/>
                </p:oleObj>
              </mc:Choice>
              <mc:Fallback>
                <p:oleObj name="SPW 14.0 Graph" r:id="rId7" imgW="5568593" imgH="4186490" progId="SigmaPlotGraphicObject.13">
                  <p:embed/>
                  <p:pic>
                    <p:nvPicPr>
                      <p:cNvPr id="9" name="Object 8">
                        <a:extLst>
                          <a:ext uri="{FF2B5EF4-FFF2-40B4-BE49-F238E27FC236}">
                            <a16:creationId xmlns:a16="http://schemas.microsoft.com/office/drawing/2014/main" id="{D062E77D-0605-4EEC-B7CA-998A9BF534AB}"/>
                          </a:ext>
                        </a:extLst>
                      </p:cNvPr>
                      <p:cNvPicPr/>
                      <p:nvPr/>
                    </p:nvPicPr>
                    <p:blipFill>
                      <a:blip r:embed="rId8"/>
                      <a:stretch>
                        <a:fillRect/>
                      </a:stretch>
                    </p:blipFill>
                    <p:spPr>
                      <a:xfrm>
                        <a:off x="386734" y="3241233"/>
                        <a:ext cx="4211955" cy="2955382"/>
                      </a:xfrm>
                      <a:prstGeom prst="rect">
                        <a:avLst/>
                      </a:prstGeom>
                      <a:ln w="19050">
                        <a:solidFill>
                          <a:schemeClr val="bg1"/>
                        </a:solidFill>
                      </a:ln>
                    </p:spPr>
                  </p:pic>
                </p:oleObj>
              </mc:Fallback>
            </mc:AlternateContent>
          </a:graphicData>
        </a:graphic>
      </p:graphicFrame>
      <p:sp>
        <p:nvSpPr>
          <p:cNvPr id="11" name="TextBox 10">
            <a:extLst>
              <a:ext uri="{FF2B5EF4-FFF2-40B4-BE49-F238E27FC236}">
                <a16:creationId xmlns:a16="http://schemas.microsoft.com/office/drawing/2014/main" id="{B148359F-C8FC-42D6-9057-C970D59ED661}"/>
              </a:ext>
            </a:extLst>
          </p:cNvPr>
          <p:cNvSpPr txBox="1"/>
          <p:nvPr/>
        </p:nvSpPr>
        <p:spPr>
          <a:xfrm>
            <a:off x="1021485" y="3290500"/>
            <a:ext cx="3063036"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As = 0.555(Fe) + 3.36,  R</a:t>
            </a:r>
            <a:r>
              <a:rPr lang="en-US" sz="1200" b="1" baseline="30000" dirty="0">
                <a:solidFill>
                  <a:schemeClr val="bg1"/>
                </a:solidFill>
                <a:latin typeface="Arial" panose="020B0604020202020204" pitchFamily="34" charset="0"/>
                <a:cs typeface="Arial" panose="020B0604020202020204" pitchFamily="34" charset="0"/>
              </a:rPr>
              <a:t>2</a:t>
            </a:r>
            <a:r>
              <a:rPr lang="en-US" sz="1200" b="1" dirty="0">
                <a:solidFill>
                  <a:schemeClr val="bg1"/>
                </a:solidFill>
                <a:latin typeface="Arial" panose="020B0604020202020204" pitchFamily="34" charset="0"/>
                <a:cs typeface="Arial" panose="020B0604020202020204" pitchFamily="34" charset="0"/>
              </a:rPr>
              <a:t>=0.28,  p=0.282 </a:t>
            </a:r>
          </a:p>
        </p:txBody>
      </p:sp>
      <p:sp>
        <p:nvSpPr>
          <p:cNvPr id="12" name="TextBox 11">
            <a:extLst>
              <a:ext uri="{FF2B5EF4-FFF2-40B4-BE49-F238E27FC236}">
                <a16:creationId xmlns:a16="http://schemas.microsoft.com/office/drawing/2014/main" id="{4C75DDF8-996D-495D-84B3-FC5B78CFFF51}"/>
              </a:ext>
            </a:extLst>
          </p:cNvPr>
          <p:cNvSpPr txBox="1"/>
          <p:nvPr/>
        </p:nvSpPr>
        <p:spPr>
          <a:xfrm>
            <a:off x="94909" y="6270719"/>
            <a:ext cx="8158578" cy="553998"/>
          </a:xfrm>
          <a:prstGeom prst="rect">
            <a:avLst/>
          </a:prstGeom>
          <a:noFill/>
        </p:spPr>
        <p:txBody>
          <a:bodyPr wrap="square" rtlCol="0">
            <a:spAutoFit/>
          </a:bodyPr>
          <a:lstStyle/>
          <a:p>
            <a:r>
              <a:rPr lang="en-US" sz="1000" i="1" dirty="0"/>
              <a:t>Note</a:t>
            </a:r>
            <a:r>
              <a:rPr lang="en-US" sz="1000" dirty="0"/>
              <a:t>: Relation in top figure is dominated by As(III) data point; reductive dissolution of metal oxides is likely liberating As into groundwater. Relation in bottom figure is not significant (p&gt;0.05) but suggests that iron may be undergoing some degree of dissolution and releasing As(V) into groundwater (further data needed to confirm hypothesis).</a:t>
            </a:r>
            <a:r>
              <a:rPr lang="en-US" sz="1000" i="1" dirty="0"/>
              <a:t> </a:t>
            </a:r>
            <a:endParaRPr lang="en-US" sz="1000" dirty="0"/>
          </a:p>
        </p:txBody>
      </p:sp>
      <p:sp>
        <p:nvSpPr>
          <p:cNvPr id="14" name="TextBox 13">
            <a:extLst>
              <a:ext uri="{FF2B5EF4-FFF2-40B4-BE49-F238E27FC236}">
                <a16:creationId xmlns:a16="http://schemas.microsoft.com/office/drawing/2014/main" id="{F203C5D7-0756-4217-869A-41D1BB81F9E8}"/>
              </a:ext>
            </a:extLst>
          </p:cNvPr>
          <p:cNvSpPr txBox="1"/>
          <p:nvPr/>
        </p:nvSpPr>
        <p:spPr>
          <a:xfrm>
            <a:off x="5693427" y="5155109"/>
            <a:ext cx="2574464" cy="400110"/>
          </a:xfrm>
          <a:prstGeom prst="rect">
            <a:avLst/>
          </a:prstGeom>
          <a:noFill/>
        </p:spPr>
        <p:txBody>
          <a:bodyPr wrap="square" rtlCol="0">
            <a:spAutoFit/>
          </a:bodyPr>
          <a:lstStyle/>
          <a:p>
            <a:r>
              <a:rPr lang="en-US" sz="1000" dirty="0"/>
              <a:t>Photo Credit: Core of basin-fill sediment, Susan </a:t>
            </a:r>
            <a:r>
              <a:rPr lang="en-US" sz="1000" dirty="0" err="1"/>
              <a:t>Thiros</a:t>
            </a:r>
            <a:r>
              <a:rPr lang="en-US" sz="1000" dirty="0"/>
              <a:t>, USGS, 2014. </a:t>
            </a:r>
          </a:p>
        </p:txBody>
      </p:sp>
      <p:sp>
        <p:nvSpPr>
          <p:cNvPr id="15" name="TextBox 14">
            <a:extLst>
              <a:ext uri="{FF2B5EF4-FFF2-40B4-BE49-F238E27FC236}">
                <a16:creationId xmlns:a16="http://schemas.microsoft.com/office/drawing/2014/main" id="{6783B6A2-6C17-4A21-8CDA-423F463EF5AB}"/>
              </a:ext>
            </a:extLst>
          </p:cNvPr>
          <p:cNvSpPr txBox="1"/>
          <p:nvPr/>
        </p:nvSpPr>
        <p:spPr>
          <a:xfrm>
            <a:off x="5104661" y="587281"/>
            <a:ext cx="3751996" cy="2308324"/>
          </a:xfrm>
          <a:prstGeom prst="rect">
            <a:avLst/>
          </a:prstGeom>
          <a:noFill/>
        </p:spPr>
        <p:txBody>
          <a:bodyPr wrap="square" rtlCol="0">
            <a:spAutoFit/>
          </a:bodyPr>
          <a:lstStyle/>
          <a:p>
            <a:r>
              <a:rPr lang="en-US" sz="1600" dirty="0"/>
              <a:t>Arsenic is attracted to iron oxide. Iron oxide is the rust colored material observed as a coating in basin-fill aquifer material (picture below). Under conditions oxidizing to iron, the arsenic will not be as mobile; under conditions that do not support iron rust, arsenic can have greater mobility in the groundwater (</a:t>
            </a:r>
            <a:r>
              <a:rPr lang="en-US" sz="1600" dirty="0" err="1"/>
              <a:t>Thiros</a:t>
            </a:r>
            <a:r>
              <a:rPr lang="en-US" sz="1600" dirty="0"/>
              <a:t> and others, 2014, USGS Circular 1358). </a:t>
            </a:r>
          </a:p>
        </p:txBody>
      </p:sp>
      <p:pic>
        <p:nvPicPr>
          <p:cNvPr id="18" name="Picture 17">
            <a:extLst>
              <a:ext uri="{FF2B5EF4-FFF2-40B4-BE49-F238E27FC236}">
                <a16:creationId xmlns:a16="http://schemas.microsoft.com/office/drawing/2014/main" id="{F0DD5DCB-7C0A-47AE-97EC-3439730E16C0}"/>
              </a:ext>
            </a:extLst>
          </p:cNvPr>
          <p:cNvPicPr>
            <a:picLocks noChangeAspect="1"/>
          </p:cNvPicPr>
          <p:nvPr/>
        </p:nvPicPr>
        <p:blipFill>
          <a:blip r:embed="rId9"/>
          <a:stretch>
            <a:fillRect/>
          </a:stretch>
        </p:blipFill>
        <p:spPr>
          <a:xfrm>
            <a:off x="5424889" y="2961435"/>
            <a:ext cx="2864957" cy="2160459"/>
          </a:xfrm>
          <a:prstGeom prst="rect">
            <a:avLst/>
          </a:prstGeom>
          <a:ln w="19050">
            <a:solidFill>
              <a:schemeClr val="bg1"/>
            </a:solidFill>
          </a:ln>
        </p:spPr>
      </p:pic>
      <p:sp>
        <p:nvSpPr>
          <p:cNvPr id="13" name="Rectangle 12">
            <a:extLst>
              <a:ext uri="{FF2B5EF4-FFF2-40B4-BE49-F238E27FC236}">
                <a16:creationId xmlns:a16="http://schemas.microsoft.com/office/drawing/2014/main" id="{D71F3FFB-14ED-4775-B13D-ED2C81FD8621}"/>
              </a:ext>
            </a:extLst>
          </p:cNvPr>
          <p:cNvSpPr/>
          <p:nvPr/>
        </p:nvSpPr>
        <p:spPr>
          <a:xfrm>
            <a:off x="2755106" y="2343366"/>
            <a:ext cx="1636987" cy="215444"/>
          </a:xfrm>
          <a:prstGeom prst="rect">
            <a:avLst/>
          </a:prstGeom>
        </p:spPr>
        <p:txBody>
          <a:bodyPr wrap="none">
            <a:spAutoFit/>
          </a:bodyPr>
          <a:lstStyle/>
          <a:p>
            <a:r>
              <a:rPr lang="en-US" sz="800" i="1" dirty="0">
                <a:solidFill>
                  <a:schemeClr val="bg1"/>
                </a:solidFill>
              </a:rPr>
              <a:t>Data provisional, subject to revision</a:t>
            </a:r>
            <a:endParaRPr lang="en-US" sz="800" dirty="0"/>
          </a:p>
        </p:txBody>
      </p:sp>
      <p:sp>
        <p:nvSpPr>
          <p:cNvPr id="19" name="Rectangle 18">
            <a:extLst>
              <a:ext uri="{FF2B5EF4-FFF2-40B4-BE49-F238E27FC236}">
                <a16:creationId xmlns:a16="http://schemas.microsoft.com/office/drawing/2014/main" id="{BF4145AE-AA34-400F-BEBB-B89B230544A5}"/>
              </a:ext>
            </a:extLst>
          </p:cNvPr>
          <p:cNvSpPr/>
          <p:nvPr/>
        </p:nvSpPr>
        <p:spPr>
          <a:xfrm>
            <a:off x="2669786" y="5645680"/>
            <a:ext cx="1636987" cy="215444"/>
          </a:xfrm>
          <a:prstGeom prst="rect">
            <a:avLst/>
          </a:prstGeom>
        </p:spPr>
        <p:txBody>
          <a:bodyPr wrap="none">
            <a:spAutoFit/>
          </a:bodyPr>
          <a:lstStyle/>
          <a:p>
            <a:r>
              <a:rPr lang="en-US" sz="800" i="1" dirty="0">
                <a:solidFill>
                  <a:schemeClr val="bg1"/>
                </a:solidFill>
              </a:rPr>
              <a:t>Data provisional, subject to revision</a:t>
            </a:r>
            <a:endParaRPr lang="en-US" sz="800" dirty="0"/>
          </a:p>
        </p:txBody>
      </p:sp>
    </p:spTree>
    <p:extLst>
      <p:ext uri="{BB962C8B-B14F-4D97-AF65-F5344CB8AC3E}">
        <p14:creationId xmlns:p14="http://schemas.microsoft.com/office/powerpoint/2010/main" val="3356526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49557" y="25583"/>
            <a:ext cx="7356562" cy="895638"/>
          </a:xfrm>
          <a:prstGeom prst="rect">
            <a:avLst/>
          </a:prstGeom>
        </p:spPr>
        <p:txBody>
          <a:bodyPr>
            <a:normAutofit fontScale="97500"/>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r>
              <a:rPr lang="en-US" sz="3600" dirty="0">
                <a:solidFill>
                  <a:prstClr val="white"/>
                </a:solidFill>
                <a:latin typeface="Arial" panose="020B0604020202020204" pitchFamily="34" charset="0"/>
                <a:cs typeface="Arial" panose="020B0604020202020204" pitchFamily="34" charset="0"/>
              </a:rPr>
              <a:t>Study Findings</a:t>
            </a:r>
          </a:p>
        </p:txBody>
      </p:sp>
      <p:cxnSp>
        <p:nvCxnSpPr>
          <p:cNvPr id="5" name="Straight Connector 4"/>
          <p:cNvCxnSpPr/>
          <p:nvPr/>
        </p:nvCxnSpPr>
        <p:spPr>
          <a:xfrm>
            <a:off x="441011" y="767553"/>
            <a:ext cx="7818539" cy="8389"/>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82DCE2D9-EAED-491C-8E83-B1A1B7483FA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25" r="3069" b="1"/>
          <a:stretch/>
        </p:blipFill>
        <p:spPr bwMode="auto">
          <a:xfrm>
            <a:off x="7832972" y="6323583"/>
            <a:ext cx="1106841" cy="397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a:extLst>
              <a:ext uri="{FF2B5EF4-FFF2-40B4-BE49-F238E27FC236}">
                <a16:creationId xmlns:a16="http://schemas.microsoft.com/office/drawing/2014/main" id="{AF32EB08-43A7-4E17-AF24-A4A5945F76B0}"/>
              </a:ext>
            </a:extLst>
          </p:cNvPr>
          <p:cNvSpPr txBox="1">
            <a:spLocks/>
          </p:cNvSpPr>
          <p:nvPr/>
        </p:nvSpPr>
        <p:spPr>
          <a:xfrm>
            <a:off x="297265" y="921221"/>
            <a:ext cx="8515120" cy="5401021"/>
          </a:xfrm>
          <a:prstGeom prst="rect">
            <a:avLst/>
          </a:prstGeom>
        </p:spPr>
        <p:txBody>
          <a:bodyPr>
            <a:normAutofit fontScale="92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dirty="0"/>
              <a:t>Higher arsenic concentrations appear to be occurring along east side of valley; upgradient from many public supply wells</a:t>
            </a:r>
          </a:p>
          <a:p>
            <a:pPr marL="68580" indent="0">
              <a:buNone/>
            </a:pPr>
            <a:endParaRPr lang="en-US" dirty="0"/>
          </a:p>
          <a:p>
            <a:r>
              <a:rPr lang="en-US" dirty="0"/>
              <a:t>All samples collected were analyzed for parameters known to be important to the mobility of arsenic</a:t>
            </a:r>
          </a:p>
          <a:p>
            <a:endParaRPr lang="en-US" sz="1400" dirty="0"/>
          </a:p>
          <a:p>
            <a:pPr marL="1033272" lvl="3" indent="0">
              <a:buNone/>
            </a:pPr>
            <a:r>
              <a:rPr lang="en-US" dirty="0"/>
              <a:t>Iron may be influencing the mobility of arsenic in some areas/portions of the aquifer</a:t>
            </a:r>
          </a:p>
          <a:p>
            <a:pPr marL="68580" indent="0">
              <a:buNone/>
            </a:pPr>
            <a:endParaRPr lang="en-US" sz="1300" dirty="0"/>
          </a:p>
          <a:p>
            <a:r>
              <a:rPr lang="en-US" dirty="0"/>
              <a:t>Arsenic primarily observed as As(V); except in the deepest well, screened below 500 ft below land surface, which was found to support As(III)</a:t>
            </a:r>
          </a:p>
          <a:p>
            <a:endParaRPr lang="en-US" sz="1400" dirty="0"/>
          </a:p>
          <a:p>
            <a:pPr lvl="2"/>
            <a:r>
              <a:rPr lang="en-US" dirty="0"/>
              <a:t>Importance: Generally, As(III) has greater mobility than As(V)</a:t>
            </a:r>
          </a:p>
        </p:txBody>
      </p:sp>
    </p:spTree>
    <p:extLst>
      <p:ext uri="{BB962C8B-B14F-4D97-AF65-F5344CB8AC3E}">
        <p14:creationId xmlns:p14="http://schemas.microsoft.com/office/powerpoint/2010/main" val="3794232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49557" y="25583"/>
            <a:ext cx="7356562" cy="895638"/>
          </a:xfrm>
          <a:prstGeom prst="rect">
            <a:avLst/>
          </a:prstGeom>
        </p:spPr>
        <p:txBody>
          <a:bodyPr>
            <a:normAutofit fontScale="97500"/>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r>
              <a:rPr lang="en-US" sz="3600" dirty="0">
                <a:solidFill>
                  <a:prstClr val="white"/>
                </a:solidFill>
                <a:latin typeface="Arial" panose="020B0604020202020204" pitchFamily="34" charset="0"/>
                <a:cs typeface="Arial" panose="020B0604020202020204" pitchFamily="34" charset="0"/>
              </a:rPr>
              <a:t>Further Work Needed</a:t>
            </a:r>
          </a:p>
        </p:txBody>
      </p:sp>
      <p:cxnSp>
        <p:nvCxnSpPr>
          <p:cNvPr id="5" name="Straight Connector 4"/>
          <p:cNvCxnSpPr/>
          <p:nvPr/>
        </p:nvCxnSpPr>
        <p:spPr>
          <a:xfrm>
            <a:off x="475904" y="669899"/>
            <a:ext cx="7818539" cy="8389"/>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82DCE2D9-EAED-491C-8E83-B1A1B7483F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5" r="3069" b="1"/>
          <a:stretch/>
        </p:blipFill>
        <p:spPr bwMode="auto">
          <a:xfrm>
            <a:off x="7617041" y="6281225"/>
            <a:ext cx="1195344" cy="429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a:extLst>
              <a:ext uri="{FF2B5EF4-FFF2-40B4-BE49-F238E27FC236}">
                <a16:creationId xmlns:a16="http://schemas.microsoft.com/office/drawing/2014/main" id="{AF32EB08-43A7-4E17-AF24-A4A5945F76B0}"/>
              </a:ext>
            </a:extLst>
          </p:cNvPr>
          <p:cNvSpPr txBox="1">
            <a:spLocks/>
          </p:cNvSpPr>
          <p:nvPr/>
        </p:nvSpPr>
        <p:spPr>
          <a:xfrm>
            <a:off x="270278" y="1042878"/>
            <a:ext cx="8515120" cy="5401021"/>
          </a:xfrm>
          <a:prstGeom prst="rect">
            <a:avLst/>
          </a:prstGeom>
        </p:spPr>
        <p:txBody>
          <a:bodyPr>
            <a:normAutofit fontScale="77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dirty="0"/>
              <a:t>Installation of piezometers near target municipal wells during periods of irrigation and non-irrigation to evaluate groundwater levels during periods of low, moderate, and high pumping conditions</a:t>
            </a:r>
          </a:p>
          <a:p>
            <a:endParaRPr lang="en-US" dirty="0"/>
          </a:p>
          <a:p>
            <a:r>
              <a:rPr lang="en-US" dirty="0"/>
              <a:t>Collection of water chemistry samples from municipal supply wells and piezometers to evaluate changes in chemistry during varying pumping conditions</a:t>
            </a:r>
          </a:p>
          <a:p>
            <a:endParaRPr lang="en-US" dirty="0"/>
          </a:p>
          <a:p>
            <a:r>
              <a:rPr lang="en-US" dirty="0"/>
              <a:t>Additional characterization of arsenic and important geochemical parameters in shallow, moderate, and deep water producing zones within southern Carson Valley; determine critical chemical and redox zones.</a:t>
            </a:r>
          </a:p>
          <a:p>
            <a:endParaRPr lang="en-US" dirty="0"/>
          </a:p>
          <a:p>
            <a:r>
              <a:rPr lang="en-US" dirty="0"/>
              <a:t>Create mixing models to characterize which zones (and associated chemistries) are contributing to the chemistry observed in samples collected from water supply wells</a:t>
            </a:r>
          </a:p>
        </p:txBody>
      </p:sp>
    </p:spTree>
    <p:extLst>
      <p:ext uri="{BB962C8B-B14F-4D97-AF65-F5344CB8AC3E}">
        <p14:creationId xmlns:p14="http://schemas.microsoft.com/office/powerpoint/2010/main" val="104022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49557" y="25583"/>
            <a:ext cx="7356562" cy="895638"/>
          </a:xfrm>
          <a:prstGeom prst="rect">
            <a:avLst/>
          </a:prstGeom>
        </p:spPr>
        <p:txBody>
          <a:bodyPr>
            <a:normAutofit fontScale="97500"/>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r>
              <a:rPr lang="en-US" sz="3600" dirty="0">
                <a:solidFill>
                  <a:prstClr val="white"/>
                </a:solidFill>
                <a:latin typeface="Arial" panose="020B0604020202020204" pitchFamily="34" charset="0"/>
                <a:cs typeface="Arial" panose="020B0604020202020204" pitchFamily="34" charset="0"/>
              </a:rPr>
              <a:t>PROBLEM</a:t>
            </a:r>
          </a:p>
        </p:txBody>
      </p:sp>
      <p:sp>
        <p:nvSpPr>
          <p:cNvPr id="3" name="Content Placeholder 2"/>
          <p:cNvSpPr txBox="1">
            <a:spLocks/>
          </p:cNvSpPr>
          <p:nvPr/>
        </p:nvSpPr>
        <p:spPr>
          <a:xfrm>
            <a:off x="540327" y="1087582"/>
            <a:ext cx="7975023" cy="5089381"/>
          </a:xfrm>
          <a:prstGeom prst="rect">
            <a:avLst/>
          </a:prstGeom>
        </p:spPr>
        <p:txBody>
          <a:bodyPr>
            <a:normAutofit fontScale="92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Clr>
                <a:srgbClr val="CAF278"/>
              </a:buClr>
            </a:pPr>
            <a:r>
              <a:rPr lang="en-US" dirty="0">
                <a:solidFill>
                  <a:prstClr val="white"/>
                </a:solidFill>
                <a:latin typeface="Arial" panose="020B0604020202020204" pitchFamily="34" charset="0"/>
                <a:cs typeface="Arial" panose="020B0604020202020204" pitchFamily="34" charset="0"/>
              </a:rPr>
              <a:t>Water supply wells in northern Carson Valley were decommissioned due to elevated arsenic concentrations </a:t>
            </a:r>
            <a:r>
              <a:rPr lang="en-US" sz="1600" dirty="0">
                <a:solidFill>
                  <a:prstClr val="white"/>
                </a:solidFill>
                <a:latin typeface="Arial" panose="020B0604020202020204" pitchFamily="34" charset="0"/>
                <a:cs typeface="Arial" panose="020B0604020202020204" pitchFamily="34" charset="0"/>
              </a:rPr>
              <a:t>(</a:t>
            </a:r>
            <a:r>
              <a:rPr lang="en-US" sz="1600" i="1" dirty="0">
                <a:solidFill>
                  <a:prstClr val="white"/>
                </a:solidFill>
                <a:latin typeface="Arial" panose="020B0604020202020204" pitchFamily="34" charset="0"/>
                <a:cs typeface="Arial" panose="020B0604020202020204" pitchFamily="34" charset="0"/>
              </a:rPr>
              <a:t>Carl </a:t>
            </a:r>
            <a:r>
              <a:rPr lang="en-US" sz="1600" i="1" dirty="0" err="1">
                <a:solidFill>
                  <a:prstClr val="white"/>
                </a:solidFill>
                <a:latin typeface="Arial" panose="020B0604020202020204" pitchFamily="34" charset="0"/>
                <a:cs typeface="Arial" panose="020B0604020202020204" pitchFamily="34" charset="0"/>
              </a:rPr>
              <a:t>Ruschmeyer</a:t>
            </a:r>
            <a:r>
              <a:rPr lang="en-US" sz="1600" i="1" dirty="0">
                <a:solidFill>
                  <a:prstClr val="white"/>
                </a:solidFill>
                <a:latin typeface="Arial" panose="020B0604020202020204" pitchFamily="34" charset="0"/>
                <a:cs typeface="Arial" panose="020B0604020202020204" pitchFamily="34" charset="0"/>
              </a:rPr>
              <a:t>, January 2013, Douglas County Public Works Director, verbal communication</a:t>
            </a:r>
            <a:r>
              <a:rPr lang="en-US" sz="1600" dirty="0">
                <a:solidFill>
                  <a:prstClr val="white"/>
                </a:solidFill>
                <a:latin typeface="Arial" panose="020B0604020202020204" pitchFamily="34" charset="0"/>
                <a:cs typeface="Arial" panose="020B0604020202020204" pitchFamily="34" charset="0"/>
              </a:rPr>
              <a:t>).  </a:t>
            </a:r>
          </a:p>
          <a:p>
            <a:pPr>
              <a:buClr>
                <a:srgbClr val="CAF278"/>
              </a:buClr>
            </a:pPr>
            <a:endParaRPr lang="en-US" dirty="0">
              <a:solidFill>
                <a:prstClr val="white"/>
              </a:solidFill>
              <a:latin typeface="Arial" panose="020B0604020202020204" pitchFamily="34" charset="0"/>
              <a:cs typeface="Arial" panose="020B0604020202020204" pitchFamily="34" charset="0"/>
            </a:endParaRPr>
          </a:p>
          <a:p>
            <a:pPr>
              <a:buClr>
                <a:srgbClr val="CAF278"/>
              </a:buClr>
            </a:pPr>
            <a:r>
              <a:rPr lang="en-US" dirty="0">
                <a:solidFill>
                  <a:prstClr val="white"/>
                </a:solidFill>
                <a:latin typeface="Arial" panose="020B0604020202020204" pitchFamily="34" charset="0"/>
                <a:cs typeface="Arial" panose="020B0604020202020204" pitchFamily="34" charset="0"/>
              </a:rPr>
              <a:t>Town of Minden is currently providing water from their production wells to supply water lost to consumers by the decommissioning of the wells in northern Carson Valley  </a:t>
            </a:r>
          </a:p>
          <a:p>
            <a:pPr>
              <a:buClr>
                <a:srgbClr val="CAF278"/>
              </a:buClr>
            </a:pPr>
            <a:endParaRPr lang="en-US" dirty="0">
              <a:solidFill>
                <a:prstClr val="white"/>
              </a:solidFill>
              <a:latin typeface="Arial" panose="020B0604020202020204" pitchFamily="34" charset="0"/>
              <a:cs typeface="Arial" panose="020B0604020202020204" pitchFamily="34" charset="0"/>
            </a:endParaRPr>
          </a:p>
          <a:p>
            <a:pPr>
              <a:buClr>
                <a:srgbClr val="CAF278"/>
              </a:buClr>
            </a:pPr>
            <a:r>
              <a:rPr lang="en-US" dirty="0">
                <a:solidFill>
                  <a:prstClr val="white"/>
                </a:solidFill>
                <a:latin typeface="Arial" panose="020B0604020202020204" pitchFamily="34" charset="0"/>
                <a:cs typeface="Arial" panose="020B0604020202020204" pitchFamily="34" charset="0"/>
              </a:rPr>
              <a:t>Ultimate Question: </a:t>
            </a:r>
            <a:r>
              <a:rPr lang="en-US" dirty="0">
                <a:solidFill>
                  <a:schemeClr val="tx2">
                    <a:lumMod val="75000"/>
                  </a:schemeClr>
                </a:solidFill>
                <a:latin typeface="Arial" panose="020B0604020202020204" pitchFamily="34" charset="0"/>
                <a:cs typeface="Arial" panose="020B0604020202020204" pitchFamily="34" charset="0"/>
              </a:rPr>
              <a:t>Will increasing pumping rates from water supply wells in Minden mobilize arsenic toward them thereby degrading water quality?</a:t>
            </a:r>
          </a:p>
          <a:p>
            <a:pPr>
              <a:buClr>
                <a:srgbClr val="CAF278"/>
              </a:buClr>
            </a:pPr>
            <a:endParaRPr lang="en-US" dirty="0">
              <a:solidFill>
                <a:prstClr val="white"/>
              </a:solidFill>
              <a:latin typeface="Arial" panose="020B0604020202020204" pitchFamily="34" charset="0"/>
              <a:cs typeface="Arial" panose="020B0604020202020204" pitchFamily="34" charset="0"/>
            </a:endParaRPr>
          </a:p>
        </p:txBody>
      </p:sp>
      <p:cxnSp>
        <p:nvCxnSpPr>
          <p:cNvPr id="5" name="Straight Connector 4"/>
          <p:cNvCxnSpPr/>
          <p:nvPr/>
        </p:nvCxnSpPr>
        <p:spPr>
          <a:xfrm>
            <a:off x="441011" y="767553"/>
            <a:ext cx="7818539" cy="8389"/>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82DCE2D9-EAED-491C-8E83-B1A1B7483F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5" r="3069" b="1"/>
          <a:stretch/>
        </p:blipFill>
        <p:spPr bwMode="auto">
          <a:xfrm>
            <a:off x="7326945" y="6176963"/>
            <a:ext cx="1485440" cy="533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00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4007" y="192133"/>
            <a:ext cx="8291418" cy="895638"/>
          </a:xfrm>
          <a:prstGeom prst="rect">
            <a:avLst/>
          </a:prstGeom>
        </p:spPr>
        <p:txBody>
          <a:bodyPr>
            <a:normAutofit fontScale="92500"/>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sz="3200" b="1" dirty="0">
                <a:solidFill>
                  <a:srgbClr val="FFC000"/>
                </a:solidFill>
                <a:latin typeface="Arial" panose="020B0604020202020204" pitchFamily="34" charset="0"/>
                <a:cs typeface="Arial" panose="020B0604020202020204" pitchFamily="34" charset="0"/>
              </a:rPr>
              <a:t>Phase I – Recap</a:t>
            </a:r>
            <a:r>
              <a:rPr lang="en-US" sz="3200" b="1" dirty="0">
                <a:solidFill>
                  <a:prstClr val="white"/>
                </a:solidFill>
                <a:latin typeface="Arial" panose="020B0604020202020204" pitchFamily="34" charset="0"/>
                <a:cs typeface="Arial" panose="020B0604020202020204" pitchFamily="34" charset="0"/>
              </a:rPr>
              <a:t>   &amp;   Phase II Objectives/Scope</a:t>
            </a:r>
          </a:p>
        </p:txBody>
      </p:sp>
      <p:sp>
        <p:nvSpPr>
          <p:cNvPr id="3" name="Content Placeholder 2"/>
          <p:cNvSpPr txBox="1">
            <a:spLocks/>
          </p:cNvSpPr>
          <p:nvPr/>
        </p:nvSpPr>
        <p:spPr>
          <a:xfrm>
            <a:off x="331707" y="943921"/>
            <a:ext cx="8291418" cy="5508583"/>
          </a:xfrm>
          <a:prstGeom prst="rect">
            <a:avLst/>
          </a:prstGeom>
        </p:spPr>
        <p:txBody>
          <a:bodyPr>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CAF278"/>
              </a:buClr>
              <a:buNone/>
            </a:pPr>
            <a:endParaRPr lang="en-US" sz="20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a:p>
            <a:pPr>
              <a:buClr>
                <a:srgbClr val="CAF278"/>
              </a:buClr>
            </a:pPr>
            <a:r>
              <a:rPr lang="en-US" sz="2000" dirty="0">
                <a:solidFill>
                  <a:srgbClr val="FFC000"/>
                </a:solidFill>
                <a:latin typeface="Arial" panose="020B0604020202020204" pitchFamily="34" charset="0"/>
                <a:ea typeface="Times New Roman" panose="02020603050405020304" pitchFamily="18" charset="0"/>
                <a:cs typeface="Arial" panose="020B0604020202020204" pitchFamily="34" charset="0"/>
              </a:rPr>
              <a:t>Limited arsenic concentration data exist over the past 10-20 years for areas upgradient and surrounding production wells:</a:t>
            </a:r>
            <a:r>
              <a:rPr lang="en-US" sz="2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FFC000"/>
                </a:solidFill>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Update arsenic concentration distribution assessment within the target study area  (</a:t>
            </a:r>
            <a:r>
              <a:rPr lang="en-US" sz="2000" i="1" dirty="0">
                <a:latin typeface="Arial" panose="020B0604020202020204" pitchFamily="34" charset="0"/>
                <a:ea typeface="Times New Roman" panose="02020603050405020304" pitchFamily="18" charset="0"/>
                <a:cs typeface="Arial" panose="020B0604020202020204" pitchFamily="34" charset="0"/>
              </a:rPr>
              <a:t>n </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i="1" dirty="0">
                <a:latin typeface="Arial" panose="020B0604020202020204" pitchFamily="34" charset="0"/>
                <a:ea typeface="Times New Roman" panose="02020603050405020304" pitchFamily="18" charset="0"/>
                <a:cs typeface="Arial" panose="020B0604020202020204" pitchFamily="34" charset="0"/>
              </a:rPr>
              <a:t>9 wells</a:t>
            </a:r>
            <a:r>
              <a:rPr lang="en-US" sz="2000" dirty="0">
                <a:latin typeface="Arial" panose="020B0604020202020204" pitchFamily="34" charset="0"/>
                <a:ea typeface="Times New Roman" panose="02020603050405020304" pitchFamily="18" charset="0"/>
                <a:cs typeface="Arial" panose="020B0604020202020204" pitchFamily="34" charset="0"/>
              </a:rPr>
              <a:t>)</a:t>
            </a:r>
          </a:p>
          <a:p>
            <a:pPr>
              <a:buClr>
                <a:srgbClr val="CAF278"/>
              </a:buClr>
            </a:pPr>
            <a:endParaRPr lang="en-US" sz="11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a:p>
            <a:pPr>
              <a:buClr>
                <a:srgbClr val="CAF278"/>
              </a:buClr>
            </a:pPr>
            <a:endParaRPr lang="en-US" sz="11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a:p>
            <a:pPr>
              <a:buClr>
                <a:srgbClr val="CAF278"/>
              </a:buClr>
            </a:pPr>
            <a:r>
              <a:rPr lang="en-US" sz="2000" dirty="0">
                <a:solidFill>
                  <a:srgbClr val="FFC000"/>
                </a:solidFill>
                <a:latin typeface="Arial" panose="020B0604020202020204" pitchFamily="34" charset="0"/>
                <a:ea typeface="Times New Roman" panose="02020603050405020304" pitchFamily="18" charset="0"/>
                <a:cs typeface="Arial" panose="020B0604020202020204" pitchFamily="34" charset="0"/>
              </a:rPr>
              <a:t>Redox conditions may be mixed and above what might be reducing for arsenic but speciation data are unavailable: </a:t>
            </a:r>
            <a:r>
              <a:rPr lang="en-US" sz="2000" dirty="0">
                <a:solidFill>
                  <a:schemeClr val="tx1">
                    <a:lumMod val="95000"/>
                  </a:schemeClr>
                </a:solidFill>
                <a:latin typeface="Arial" panose="020B0604020202020204" pitchFamily="34" charset="0"/>
                <a:ea typeface="Times New Roman" panose="02020603050405020304" pitchFamily="18" charset="0"/>
                <a:cs typeface="Arial" panose="020B0604020202020204" pitchFamily="34" charset="0"/>
              </a:rPr>
              <a:t>Analyzed each sample collected from domestic wells for r</a:t>
            </a:r>
            <a:r>
              <a:rPr lang="en-US" sz="2000" dirty="0">
                <a:latin typeface="Arial" panose="020B0604020202020204" pitchFamily="34" charset="0"/>
                <a:ea typeface="Times New Roman" panose="02020603050405020304" pitchFamily="18" charset="0"/>
                <a:cs typeface="Arial" panose="020B0604020202020204" pitchFamily="34" charset="0"/>
              </a:rPr>
              <a:t>edox chemistry (DO, N-species, Mn, Fe, As-species, SO</a:t>
            </a:r>
            <a:r>
              <a:rPr lang="en-US" sz="2000" baseline="-25000" dirty="0">
                <a:latin typeface="Arial" panose="020B0604020202020204" pitchFamily="34" charset="0"/>
                <a:ea typeface="Times New Roman" panose="02020603050405020304" pitchFamily="18" charset="0"/>
                <a:cs typeface="Arial" panose="020B0604020202020204" pitchFamily="34" charset="0"/>
              </a:rPr>
              <a:t>4</a:t>
            </a:r>
            <a:r>
              <a:rPr lang="en-US" sz="2000" dirty="0">
                <a:latin typeface="Arial" panose="020B0604020202020204" pitchFamily="34" charset="0"/>
                <a:ea typeface="Times New Roman" panose="02020603050405020304" pitchFamily="18" charset="0"/>
                <a:cs typeface="Arial" panose="020B0604020202020204" pitchFamily="34" charset="0"/>
              </a:rPr>
              <a:t>-H</a:t>
            </a:r>
            <a:r>
              <a:rPr lang="en-US" sz="2000" baseline="-25000" dirty="0">
                <a:latin typeface="Arial" panose="020B0604020202020204" pitchFamily="34" charset="0"/>
                <a:ea typeface="Times New Roman" panose="02020603050405020304" pitchFamily="18" charset="0"/>
                <a:cs typeface="Arial" panose="020B0604020202020204" pitchFamily="34" charset="0"/>
              </a:rPr>
              <a:t>2</a:t>
            </a:r>
            <a:r>
              <a:rPr lang="en-US" sz="2000" dirty="0">
                <a:latin typeface="Arial" panose="020B0604020202020204" pitchFamily="34" charset="0"/>
                <a:ea typeface="Times New Roman" panose="02020603050405020304" pitchFamily="18" charset="0"/>
                <a:cs typeface="Arial" panose="020B0604020202020204" pitchFamily="34" charset="0"/>
              </a:rPr>
              <a:t>S), DOC, and chloride</a:t>
            </a:r>
          </a:p>
          <a:p>
            <a:pPr>
              <a:buClr>
                <a:srgbClr val="CAF278"/>
              </a:buCl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a:buClr>
                <a:srgbClr val="CAF278"/>
              </a:buClr>
            </a:pPr>
            <a:r>
              <a:rPr lang="en-US" sz="2000" dirty="0">
                <a:solidFill>
                  <a:prstClr val="white"/>
                </a:solidFill>
                <a:latin typeface="Arial" panose="020B0604020202020204" pitchFamily="34" charset="0"/>
                <a:ea typeface="Times New Roman" panose="02020603050405020304" pitchFamily="18" charset="0"/>
                <a:cs typeface="Arial" panose="020B0604020202020204" pitchFamily="34" charset="0"/>
              </a:rPr>
              <a:t>Collect samples during minimal pumping pressure (</a:t>
            </a:r>
            <a:r>
              <a:rPr lang="en-US" sz="2000" i="1" dirty="0">
                <a:solidFill>
                  <a:prstClr val="white"/>
                </a:solidFill>
                <a:latin typeface="Arial" panose="020B0604020202020204" pitchFamily="34" charset="0"/>
                <a:ea typeface="Times New Roman" panose="02020603050405020304" pitchFamily="18" charset="0"/>
                <a:cs typeface="Arial" panose="020B0604020202020204" pitchFamily="34" charset="0"/>
              </a:rPr>
              <a:t>March/April 2019</a:t>
            </a:r>
            <a:r>
              <a:rPr lang="en-US" sz="2000" dirty="0">
                <a:solidFill>
                  <a:prstClr val="white"/>
                </a:solidFill>
                <a:latin typeface="Arial" panose="020B0604020202020204" pitchFamily="34" charset="0"/>
                <a:ea typeface="Times New Roman" panose="02020603050405020304" pitchFamily="18" charset="0"/>
                <a:cs typeface="Arial" panose="020B0604020202020204" pitchFamily="34" charset="0"/>
              </a:rPr>
              <a:t>)</a:t>
            </a:r>
          </a:p>
          <a:p>
            <a:pPr>
              <a:buClr>
                <a:srgbClr val="CAF278"/>
              </a:buClr>
            </a:pP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cxnSp>
        <p:nvCxnSpPr>
          <p:cNvPr id="4" name="Straight Connector 3">
            <a:extLst>
              <a:ext uri="{FF2B5EF4-FFF2-40B4-BE49-F238E27FC236}">
                <a16:creationId xmlns:a16="http://schemas.microsoft.com/office/drawing/2014/main" id="{F3355ACB-F4DC-4820-B774-54D087B2B77F}"/>
              </a:ext>
            </a:extLst>
          </p:cNvPr>
          <p:cNvCxnSpPr>
            <a:cxnSpLocks/>
          </p:cNvCxnSpPr>
          <p:nvPr/>
        </p:nvCxnSpPr>
        <p:spPr>
          <a:xfrm>
            <a:off x="441011" y="767553"/>
            <a:ext cx="8303494"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BC26974A-1AFE-4A88-BD04-F22569AFF28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25" r="3069" b="1"/>
          <a:stretch/>
        </p:blipFill>
        <p:spPr bwMode="auto">
          <a:xfrm>
            <a:off x="7799989" y="6299200"/>
            <a:ext cx="1219723" cy="438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78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8937" y="0"/>
            <a:ext cx="6182003" cy="707886"/>
          </a:xfrm>
          <a:prstGeom prst="rect">
            <a:avLst/>
          </a:prstGeom>
          <a:noFill/>
        </p:spPr>
        <p:txBody>
          <a:bodyPr wrap="square" rtlCol="0">
            <a:spAutoFit/>
          </a:bodyPr>
          <a:lstStyle/>
          <a:p>
            <a:pPr algn="ctr"/>
            <a:r>
              <a:rPr lang="en-US" sz="4000" dirty="0"/>
              <a:t>Minden Well #8</a:t>
            </a:r>
          </a:p>
        </p:txBody>
      </p:sp>
      <p:sp>
        <p:nvSpPr>
          <p:cNvPr id="3" name="TextBox 2"/>
          <p:cNvSpPr txBox="1"/>
          <p:nvPr/>
        </p:nvSpPr>
        <p:spPr>
          <a:xfrm>
            <a:off x="159437" y="769573"/>
            <a:ext cx="8904455" cy="2769989"/>
          </a:xfrm>
          <a:prstGeom prst="rect">
            <a:avLst/>
          </a:prstGeom>
          <a:noFill/>
        </p:spPr>
        <p:txBody>
          <a:bodyPr wrap="square" rtlCol="0">
            <a:spAutoFit/>
          </a:bodyPr>
          <a:lstStyle/>
          <a:p>
            <a:pPr algn="ctr"/>
            <a:r>
              <a:rPr lang="en-US" sz="2400" dirty="0"/>
              <a:t>Collaboration with water purveyors (FY2018) – </a:t>
            </a:r>
          </a:p>
          <a:p>
            <a:pPr algn="ctr"/>
            <a:r>
              <a:rPr lang="en-US" sz="2400" b="1" i="1" dirty="0"/>
              <a:t>Which wells are you most concerned with respect to arsenic?</a:t>
            </a:r>
          </a:p>
          <a:p>
            <a:endParaRPr lang="en-US" sz="1200" dirty="0"/>
          </a:p>
          <a:p>
            <a:r>
              <a:rPr lang="en-US" i="1" dirty="0">
                <a:solidFill>
                  <a:srgbClr val="FFC000"/>
                </a:solidFill>
              </a:rPr>
              <a:t>Arsenic concentrations above 10 µg/L (MCL) before purge; after purge, concentrations fall below MCL (Jeff Cady, Town of Minden, Water Operations Manager)</a:t>
            </a:r>
          </a:p>
          <a:p>
            <a:endParaRPr lang="en-US" i="1" dirty="0">
              <a:solidFill>
                <a:srgbClr val="FFC000"/>
              </a:solidFill>
            </a:endParaRPr>
          </a:p>
          <a:p>
            <a:r>
              <a:rPr lang="en-US" i="1" dirty="0">
                <a:solidFill>
                  <a:srgbClr val="FFC000"/>
                </a:solidFill>
              </a:rPr>
              <a:t>Arsenic in-situ remediation study (2010) with speciation data just north of Well #8</a:t>
            </a:r>
          </a:p>
          <a:p>
            <a:endParaRPr lang="en-US" i="1" dirty="0">
              <a:solidFill>
                <a:srgbClr val="FFC000"/>
              </a:solidFill>
            </a:endParaRPr>
          </a:p>
          <a:p>
            <a:r>
              <a:rPr lang="en-US" i="1" dirty="0">
                <a:solidFill>
                  <a:srgbClr val="FFC000"/>
                </a:solidFill>
              </a:rPr>
              <a:t>Well #8 Sampled for a suite of analytes in 2013 as part of the USGS NAWQA Program</a:t>
            </a:r>
          </a:p>
        </p:txBody>
      </p:sp>
      <p:cxnSp>
        <p:nvCxnSpPr>
          <p:cNvPr id="5" name="Straight Connector 4"/>
          <p:cNvCxnSpPr/>
          <p:nvPr/>
        </p:nvCxnSpPr>
        <p:spPr>
          <a:xfrm>
            <a:off x="468059" y="703691"/>
            <a:ext cx="7818539" cy="8389"/>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C715ABB-8BA2-4823-8F71-7E8C796C7616}"/>
              </a:ext>
            </a:extLst>
          </p:cNvPr>
          <p:cNvPicPr>
            <a:picLocks noChangeAspect="1"/>
          </p:cNvPicPr>
          <p:nvPr/>
        </p:nvPicPr>
        <p:blipFill>
          <a:blip r:embed="rId3"/>
          <a:stretch>
            <a:fillRect/>
          </a:stretch>
        </p:blipFill>
        <p:spPr>
          <a:xfrm>
            <a:off x="279211" y="3605444"/>
            <a:ext cx="4292788" cy="3100975"/>
          </a:xfrm>
          <a:prstGeom prst="rect">
            <a:avLst/>
          </a:prstGeom>
          <a:ln w="19050">
            <a:solidFill>
              <a:schemeClr val="tx1"/>
            </a:solidFill>
          </a:ln>
        </p:spPr>
      </p:pic>
      <p:sp>
        <p:nvSpPr>
          <p:cNvPr id="6" name="TextBox 5">
            <a:extLst>
              <a:ext uri="{FF2B5EF4-FFF2-40B4-BE49-F238E27FC236}">
                <a16:creationId xmlns:a16="http://schemas.microsoft.com/office/drawing/2014/main" id="{BD188781-A6D8-4F1A-8625-CFAC4A41F680}"/>
              </a:ext>
            </a:extLst>
          </p:cNvPr>
          <p:cNvSpPr txBox="1"/>
          <p:nvPr/>
        </p:nvSpPr>
        <p:spPr>
          <a:xfrm>
            <a:off x="4611665" y="3909744"/>
            <a:ext cx="4412562" cy="2585323"/>
          </a:xfrm>
          <a:prstGeom prst="rect">
            <a:avLst/>
          </a:prstGeom>
          <a:noFill/>
        </p:spPr>
        <p:txBody>
          <a:bodyPr wrap="square" rtlCol="0">
            <a:spAutoFit/>
          </a:bodyPr>
          <a:lstStyle/>
          <a:p>
            <a:endParaRPr lang="en-US" i="1" dirty="0"/>
          </a:p>
          <a:p>
            <a:r>
              <a:rPr lang="en-US" i="1" dirty="0"/>
              <a:t>     110 – 170 </a:t>
            </a:r>
          </a:p>
          <a:p>
            <a:r>
              <a:rPr lang="en-US" i="1" dirty="0"/>
              <a:t>     250 – 270</a:t>
            </a:r>
          </a:p>
          <a:p>
            <a:r>
              <a:rPr lang="en-US" i="1" dirty="0"/>
              <a:t>     310 – 330</a:t>
            </a:r>
          </a:p>
          <a:p>
            <a:r>
              <a:rPr lang="en-US" i="1" dirty="0"/>
              <a:t>     430 - 510</a:t>
            </a:r>
          </a:p>
          <a:p>
            <a:endParaRPr lang="en-US" i="1" dirty="0"/>
          </a:p>
          <a:p>
            <a:endParaRPr lang="en-US" i="1" dirty="0"/>
          </a:p>
          <a:p>
            <a:endParaRPr lang="en-US" b="1" i="1" dirty="0">
              <a:solidFill>
                <a:srgbClr val="FFC000"/>
              </a:solidFill>
            </a:endParaRPr>
          </a:p>
          <a:p>
            <a:pPr algn="ctr"/>
            <a:r>
              <a:rPr lang="en-US" b="1" i="1" dirty="0">
                <a:solidFill>
                  <a:srgbClr val="FFC000"/>
                </a:solidFill>
              </a:rPr>
              <a:t>Arsenic = 9.0 µg/L</a:t>
            </a:r>
          </a:p>
        </p:txBody>
      </p:sp>
      <p:sp>
        <p:nvSpPr>
          <p:cNvPr id="8" name="TextBox 7">
            <a:extLst>
              <a:ext uri="{FF2B5EF4-FFF2-40B4-BE49-F238E27FC236}">
                <a16:creationId xmlns:a16="http://schemas.microsoft.com/office/drawing/2014/main" id="{87FC8D00-7374-45A9-A9C1-221CCBA3FA0A}"/>
              </a:ext>
            </a:extLst>
          </p:cNvPr>
          <p:cNvSpPr txBox="1"/>
          <p:nvPr/>
        </p:nvSpPr>
        <p:spPr>
          <a:xfrm>
            <a:off x="6054528" y="4395980"/>
            <a:ext cx="2126161" cy="646331"/>
          </a:xfrm>
          <a:prstGeom prst="rect">
            <a:avLst/>
          </a:prstGeom>
          <a:noFill/>
        </p:spPr>
        <p:txBody>
          <a:bodyPr wrap="square" rtlCol="0">
            <a:spAutoFit/>
          </a:bodyPr>
          <a:lstStyle/>
          <a:p>
            <a:r>
              <a:rPr lang="en-US" dirty="0"/>
              <a:t>Screened intervals (below land surface)</a:t>
            </a:r>
          </a:p>
        </p:txBody>
      </p:sp>
      <p:sp>
        <p:nvSpPr>
          <p:cNvPr id="9" name="TextBox 8">
            <a:extLst>
              <a:ext uri="{FF2B5EF4-FFF2-40B4-BE49-F238E27FC236}">
                <a16:creationId xmlns:a16="http://schemas.microsoft.com/office/drawing/2014/main" id="{793C1427-B8EF-4CF3-B213-22B3465CA822}"/>
              </a:ext>
            </a:extLst>
          </p:cNvPr>
          <p:cNvSpPr txBox="1"/>
          <p:nvPr/>
        </p:nvSpPr>
        <p:spPr>
          <a:xfrm>
            <a:off x="2517313" y="3837621"/>
            <a:ext cx="1376039"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Buckeye Rd.</a:t>
            </a:r>
          </a:p>
        </p:txBody>
      </p:sp>
      <p:sp>
        <p:nvSpPr>
          <p:cNvPr id="11" name="Star: 5 Points 10">
            <a:extLst>
              <a:ext uri="{FF2B5EF4-FFF2-40B4-BE49-F238E27FC236}">
                <a16:creationId xmlns:a16="http://schemas.microsoft.com/office/drawing/2014/main" id="{B33366E4-8CF7-4538-B730-696CF396B82A}"/>
              </a:ext>
            </a:extLst>
          </p:cNvPr>
          <p:cNvSpPr/>
          <p:nvPr/>
        </p:nvSpPr>
        <p:spPr>
          <a:xfrm>
            <a:off x="1815977" y="4943821"/>
            <a:ext cx="518850" cy="484639"/>
          </a:xfrm>
          <a:prstGeom prst="star5">
            <a:avLst>
              <a:gd name="adj" fmla="val 19098"/>
              <a:gd name="hf" fmla="val 105146"/>
              <a:gd name="vf" fmla="val 110557"/>
            </a:avLst>
          </a:prstGeom>
          <a:solidFill>
            <a:srgbClr val="B381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2CFDAF9-B403-476A-8798-AD538DA932F5}"/>
              </a:ext>
            </a:extLst>
          </p:cNvPr>
          <p:cNvSpPr txBox="1"/>
          <p:nvPr/>
        </p:nvSpPr>
        <p:spPr>
          <a:xfrm>
            <a:off x="5455202" y="5805546"/>
            <a:ext cx="2725488" cy="369332"/>
          </a:xfrm>
          <a:prstGeom prst="rect">
            <a:avLst/>
          </a:prstGeom>
          <a:noFill/>
        </p:spPr>
        <p:txBody>
          <a:bodyPr wrap="square" rtlCol="0">
            <a:spAutoFit/>
          </a:bodyPr>
          <a:lstStyle/>
          <a:p>
            <a:pPr algn="ctr"/>
            <a:r>
              <a:rPr lang="en-US" b="1" i="1" dirty="0">
                <a:solidFill>
                  <a:srgbClr val="FFC000"/>
                </a:solidFill>
              </a:rPr>
              <a:t>USGS 2013 (source water)</a:t>
            </a:r>
          </a:p>
        </p:txBody>
      </p:sp>
      <p:pic>
        <p:nvPicPr>
          <p:cNvPr id="13" name="Picture 2">
            <a:extLst>
              <a:ext uri="{FF2B5EF4-FFF2-40B4-BE49-F238E27FC236}">
                <a16:creationId xmlns:a16="http://schemas.microsoft.com/office/drawing/2014/main" id="{8495CDFF-F034-4645-9B19-F230F23074F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25" r="3069" b="1"/>
          <a:stretch/>
        </p:blipFill>
        <p:spPr bwMode="auto">
          <a:xfrm>
            <a:off x="8286598" y="6532403"/>
            <a:ext cx="793173" cy="28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73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68059" y="650423"/>
            <a:ext cx="7818539" cy="8389"/>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D7D286C-E736-408C-8118-7EFAAB14D3DA}"/>
              </a:ext>
            </a:extLst>
          </p:cNvPr>
          <p:cNvGrpSpPr/>
          <p:nvPr/>
        </p:nvGrpSpPr>
        <p:grpSpPr>
          <a:xfrm>
            <a:off x="6325187" y="3540027"/>
            <a:ext cx="2697423" cy="2043776"/>
            <a:chOff x="5643672" y="3447557"/>
            <a:chExt cx="2697423" cy="2043776"/>
          </a:xfrm>
        </p:grpSpPr>
        <p:sp>
          <p:nvSpPr>
            <p:cNvPr id="26" name="TextBox 25">
              <a:extLst>
                <a:ext uri="{FF2B5EF4-FFF2-40B4-BE49-F238E27FC236}">
                  <a16:creationId xmlns:a16="http://schemas.microsoft.com/office/drawing/2014/main" id="{23BBCE79-746C-42C0-82EC-C0A7DD615446}"/>
                </a:ext>
              </a:extLst>
            </p:cNvPr>
            <p:cNvSpPr txBox="1"/>
            <p:nvPr/>
          </p:nvSpPr>
          <p:spPr>
            <a:xfrm>
              <a:off x="5643672" y="3460008"/>
              <a:ext cx="2697423" cy="2031325"/>
            </a:xfrm>
            <a:prstGeom prst="rect">
              <a:avLst/>
            </a:prstGeom>
            <a:noFill/>
          </p:spPr>
          <p:txBody>
            <a:bodyPr wrap="square" rtlCol="0">
              <a:spAutoFit/>
            </a:bodyPr>
            <a:lstStyle/>
            <a:p>
              <a:r>
                <a:rPr lang="en-US" dirty="0"/>
                <a:t>             Minden Well #8</a:t>
              </a:r>
            </a:p>
            <a:p>
              <a:endParaRPr lang="en-US" dirty="0"/>
            </a:p>
            <a:p>
              <a:r>
                <a:rPr lang="en-US" dirty="0"/>
                <a:t>             General GW Flow                               	</a:t>
              </a:r>
              <a:r>
                <a:rPr lang="en-US" sz="1200" dirty="0"/>
                <a:t>(</a:t>
              </a:r>
              <a:r>
                <a:rPr lang="en-US" sz="1200" dirty="0" err="1"/>
                <a:t>Yager</a:t>
              </a:r>
              <a:r>
                <a:rPr lang="en-US" sz="1200" dirty="0"/>
                <a:t> et al, 2012)</a:t>
              </a:r>
            </a:p>
            <a:p>
              <a:endParaRPr lang="en-US" dirty="0"/>
            </a:p>
            <a:p>
              <a:r>
                <a:rPr lang="en-US" dirty="0"/>
                <a:t>             Sample Well</a:t>
              </a:r>
            </a:p>
            <a:p>
              <a:endParaRPr lang="en-US" dirty="0"/>
            </a:p>
          </p:txBody>
        </p:sp>
        <p:sp>
          <p:nvSpPr>
            <p:cNvPr id="27" name="Arrow: Left 26">
              <a:extLst>
                <a:ext uri="{FF2B5EF4-FFF2-40B4-BE49-F238E27FC236}">
                  <a16:creationId xmlns:a16="http://schemas.microsoft.com/office/drawing/2014/main" id="{C0072AAB-E41F-4424-A974-5CCEEF0347F9}"/>
                </a:ext>
              </a:extLst>
            </p:cNvPr>
            <p:cNvSpPr/>
            <p:nvPr/>
          </p:nvSpPr>
          <p:spPr>
            <a:xfrm>
              <a:off x="5668379" y="4092427"/>
              <a:ext cx="533846" cy="23075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3C9E7E50-B93E-4FA3-80CE-EF68EFE53D54}"/>
                </a:ext>
              </a:extLst>
            </p:cNvPr>
            <p:cNvSpPr/>
            <p:nvPr/>
          </p:nvSpPr>
          <p:spPr>
            <a:xfrm>
              <a:off x="5738074" y="3447557"/>
              <a:ext cx="394453" cy="357213"/>
            </a:xfrm>
            <a:prstGeom prst="star5">
              <a:avLst/>
            </a:prstGeom>
            <a:solidFill>
              <a:srgbClr val="B381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01DB123-2BD2-4CB1-9B42-B1871506136B}"/>
                </a:ext>
              </a:extLst>
            </p:cNvPr>
            <p:cNvSpPr/>
            <p:nvPr/>
          </p:nvSpPr>
          <p:spPr>
            <a:xfrm>
              <a:off x="5839499" y="4891595"/>
              <a:ext cx="293028" cy="235587"/>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CE016BF-54BB-46D2-A19C-90DF42033E4C}"/>
              </a:ext>
            </a:extLst>
          </p:cNvPr>
          <p:cNvSpPr txBox="1"/>
          <p:nvPr/>
        </p:nvSpPr>
        <p:spPr>
          <a:xfrm>
            <a:off x="124533" y="633596"/>
            <a:ext cx="6542995" cy="1569660"/>
          </a:xfrm>
          <a:prstGeom prst="rect">
            <a:avLst/>
          </a:prstGeom>
          <a:noFill/>
        </p:spPr>
        <p:txBody>
          <a:bodyPr wrap="square" rtlCol="0">
            <a:spAutoFit/>
          </a:bodyPr>
          <a:lstStyle/>
          <a:p>
            <a:r>
              <a:rPr lang="en-US" sz="2400" i="1" dirty="0">
                <a:solidFill>
                  <a:srgbClr val="FFC000"/>
                </a:solidFill>
              </a:rPr>
              <a:t>Aquifer Penetration Depth</a:t>
            </a:r>
          </a:p>
          <a:p>
            <a:r>
              <a:rPr lang="en-US" sz="2400" i="1" dirty="0">
                <a:solidFill>
                  <a:srgbClr val="FFC000"/>
                </a:solidFill>
              </a:rPr>
              <a:t>Proximity to municipal supply well</a:t>
            </a:r>
          </a:p>
          <a:p>
            <a:r>
              <a:rPr lang="en-US" sz="2400" i="1" dirty="0">
                <a:solidFill>
                  <a:srgbClr val="FFC000"/>
                </a:solidFill>
              </a:rPr>
              <a:t>Location within general groundwater flow path</a:t>
            </a:r>
          </a:p>
          <a:p>
            <a:r>
              <a:rPr lang="en-US" sz="2400" i="1" dirty="0">
                <a:solidFill>
                  <a:srgbClr val="FFC000"/>
                </a:solidFill>
              </a:rPr>
              <a:t>Permission by well owner to sample well</a:t>
            </a:r>
          </a:p>
        </p:txBody>
      </p:sp>
      <p:sp>
        <p:nvSpPr>
          <p:cNvPr id="37" name="TextBox 36">
            <a:extLst>
              <a:ext uri="{FF2B5EF4-FFF2-40B4-BE49-F238E27FC236}">
                <a16:creationId xmlns:a16="http://schemas.microsoft.com/office/drawing/2014/main" id="{2AAD2688-4EF7-4CDC-B431-FBE92E08BDE9}"/>
              </a:ext>
            </a:extLst>
          </p:cNvPr>
          <p:cNvSpPr txBox="1"/>
          <p:nvPr/>
        </p:nvSpPr>
        <p:spPr>
          <a:xfrm>
            <a:off x="1023881" y="8286"/>
            <a:ext cx="7096237" cy="646331"/>
          </a:xfrm>
          <a:prstGeom prst="rect">
            <a:avLst/>
          </a:prstGeom>
          <a:noFill/>
        </p:spPr>
        <p:txBody>
          <a:bodyPr wrap="square" rtlCol="0">
            <a:spAutoFit/>
          </a:bodyPr>
          <a:lstStyle/>
          <a:p>
            <a:pPr algn="ctr"/>
            <a:r>
              <a:rPr lang="en-US" sz="3600" dirty="0"/>
              <a:t>Domestic Well Selection Process</a:t>
            </a:r>
          </a:p>
        </p:txBody>
      </p:sp>
      <p:grpSp>
        <p:nvGrpSpPr>
          <p:cNvPr id="2" name="Group 1">
            <a:extLst>
              <a:ext uri="{FF2B5EF4-FFF2-40B4-BE49-F238E27FC236}">
                <a16:creationId xmlns:a16="http://schemas.microsoft.com/office/drawing/2014/main" id="{76770C84-C737-491B-BB63-41BB08FD63D6}"/>
              </a:ext>
            </a:extLst>
          </p:cNvPr>
          <p:cNvGrpSpPr/>
          <p:nvPr/>
        </p:nvGrpSpPr>
        <p:grpSpPr>
          <a:xfrm>
            <a:off x="121390" y="2266366"/>
            <a:ext cx="6021958" cy="4525051"/>
            <a:chOff x="446493" y="2956142"/>
            <a:chExt cx="5188916" cy="3808642"/>
          </a:xfrm>
        </p:grpSpPr>
        <p:grpSp>
          <p:nvGrpSpPr>
            <p:cNvPr id="25" name="Group 24">
              <a:extLst>
                <a:ext uri="{FF2B5EF4-FFF2-40B4-BE49-F238E27FC236}">
                  <a16:creationId xmlns:a16="http://schemas.microsoft.com/office/drawing/2014/main" id="{82D026BC-33A8-4D72-8DE2-CE1F44405EB1}"/>
                </a:ext>
              </a:extLst>
            </p:cNvPr>
            <p:cNvGrpSpPr/>
            <p:nvPr/>
          </p:nvGrpSpPr>
          <p:grpSpPr>
            <a:xfrm>
              <a:off x="446493" y="2956142"/>
              <a:ext cx="5188916" cy="3808642"/>
              <a:chOff x="2008445" y="3042161"/>
              <a:chExt cx="4982985" cy="3638070"/>
            </a:xfrm>
          </p:grpSpPr>
          <p:pic>
            <p:nvPicPr>
              <p:cNvPr id="7" name="Picture 6">
                <a:extLst>
                  <a:ext uri="{FF2B5EF4-FFF2-40B4-BE49-F238E27FC236}">
                    <a16:creationId xmlns:a16="http://schemas.microsoft.com/office/drawing/2014/main" id="{6A3550D2-F0ED-483E-B597-BC5CC19D605C}"/>
                  </a:ext>
                </a:extLst>
              </p:cNvPr>
              <p:cNvPicPr>
                <a:picLocks noChangeAspect="1"/>
              </p:cNvPicPr>
              <p:nvPr/>
            </p:nvPicPr>
            <p:blipFill>
              <a:blip r:embed="rId3"/>
              <a:stretch>
                <a:fillRect/>
              </a:stretch>
            </p:blipFill>
            <p:spPr>
              <a:xfrm>
                <a:off x="2008445" y="3042161"/>
                <a:ext cx="4982985" cy="3638070"/>
              </a:xfrm>
              <a:prstGeom prst="rect">
                <a:avLst/>
              </a:prstGeom>
              <a:ln w="19050">
                <a:solidFill>
                  <a:schemeClr val="bg1"/>
                </a:solidFill>
              </a:ln>
            </p:spPr>
          </p:pic>
          <p:sp>
            <p:nvSpPr>
              <p:cNvPr id="6" name="Star: 5 Points 5">
                <a:extLst>
                  <a:ext uri="{FF2B5EF4-FFF2-40B4-BE49-F238E27FC236}">
                    <a16:creationId xmlns:a16="http://schemas.microsoft.com/office/drawing/2014/main" id="{B8050D65-D370-441E-89E6-512D3C808C48}"/>
                  </a:ext>
                </a:extLst>
              </p:cNvPr>
              <p:cNvSpPr/>
              <p:nvPr/>
            </p:nvSpPr>
            <p:spPr>
              <a:xfrm>
                <a:off x="4492102" y="4630375"/>
                <a:ext cx="371384" cy="278975"/>
              </a:xfrm>
              <a:prstGeom prst="star5">
                <a:avLst/>
              </a:prstGeom>
              <a:solidFill>
                <a:srgbClr val="B381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A429A17D-CC43-4C84-BD41-7FC187BAE5D7}"/>
                  </a:ext>
                </a:extLst>
              </p:cNvPr>
              <p:cNvSpPr/>
              <p:nvPr/>
            </p:nvSpPr>
            <p:spPr>
              <a:xfrm rot="506790">
                <a:off x="4695247" y="4989250"/>
                <a:ext cx="347270" cy="13316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6CB98D97-D253-404E-90CF-31D65964158D}"/>
                  </a:ext>
                </a:extLst>
              </p:cNvPr>
              <p:cNvSpPr/>
              <p:nvPr/>
            </p:nvSpPr>
            <p:spPr>
              <a:xfrm rot="1072912">
                <a:off x="2918443" y="4817467"/>
                <a:ext cx="347270" cy="13316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35846F9F-0781-4FDA-99D6-89093B93D412}"/>
                  </a:ext>
                </a:extLst>
              </p:cNvPr>
              <p:cNvSpPr/>
              <p:nvPr/>
            </p:nvSpPr>
            <p:spPr>
              <a:xfrm rot="496833">
                <a:off x="5282653" y="5514511"/>
                <a:ext cx="347270" cy="13316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19201A8B-4C8E-4AAB-8C80-704BE971010E}"/>
                  </a:ext>
                </a:extLst>
              </p:cNvPr>
              <p:cNvSpPr/>
              <p:nvPr/>
            </p:nvSpPr>
            <p:spPr>
              <a:xfrm rot="558053">
                <a:off x="5905569" y="5773443"/>
                <a:ext cx="347270" cy="13316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29F0317B-C8A6-4DB5-8DC8-503FD5CDF477}"/>
                  </a:ext>
                </a:extLst>
              </p:cNvPr>
              <p:cNvSpPr/>
              <p:nvPr/>
            </p:nvSpPr>
            <p:spPr>
              <a:xfrm rot="2491648">
                <a:off x="2257868" y="3402302"/>
                <a:ext cx="347270" cy="13316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B7DC71A-CBF2-4C9D-A4D2-8F99E1A4A9BC}"/>
                  </a:ext>
                </a:extLst>
              </p:cNvPr>
              <p:cNvSpPr/>
              <p:nvPr/>
            </p:nvSpPr>
            <p:spPr>
              <a:xfrm>
                <a:off x="2823099" y="4630375"/>
                <a:ext cx="150920" cy="11923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A585BE9-9A3E-4EE1-96D0-0A3D1FB72BC6}"/>
                  </a:ext>
                </a:extLst>
              </p:cNvPr>
              <p:cNvSpPr/>
              <p:nvPr/>
            </p:nvSpPr>
            <p:spPr>
              <a:xfrm>
                <a:off x="3016618" y="4597419"/>
                <a:ext cx="150920" cy="11923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2932B5C-29AE-424B-B0E6-9A264F9D63B7}"/>
                  </a:ext>
                </a:extLst>
              </p:cNvPr>
              <p:cNvSpPr/>
              <p:nvPr/>
            </p:nvSpPr>
            <p:spPr>
              <a:xfrm>
                <a:off x="2941158" y="5016053"/>
                <a:ext cx="150920" cy="11923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BA023A6-18AB-4F33-A22C-DAC9A226AD9D}"/>
                  </a:ext>
                </a:extLst>
              </p:cNvPr>
              <p:cNvSpPr/>
              <p:nvPr/>
            </p:nvSpPr>
            <p:spPr>
              <a:xfrm>
                <a:off x="4967057" y="5581094"/>
                <a:ext cx="150920" cy="11923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D411A03-1098-47A7-A5E0-FA795F0A5FCA}"/>
                  </a:ext>
                </a:extLst>
              </p:cNvPr>
              <p:cNvSpPr/>
              <p:nvPr/>
            </p:nvSpPr>
            <p:spPr>
              <a:xfrm>
                <a:off x="4958353" y="6275032"/>
                <a:ext cx="150920" cy="11923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9FE13FE-905D-46B1-99EE-24291387CCA4}"/>
                  </a:ext>
                </a:extLst>
              </p:cNvPr>
              <p:cNvSpPr/>
              <p:nvPr/>
            </p:nvSpPr>
            <p:spPr>
              <a:xfrm>
                <a:off x="6415770" y="5299968"/>
                <a:ext cx="150920" cy="11923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4A53C60-CA6F-404F-A2E1-3ACBE92830A8}"/>
                  </a:ext>
                </a:extLst>
              </p:cNvPr>
              <p:cNvSpPr/>
              <p:nvPr/>
            </p:nvSpPr>
            <p:spPr>
              <a:xfrm>
                <a:off x="5742830" y="4731123"/>
                <a:ext cx="150920" cy="11923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D686E0B-EFF8-4908-A5D3-4E9D196989CB}"/>
                  </a:ext>
                </a:extLst>
              </p:cNvPr>
              <p:cNvSpPr/>
              <p:nvPr/>
            </p:nvSpPr>
            <p:spPr>
              <a:xfrm>
                <a:off x="5654129" y="4341985"/>
                <a:ext cx="150920" cy="11923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3A36D65-CB8A-47F3-BD4E-55AA9E2ED45E}"/>
                  </a:ext>
                </a:extLst>
              </p:cNvPr>
              <p:cNvSpPr/>
              <p:nvPr/>
            </p:nvSpPr>
            <p:spPr>
              <a:xfrm>
                <a:off x="5735505" y="4281320"/>
                <a:ext cx="150920" cy="11923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Arrow: Left 32">
              <a:extLst>
                <a:ext uri="{FF2B5EF4-FFF2-40B4-BE49-F238E27FC236}">
                  <a16:creationId xmlns:a16="http://schemas.microsoft.com/office/drawing/2014/main" id="{335FCF3C-75F3-4F17-AE59-7AC6C3E6B358}"/>
                </a:ext>
              </a:extLst>
            </p:cNvPr>
            <p:cNvSpPr/>
            <p:nvPr/>
          </p:nvSpPr>
          <p:spPr>
            <a:xfrm rot="1376670">
              <a:off x="3535045" y="4507621"/>
              <a:ext cx="361622" cy="139410"/>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Left 33">
              <a:extLst>
                <a:ext uri="{FF2B5EF4-FFF2-40B4-BE49-F238E27FC236}">
                  <a16:creationId xmlns:a16="http://schemas.microsoft.com/office/drawing/2014/main" id="{14F337D7-BB5D-411E-9342-DC4306823140}"/>
                </a:ext>
              </a:extLst>
            </p:cNvPr>
            <p:cNvSpPr/>
            <p:nvPr/>
          </p:nvSpPr>
          <p:spPr>
            <a:xfrm rot="1651180">
              <a:off x="2862171" y="4109524"/>
              <a:ext cx="361622" cy="139410"/>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C02F568-9484-40BF-B177-84CE055E6781}"/>
              </a:ext>
            </a:extLst>
          </p:cNvPr>
          <p:cNvGrpSpPr/>
          <p:nvPr/>
        </p:nvGrpSpPr>
        <p:grpSpPr>
          <a:xfrm>
            <a:off x="6293005" y="969423"/>
            <a:ext cx="2729606" cy="2047324"/>
            <a:chOff x="6293005" y="969423"/>
            <a:chExt cx="2729606" cy="2047324"/>
          </a:xfrm>
        </p:grpSpPr>
        <p:sp>
          <p:nvSpPr>
            <p:cNvPr id="9" name="Rectangle 8">
              <a:extLst>
                <a:ext uri="{FF2B5EF4-FFF2-40B4-BE49-F238E27FC236}">
                  <a16:creationId xmlns:a16="http://schemas.microsoft.com/office/drawing/2014/main" id="{94022457-5516-42AA-B807-B83E434759A7}"/>
                </a:ext>
              </a:extLst>
            </p:cNvPr>
            <p:cNvSpPr/>
            <p:nvPr/>
          </p:nvSpPr>
          <p:spPr>
            <a:xfrm>
              <a:off x="6293005" y="969423"/>
              <a:ext cx="2729606" cy="2047324"/>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CB6A997-ADD2-487B-B7D6-C5CFC843492A}"/>
                </a:ext>
              </a:extLst>
            </p:cNvPr>
            <p:cNvPicPr>
              <a:picLocks noChangeAspect="1"/>
            </p:cNvPicPr>
            <p:nvPr/>
          </p:nvPicPr>
          <p:blipFill>
            <a:blip r:embed="rId4"/>
            <a:stretch>
              <a:fillRect/>
            </a:stretch>
          </p:blipFill>
          <p:spPr>
            <a:xfrm>
              <a:off x="6324026" y="996543"/>
              <a:ext cx="2660177" cy="1983950"/>
            </a:xfrm>
            <a:prstGeom prst="rect">
              <a:avLst/>
            </a:prstGeom>
          </p:spPr>
        </p:pic>
      </p:grpSp>
      <p:cxnSp>
        <p:nvCxnSpPr>
          <p:cNvPr id="38" name="Straight Arrow Connector 37">
            <a:extLst>
              <a:ext uri="{FF2B5EF4-FFF2-40B4-BE49-F238E27FC236}">
                <a16:creationId xmlns:a16="http://schemas.microsoft.com/office/drawing/2014/main" id="{1561180C-1695-495D-8C0E-450D72BE4F1A}"/>
              </a:ext>
            </a:extLst>
          </p:cNvPr>
          <p:cNvCxnSpPr>
            <a:cxnSpLocks/>
          </p:cNvCxnSpPr>
          <p:nvPr/>
        </p:nvCxnSpPr>
        <p:spPr>
          <a:xfrm flipV="1">
            <a:off x="2583853" y="2039164"/>
            <a:ext cx="3590516" cy="44953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Star: 7 Points 30">
            <a:extLst>
              <a:ext uri="{FF2B5EF4-FFF2-40B4-BE49-F238E27FC236}">
                <a16:creationId xmlns:a16="http://schemas.microsoft.com/office/drawing/2014/main" id="{B24B67E9-7FA0-4847-A219-7151ACAD3D86}"/>
              </a:ext>
            </a:extLst>
          </p:cNvPr>
          <p:cNvSpPr/>
          <p:nvPr/>
        </p:nvSpPr>
        <p:spPr>
          <a:xfrm>
            <a:off x="2198272" y="2320311"/>
            <a:ext cx="296462" cy="303118"/>
          </a:xfrm>
          <a:prstGeom prst="star7">
            <a:avLst/>
          </a:prstGeom>
          <a:solidFill>
            <a:srgbClr val="E2F9B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ar: 7 Points 38">
            <a:extLst>
              <a:ext uri="{FF2B5EF4-FFF2-40B4-BE49-F238E27FC236}">
                <a16:creationId xmlns:a16="http://schemas.microsoft.com/office/drawing/2014/main" id="{9C53B047-E1E9-477D-8109-1C61CE272226}"/>
              </a:ext>
            </a:extLst>
          </p:cNvPr>
          <p:cNvSpPr/>
          <p:nvPr/>
        </p:nvSpPr>
        <p:spPr>
          <a:xfrm>
            <a:off x="6521014" y="5913104"/>
            <a:ext cx="296462" cy="303118"/>
          </a:xfrm>
          <a:prstGeom prst="star7">
            <a:avLst/>
          </a:prstGeom>
          <a:solidFill>
            <a:srgbClr val="E2F9B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68B8CD8-E0D8-45AA-AD6C-1568B73D40B4}"/>
              </a:ext>
            </a:extLst>
          </p:cNvPr>
          <p:cNvSpPr txBox="1"/>
          <p:nvPr/>
        </p:nvSpPr>
        <p:spPr>
          <a:xfrm>
            <a:off x="6999315" y="5570043"/>
            <a:ext cx="1713390" cy="923330"/>
          </a:xfrm>
          <a:prstGeom prst="rect">
            <a:avLst/>
          </a:prstGeom>
          <a:noFill/>
        </p:spPr>
        <p:txBody>
          <a:bodyPr wrap="square" rtlCol="0">
            <a:spAutoFit/>
          </a:bodyPr>
          <a:lstStyle/>
          <a:p>
            <a:r>
              <a:rPr lang="en-US" dirty="0"/>
              <a:t>2010 In-situ remediation study</a:t>
            </a:r>
          </a:p>
        </p:txBody>
      </p:sp>
      <p:pic>
        <p:nvPicPr>
          <p:cNvPr id="40" name="Picture 2">
            <a:extLst>
              <a:ext uri="{FF2B5EF4-FFF2-40B4-BE49-F238E27FC236}">
                <a16:creationId xmlns:a16="http://schemas.microsoft.com/office/drawing/2014/main" id="{3A8278A6-15E1-4F5B-B5EF-AFE86E2B865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525" r="3069" b="1"/>
          <a:stretch/>
        </p:blipFill>
        <p:spPr bwMode="auto">
          <a:xfrm>
            <a:off x="8286598" y="6532403"/>
            <a:ext cx="793173" cy="28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04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18855" y="64951"/>
            <a:ext cx="7043914" cy="572173"/>
          </a:xfrm>
          <a:prstGeom prst="rect">
            <a:avLst/>
          </a:prstGeom>
        </p:spPr>
        <p:txBody>
          <a:bodyPr>
            <a:normAutofit lnSpcReduction="10000"/>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en-US" sz="3200" b="1" dirty="0">
                <a:solidFill>
                  <a:prstClr val="white"/>
                </a:solidFill>
                <a:latin typeface="Arial" panose="020B0604020202020204" pitchFamily="34" charset="0"/>
                <a:cs typeface="Arial" panose="020B0604020202020204" pitchFamily="34" charset="0"/>
              </a:rPr>
              <a:t>Depth Within Aquifer Representation</a:t>
            </a:r>
          </a:p>
        </p:txBody>
      </p:sp>
      <p:sp>
        <p:nvSpPr>
          <p:cNvPr id="3" name="Content Placeholder 2"/>
          <p:cNvSpPr txBox="1">
            <a:spLocks/>
          </p:cNvSpPr>
          <p:nvPr/>
        </p:nvSpPr>
        <p:spPr>
          <a:xfrm>
            <a:off x="3789960" y="2425313"/>
            <a:ext cx="1843294" cy="401887"/>
          </a:xfrm>
          <a:prstGeom prst="rect">
            <a:avLst/>
          </a:prstGeom>
          <a:solidFill>
            <a:schemeClr val="tx1"/>
          </a:solidFill>
          <a:ln w="19050">
            <a:solidFill>
              <a:schemeClr val="bg1"/>
            </a:solidFill>
          </a:ln>
        </p:spPr>
        <p:txBody>
          <a:bodyPr>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r">
              <a:buClr>
                <a:srgbClr val="CAF278"/>
              </a:buClr>
              <a:buNone/>
            </a:pPr>
            <a:r>
              <a:rPr lang="en-US" sz="1800" dirty="0">
                <a:solidFill>
                  <a:prstClr val="white"/>
                </a:solidFill>
                <a:latin typeface="Arial" panose="020B0604020202020204" pitchFamily="34" charset="0"/>
                <a:cs typeface="Arial" panose="020B0604020202020204" pitchFamily="34" charset="0"/>
              </a:rPr>
              <a:t>“</a:t>
            </a:r>
            <a:r>
              <a:rPr lang="en-US" sz="1800" dirty="0">
                <a:solidFill>
                  <a:schemeClr val="bg2"/>
                </a:solidFill>
                <a:latin typeface="Arial" panose="020B0604020202020204" pitchFamily="34" charset="0"/>
                <a:cs typeface="Arial" panose="020B0604020202020204" pitchFamily="34" charset="0"/>
              </a:rPr>
              <a:t>49, 106, 107 ft </a:t>
            </a:r>
          </a:p>
          <a:p>
            <a:pPr>
              <a:buClr>
                <a:srgbClr val="CAF278"/>
              </a:buClr>
            </a:pPr>
            <a:endParaRPr lang="en-US" sz="1800" dirty="0">
              <a:solidFill>
                <a:prstClr val="white"/>
              </a:solidFill>
              <a:latin typeface="Arial" panose="020B0604020202020204" pitchFamily="34" charset="0"/>
              <a:cs typeface="Arial" panose="020B0604020202020204" pitchFamily="34" charset="0"/>
            </a:endParaRPr>
          </a:p>
          <a:p>
            <a:pPr>
              <a:buClr>
                <a:srgbClr val="CAF278"/>
              </a:buClr>
            </a:pPr>
            <a:endParaRPr lang="en-US" sz="1800" dirty="0">
              <a:solidFill>
                <a:prstClr val="white"/>
              </a:solidFill>
              <a:latin typeface="Arial" panose="020B0604020202020204" pitchFamily="34" charset="0"/>
              <a:cs typeface="Arial" panose="020B0604020202020204" pitchFamily="34" charset="0"/>
            </a:endParaRPr>
          </a:p>
          <a:p>
            <a:pPr>
              <a:buClr>
                <a:srgbClr val="CAF278"/>
              </a:buClr>
            </a:pPr>
            <a:endParaRPr lang="en-US" sz="1800" dirty="0">
              <a:solidFill>
                <a:prstClr val="white"/>
              </a:solidFill>
              <a:latin typeface="Arial" panose="020B0604020202020204" pitchFamily="34" charset="0"/>
              <a:cs typeface="Arial" panose="020B0604020202020204" pitchFamily="34" charset="0"/>
            </a:endParaRPr>
          </a:p>
          <a:p>
            <a:pPr>
              <a:buClr>
                <a:srgbClr val="CAF278"/>
              </a:buClr>
            </a:pPr>
            <a:endParaRPr lang="en-US" sz="1800" dirty="0">
              <a:solidFill>
                <a:prstClr val="white"/>
              </a:solidFill>
              <a:latin typeface="Arial" panose="020B0604020202020204" pitchFamily="34" charset="0"/>
              <a:cs typeface="Arial" panose="020B0604020202020204" pitchFamily="34" charset="0"/>
            </a:endParaRPr>
          </a:p>
        </p:txBody>
      </p:sp>
      <p:sp>
        <p:nvSpPr>
          <p:cNvPr id="19" name="Rectangle 18"/>
          <p:cNvSpPr/>
          <p:nvPr/>
        </p:nvSpPr>
        <p:spPr>
          <a:xfrm>
            <a:off x="5639715" y="6070600"/>
            <a:ext cx="3442448" cy="461665"/>
          </a:xfrm>
          <a:prstGeom prst="rect">
            <a:avLst/>
          </a:prstGeom>
        </p:spPr>
        <p:txBody>
          <a:bodyPr wrap="square">
            <a:spAutoFit/>
          </a:bodyPr>
          <a:lstStyle/>
          <a:p>
            <a:pPr fontAlgn="base">
              <a:spcBef>
                <a:spcPct val="0"/>
              </a:spcBef>
              <a:spcAft>
                <a:spcPct val="0"/>
              </a:spcAft>
            </a:pPr>
            <a:r>
              <a:rPr lang="en-US" sz="800" i="1" dirty="0">
                <a:solidFill>
                  <a:prstClr val="white"/>
                </a:solidFill>
                <a:latin typeface="Arial" charset="0"/>
              </a:rPr>
              <a:t>From Paul and others, 2010. In-situ arsenic remediation in Carson Valley, Douglas County, west-central Nevada: U.S. Geological Survey Scientific Investigations Report 2010-5161, 24 p</a:t>
            </a:r>
          </a:p>
        </p:txBody>
      </p:sp>
      <p:sp>
        <p:nvSpPr>
          <p:cNvPr id="25" name="Rectangle 24">
            <a:extLst>
              <a:ext uri="{FF2B5EF4-FFF2-40B4-BE49-F238E27FC236}">
                <a16:creationId xmlns:a16="http://schemas.microsoft.com/office/drawing/2014/main" id="{9E6469B1-2744-4AE9-BAED-5BDC365D0D72}"/>
              </a:ext>
            </a:extLst>
          </p:cNvPr>
          <p:cNvSpPr/>
          <p:nvPr/>
        </p:nvSpPr>
        <p:spPr>
          <a:xfrm>
            <a:off x="5854158" y="4674549"/>
            <a:ext cx="838896" cy="3234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14EE8D4-8F5C-4BBB-BBD9-1F4865F7AD67}"/>
              </a:ext>
            </a:extLst>
          </p:cNvPr>
          <p:cNvSpPr txBox="1"/>
          <p:nvPr/>
        </p:nvSpPr>
        <p:spPr>
          <a:xfrm>
            <a:off x="5854156" y="4824548"/>
            <a:ext cx="806617" cy="369332"/>
          </a:xfrm>
          <a:prstGeom prst="rect">
            <a:avLst/>
          </a:prstGeom>
          <a:noFill/>
          <a:ln w="19050">
            <a:solidFill>
              <a:schemeClr val="bg1"/>
            </a:solidFill>
          </a:ln>
        </p:spPr>
        <p:txBody>
          <a:bodyPr wrap="square" rtlCol="0">
            <a:spAutoFit/>
          </a:bodyPr>
          <a:lstStyle/>
          <a:p>
            <a:pPr fontAlgn="base">
              <a:spcBef>
                <a:spcPct val="0"/>
              </a:spcBef>
              <a:spcAft>
                <a:spcPct val="0"/>
              </a:spcAft>
            </a:pPr>
            <a:r>
              <a:rPr lang="en-US" dirty="0">
                <a:solidFill>
                  <a:prstClr val="black"/>
                </a:solidFill>
                <a:latin typeface="Arial" charset="0"/>
              </a:rPr>
              <a:t>As(III)</a:t>
            </a:r>
          </a:p>
        </p:txBody>
      </p:sp>
      <p:grpSp>
        <p:nvGrpSpPr>
          <p:cNvPr id="4" name="Group 3"/>
          <p:cNvGrpSpPr/>
          <p:nvPr/>
        </p:nvGrpSpPr>
        <p:grpSpPr>
          <a:xfrm>
            <a:off x="5755958" y="1275336"/>
            <a:ext cx="3105148" cy="4802041"/>
            <a:chOff x="2842601" y="1228166"/>
            <a:chExt cx="3633277" cy="5110162"/>
          </a:xfrm>
        </p:grpSpPr>
        <p:pic>
          <p:nvPicPr>
            <p:cNvPr id="5" name="Picture 4"/>
            <p:cNvPicPr>
              <a:picLocks noChangeAspect="1"/>
            </p:cNvPicPr>
            <p:nvPr/>
          </p:nvPicPr>
          <p:blipFill>
            <a:blip r:embed="rId3"/>
            <a:stretch>
              <a:fillRect/>
            </a:stretch>
          </p:blipFill>
          <p:spPr>
            <a:xfrm>
              <a:off x="2842601" y="1228166"/>
              <a:ext cx="3633277" cy="5110162"/>
            </a:xfrm>
            <a:prstGeom prst="rect">
              <a:avLst/>
            </a:prstGeom>
            <a:ln w="19050">
              <a:solidFill>
                <a:schemeClr val="bg1"/>
              </a:solidFill>
            </a:ln>
          </p:spPr>
        </p:pic>
        <p:sp>
          <p:nvSpPr>
            <p:cNvPr id="6" name="TextBox 5"/>
            <p:cNvSpPr txBox="1"/>
            <p:nvPr/>
          </p:nvSpPr>
          <p:spPr>
            <a:xfrm>
              <a:off x="2927101" y="1926829"/>
              <a:ext cx="943808" cy="393030"/>
            </a:xfrm>
            <a:prstGeom prst="rect">
              <a:avLst/>
            </a:prstGeom>
            <a:noFill/>
            <a:ln w="19050">
              <a:solidFill>
                <a:schemeClr val="bg1"/>
              </a:solidFill>
            </a:ln>
          </p:spPr>
          <p:txBody>
            <a:bodyPr wrap="square" rtlCol="0">
              <a:spAutoFit/>
            </a:bodyPr>
            <a:lstStyle/>
            <a:p>
              <a:pPr fontAlgn="base">
                <a:spcBef>
                  <a:spcPct val="0"/>
                </a:spcBef>
                <a:spcAft>
                  <a:spcPct val="0"/>
                </a:spcAft>
              </a:pPr>
              <a:r>
                <a:rPr lang="en-US" dirty="0">
                  <a:solidFill>
                    <a:prstClr val="black"/>
                  </a:solidFill>
                  <a:latin typeface="Arial" charset="0"/>
                </a:rPr>
                <a:t>As(V)</a:t>
              </a:r>
            </a:p>
          </p:txBody>
        </p:sp>
      </p:grpSp>
      <p:sp>
        <p:nvSpPr>
          <p:cNvPr id="14" name="TextBox 13"/>
          <p:cNvSpPr txBox="1"/>
          <p:nvPr/>
        </p:nvSpPr>
        <p:spPr>
          <a:xfrm>
            <a:off x="5765932" y="3490225"/>
            <a:ext cx="882022" cy="430887"/>
          </a:xfrm>
          <a:prstGeom prst="rect">
            <a:avLst/>
          </a:prstGeom>
          <a:solidFill>
            <a:schemeClr val="tx1"/>
          </a:solidFill>
        </p:spPr>
        <p:txBody>
          <a:bodyPr wrap="square" rtlCol="0">
            <a:spAutoFit/>
          </a:bodyPr>
          <a:lstStyle/>
          <a:p>
            <a:pPr algn="ctr" fontAlgn="base">
              <a:spcBef>
                <a:spcPct val="0"/>
              </a:spcBef>
              <a:spcAft>
                <a:spcPct val="0"/>
              </a:spcAft>
            </a:pPr>
            <a:r>
              <a:rPr lang="en-US" sz="1100" b="1" dirty="0">
                <a:solidFill>
                  <a:prstClr val="black"/>
                </a:solidFill>
                <a:latin typeface="Arial" charset="0"/>
              </a:rPr>
              <a:t>Redox Change</a:t>
            </a:r>
          </a:p>
        </p:txBody>
      </p:sp>
      <p:sp>
        <p:nvSpPr>
          <p:cNvPr id="15" name="Rectangle 14">
            <a:extLst>
              <a:ext uri="{FF2B5EF4-FFF2-40B4-BE49-F238E27FC236}">
                <a16:creationId xmlns:a16="http://schemas.microsoft.com/office/drawing/2014/main" id="{C4298AEE-AF12-4BA9-82A0-558CFFEB3AE3}"/>
              </a:ext>
            </a:extLst>
          </p:cNvPr>
          <p:cNvSpPr/>
          <p:nvPr/>
        </p:nvSpPr>
        <p:spPr>
          <a:xfrm>
            <a:off x="7848122" y="1865966"/>
            <a:ext cx="999321" cy="34788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7338E10-EC33-4B09-9EDE-F5DD797AA5A9}"/>
              </a:ext>
            </a:extLst>
          </p:cNvPr>
          <p:cNvSpPr txBox="1"/>
          <p:nvPr/>
        </p:nvSpPr>
        <p:spPr>
          <a:xfrm>
            <a:off x="7865305" y="3903359"/>
            <a:ext cx="911114" cy="307777"/>
          </a:xfrm>
          <a:prstGeom prst="rect">
            <a:avLst/>
          </a:prstGeom>
          <a:solidFill>
            <a:schemeClr val="accent6">
              <a:lumMod val="20000"/>
              <a:lumOff val="80000"/>
            </a:schemeClr>
          </a:solidFill>
          <a:ln w="19050">
            <a:solidFill>
              <a:schemeClr val="bg1"/>
            </a:solidFill>
          </a:ln>
        </p:spPr>
        <p:txBody>
          <a:bodyPr wrap="square" rtlCol="0">
            <a:spAutoFit/>
          </a:bodyPr>
          <a:lstStyle/>
          <a:p>
            <a:r>
              <a:rPr lang="en-US" sz="1400" dirty="0">
                <a:solidFill>
                  <a:schemeClr val="bg1"/>
                </a:solidFill>
              </a:rPr>
              <a:t>Moderate</a:t>
            </a:r>
          </a:p>
        </p:txBody>
      </p:sp>
      <p:cxnSp>
        <p:nvCxnSpPr>
          <p:cNvPr id="11" name="Straight Connector 10">
            <a:extLst>
              <a:ext uri="{FF2B5EF4-FFF2-40B4-BE49-F238E27FC236}">
                <a16:creationId xmlns:a16="http://schemas.microsoft.com/office/drawing/2014/main" id="{D1552C46-1E33-4252-99D5-44707146CFC0}"/>
              </a:ext>
            </a:extLst>
          </p:cNvPr>
          <p:cNvCxnSpPr/>
          <p:nvPr/>
        </p:nvCxnSpPr>
        <p:spPr>
          <a:xfrm>
            <a:off x="5759594" y="3406878"/>
            <a:ext cx="3105148"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2CD404-AC02-4BCA-931F-5C273F07F416}"/>
              </a:ext>
            </a:extLst>
          </p:cNvPr>
          <p:cNvCxnSpPr/>
          <p:nvPr/>
        </p:nvCxnSpPr>
        <p:spPr>
          <a:xfrm>
            <a:off x="5732953" y="4619241"/>
            <a:ext cx="3105148"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71CF333-9D22-454A-AC29-5BB46BE47D74}"/>
              </a:ext>
            </a:extLst>
          </p:cNvPr>
          <p:cNvSpPr txBox="1"/>
          <p:nvPr/>
        </p:nvSpPr>
        <p:spPr>
          <a:xfrm>
            <a:off x="8120385" y="4803219"/>
            <a:ext cx="630873" cy="307777"/>
          </a:xfrm>
          <a:prstGeom prst="rect">
            <a:avLst/>
          </a:prstGeom>
          <a:solidFill>
            <a:schemeClr val="accent6">
              <a:lumMod val="20000"/>
              <a:lumOff val="80000"/>
            </a:schemeClr>
          </a:solidFill>
          <a:ln w="19050">
            <a:solidFill>
              <a:schemeClr val="bg1"/>
            </a:solidFill>
          </a:ln>
        </p:spPr>
        <p:txBody>
          <a:bodyPr wrap="square" rtlCol="0">
            <a:spAutoFit/>
          </a:bodyPr>
          <a:lstStyle/>
          <a:p>
            <a:r>
              <a:rPr lang="en-US" sz="1400" dirty="0">
                <a:solidFill>
                  <a:schemeClr val="bg1"/>
                </a:solidFill>
              </a:rPr>
              <a:t>Deep</a:t>
            </a:r>
          </a:p>
        </p:txBody>
      </p:sp>
      <p:sp>
        <p:nvSpPr>
          <p:cNvPr id="21" name="TextBox 20">
            <a:extLst>
              <a:ext uri="{FF2B5EF4-FFF2-40B4-BE49-F238E27FC236}">
                <a16:creationId xmlns:a16="http://schemas.microsoft.com/office/drawing/2014/main" id="{7ED9EDDF-6C07-44E0-B1BE-9DE3586C5A96}"/>
              </a:ext>
            </a:extLst>
          </p:cNvPr>
          <p:cNvSpPr txBox="1"/>
          <p:nvPr/>
        </p:nvSpPr>
        <p:spPr>
          <a:xfrm>
            <a:off x="7937325" y="2425313"/>
            <a:ext cx="820914" cy="307777"/>
          </a:xfrm>
          <a:prstGeom prst="rect">
            <a:avLst/>
          </a:prstGeom>
          <a:solidFill>
            <a:schemeClr val="accent6">
              <a:lumMod val="20000"/>
              <a:lumOff val="80000"/>
            </a:schemeClr>
          </a:solidFill>
          <a:ln w="19050">
            <a:solidFill>
              <a:schemeClr val="bg1"/>
            </a:solidFill>
          </a:ln>
        </p:spPr>
        <p:txBody>
          <a:bodyPr wrap="square" rtlCol="0">
            <a:spAutoFit/>
          </a:bodyPr>
          <a:lstStyle/>
          <a:p>
            <a:r>
              <a:rPr lang="en-US" sz="1400" dirty="0">
                <a:solidFill>
                  <a:schemeClr val="bg1"/>
                </a:solidFill>
              </a:rPr>
              <a:t>Shallow</a:t>
            </a:r>
          </a:p>
        </p:txBody>
      </p:sp>
      <p:cxnSp>
        <p:nvCxnSpPr>
          <p:cNvPr id="16" name="Straight Arrow Connector 15"/>
          <p:cNvCxnSpPr/>
          <p:nvPr/>
        </p:nvCxnSpPr>
        <p:spPr>
          <a:xfrm>
            <a:off x="6206096" y="2415141"/>
            <a:ext cx="0" cy="986898"/>
          </a:xfrm>
          <a:prstGeom prst="straightConnector1">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AE6FE147-A62C-4A81-BC61-EE735A9C9375}"/>
              </a:ext>
            </a:extLst>
          </p:cNvPr>
          <p:cNvSpPr txBox="1">
            <a:spLocks/>
          </p:cNvSpPr>
          <p:nvPr/>
        </p:nvSpPr>
        <p:spPr>
          <a:xfrm>
            <a:off x="5995099" y="685571"/>
            <a:ext cx="2580856" cy="379623"/>
          </a:xfrm>
          <a:prstGeom prst="rect">
            <a:avLst/>
          </a:prstGeom>
        </p:spPr>
        <p:txBody>
          <a:bodyPr>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CAF278"/>
              </a:buClr>
              <a:buNone/>
            </a:pPr>
            <a:r>
              <a:rPr lang="en-US" sz="1600" dirty="0">
                <a:solidFill>
                  <a:prstClr val="white"/>
                </a:solidFill>
                <a:latin typeface="Arial" panose="020B0604020202020204" pitchFamily="34" charset="0"/>
                <a:cs typeface="Arial" panose="020B0604020202020204" pitchFamily="34" charset="0"/>
              </a:rPr>
              <a:t>South End Douglas County Airport, 2010</a:t>
            </a:r>
          </a:p>
        </p:txBody>
      </p:sp>
      <p:sp>
        <p:nvSpPr>
          <p:cNvPr id="28" name="Content Placeholder 2">
            <a:extLst>
              <a:ext uri="{FF2B5EF4-FFF2-40B4-BE49-F238E27FC236}">
                <a16:creationId xmlns:a16="http://schemas.microsoft.com/office/drawing/2014/main" id="{F5DAF71D-9C3A-460F-AEED-7D854804FC7C}"/>
              </a:ext>
            </a:extLst>
          </p:cNvPr>
          <p:cNvSpPr txBox="1">
            <a:spLocks/>
          </p:cNvSpPr>
          <p:nvPr/>
        </p:nvSpPr>
        <p:spPr>
          <a:xfrm>
            <a:off x="4711607" y="5749550"/>
            <a:ext cx="900101" cy="385194"/>
          </a:xfrm>
          <a:prstGeom prst="rect">
            <a:avLst/>
          </a:prstGeom>
          <a:solidFill>
            <a:schemeClr val="tx1"/>
          </a:solidFill>
          <a:ln w="19050">
            <a:solidFill>
              <a:schemeClr val="bg1"/>
            </a:solidFill>
          </a:ln>
        </p:spPr>
        <p:txBody>
          <a:bodyPr>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r">
              <a:buClr>
                <a:srgbClr val="CAF278"/>
              </a:buClr>
              <a:buNone/>
            </a:pPr>
            <a:r>
              <a:rPr lang="en-US" sz="1800" dirty="0">
                <a:solidFill>
                  <a:schemeClr val="bg2"/>
                </a:solidFill>
                <a:latin typeface="Arial" panose="020B0604020202020204" pitchFamily="34" charset="0"/>
                <a:cs typeface="Arial" panose="020B0604020202020204" pitchFamily="34" charset="0"/>
              </a:rPr>
              <a:t>392 ft</a:t>
            </a:r>
            <a:endParaRPr lang="en-US" sz="1800" dirty="0">
              <a:solidFill>
                <a:prstClr val="white"/>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43580100-B07E-4C9C-B9D4-9690483850D3}"/>
              </a:ext>
            </a:extLst>
          </p:cNvPr>
          <p:cNvSpPr/>
          <p:nvPr/>
        </p:nvSpPr>
        <p:spPr>
          <a:xfrm>
            <a:off x="5808400" y="4892358"/>
            <a:ext cx="826788" cy="333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cxnSpLocks/>
          </p:cNvCxnSpPr>
          <p:nvPr/>
        </p:nvCxnSpPr>
        <p:spPr>
          <a:xfrm>
            <a:off x="6206096" y="3906997"/>
            <a:ext cx="0" cy="1133938"/>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EA4FDD0-F516-4CB3-9EDB-43AFFF52854E}"/>
              </a:ext>
            </a:extLst>
          </p:cNvPr>
          <p:cNvSpPr txBox="1"/>
          <p:nvPr/>
        </p:nvSpPr>
        <p:spPr>
          <a:xfrm>
            <a:off x="5817277" y="5085325"/>
            <a:ext cx="794509" cy="369332"/>
          </a:xfrm>
          <a:prstGeom prst="rect">
            <a:avLst/>
          </a:prstGeom>
          <a:noFill/>
          <a:ln w="19050">
            <a:solidFill>
              <a:schemeClr val="bg1"/>
            </a:solidFill>
          </a:ln>
        </p:spPr>
        <p:txBody>
          <a:bodyPr wrap="square" rtlCol="0">
            <a:spAutoFit/>
          </a:bodyPr>
          <a:lstStyle/>
          <a:p>
            <a:r>
              <a:rPr lang="en-US" dirty="0">
                <a:solidFill>
                  <a:schemeClr val="bg1"/>
                </a:solidFill>
              </a:rPr>
              <a:t>As (III)</a:t>
            </a:r>
          </a:p>
        </p:txBody>
      </p:sp>
      <p:cxnSp>
        <p:nvCxnSpPr>
          <p:cNvPr id="39" name="Straight Connector 38">
            <a:extLst>
              <a:ext uri="{FF2B5EF4-FFF2-40B4-BE49-F238E27FC236}">
                <a16:creationId xmlns:a16="http://schemas.microsoft.com/office/drawing/2014/main" id="{497E3801-D59E-466E-9048-4ECAD0468260}"/>
              </a:ext>
            </a:extLst>
          </p:cNvPr>
          <p:cNvCxnSpPr/>
          <p:nvPr/>
        </p:nvCxnSpPr>
        <p:spPr>
          <a:xfrm>
            <a:off x="507143" y="555698"/>
            <a:ext cx="7818539" cy="83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19627757-E14E-4446-B607-E80C0B68730E}"/>
              </a:ext>
            </a:extLst>
          </p:cNvPr>
          <p:cNvSpPr txBox="1">
            <a:spLocks/>
          </p:cNvSpPr>
          <p:nvPr/>
        </p:nvSpPr>
        <p:spPr>
          <a:xfrm>
            <a:off x="127918" y="6179341"/>
            <a:ext cx="4456590" cy="589871"/>
          </a:xfrm>
          <a:prstGeom prst="rect">
            <a:avLst/>
          </a:prstGeom>
          <a:solidFill>
            <a:schemeClr val="tx1"/>
          </a:solidFill>
          <a:ln w="19050">
            <a:solidFill>
              <a:schemeClr val="bg1"/>
            </a:solidFill>
          </a:ln>
        </p:spPr>
        <p:txBody>
          <a:bodyPr>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Clr>
                <a:srgbClr val="CAF278"/>
              </a:buClr>
              <a:buNone/>
            </a:pPr>
            <a:r>
              <a:rPr lang="en-US" sz="1600" i="1" dirty="0">
                <a:solidFill>
                  <a:schemeClr val="bg2"/>
                </a:solidFill>
                <a:latin typeface="Arial" panose="020B0604020202020204" pitchFamily="34" charset="0"/>
                <a:cs typeface="Arial" panose="020B0604020202020204" pitchFamily="34" charset="0"/>
              </a:rPr>
              <a:t>Minden Well #11; Multiple Screened Intervals (100 to 397 ft) – Aquifer Pen. Depth = 289 ft</a:t>
            </a:r>
          </a:p>
          <a:p>
            <a:pPr>
              <a:buClr>
                <a:srgbClr val="CAF278"/>
              </a:buClr>
            </a:pPr>
            <a:endParaRPr lang="en-US" sz="1600" i="1" dirty="0">
              <a:solidFill>
                <a:schemeClr val="bg2"/>
              </a:solidFill>
              <a:latin typeface="Arial" panose="020B0604020202020204" pitchFamily="34" charset="0"/>
              <a:cs typeface="Arial" panose="020B0604020202020204" pitchFamily="34" charset="0"/>
            </a:endParaRPr>
          </a:p>
          <a:p>
            <a:pPr>
              <a:buClr>
                <a:srgbClr val="CAF278"/>
              </a:buClr>
            </a:pPr>
            <a:endParaRPr lang="en-US" sz="1800" dirty="0">
              <a:solidFill>
                <a:schemeClr val="bg2"/>
              </a:solidFill>
              <a:latin typeface="Arial" panose="020B0604020202020204" pitchFamily="34" charset="0"/>
              <a:cs typeface="Arial" panose="020B0604020202020204" pitchFamily="34" charset="0"/>
            </a:endParaRPr>
          </a:p>
          <a:p>
            <a:pPr>
              <a:buClr>
                <a:srgbClr val="CAF278"/>
              </a:buClr>
            </a:pPr>
            <a:endParaRPr lang="en-US" sz="1800" dirty="0">
              <a:solidFill>
                <a:schemeClr val="bg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7D3E406-07EF-4F68-A730-45A69E1A5442}"/>
              </a:ext>
            </a:extLst>
          </p:cNvPr>
          <p:cNvSpPr txBox="1"/>
          <p:nvPr/>
        </p:nvSpPr>
        <p:spPr>
          <a:xfrm>
            <a:off x="733014" y="1218873"/>
            <a:ext cx="2635643" cy="923330"/>
          </a:xfrm>
          <a:prstGeom prst="rect">
            <a:avLst/>
          </a:prstGeom>
          <a:noFill/>
        </p:spPr>
        <p:txBody>
          <a:bodyPr wrap="square" rtlCol="0">
            <a:spAutoFit/>
          </a:bodyPr>
          <a:lstStyle/>
          <a:p>
            <a:r>
              <a:rPr lang="en-US" dirty="0"/>
              <a:t>Shallow: ≤100 ft</a:t>
            </a:r>
          </a:p>
          <a:p>
            <a:r>
              <a:rPr lang="en-US" dirty="0"/>
              <a:t>Moderate: 101 to 299 ft</a:t>
            </a:r>
          </a:p>
          <a:p>
            <a:r>
              <a:rPr lang="en-US" dirty="0"/>
              <a:t>Deep ≥300 ft</a:t>
            </a:r>
          </a:p>
        </p:txBody>
      </p:sp>
      <p:pic>
        <p:nvPicPr>
          <p:cNvPr id="34" name="Picture 33">
            <a:extLst>
              <a:ext uri="{FF2B5EF4-FFF2-40B4-BE49-F238E27FC236}">
                <a16:creationId xmlns:a16="http://schemas.microsoft.com/office/drawing/2014/main" id="{3D832306-FDB9-4A28-86F9-8B4AE65AD6B6}"/>
              </a:ext>
            </a:extLst>
          </p:cNvPr>
          <p:cNvPicPr>
            <a:picLocks noChangeAspect="1"/>
          </p:cNvPicPr>
          <p:nvPr/>
        </p:nvPicPr>
        <p:blipFill>
          <a:blip r:embed="rId4"/>
          <a:stretch>
            <a:fillRect/>
          </a:stretch>
        </p:blipFill>
        <p:spPr>
          <a:xfrm>
            <a:off x="112341" y="3046518"/>
            <a:ext cx="3315925" cy="2841413"/>
          </a:xfrm>
          <a:prstGeom prst="rect">
            <a:avLst/>
          </a:prstGeom>
          <a:ln w="19050">
            <a:solidFill>
              <a:schemeClr val="bg1"/>
            </a:solidFill>
          </a:ln>
        </p:spPr>
      </p:pic>
      <p:sp>
        <p:nvSpPr>
          <p:cNvPr id="36" name="Arrow: Left 35">
            <a:extLst>
              <a:ext uri="{FF2B5EF4-FFF2-40B4-BE49-F238E27FC236}">
                <a16:creationId xmlns:a16="http://schemas.microsoft.com/office/drawing/2014/main" id="{9211360B-2A84-46EF-AB08-0F4955438964}"/>
              </a:ext>
            </a:extLst>
          </p:cNvPr>
          <p:cNvSpPr/>
          <p:nvPr/>
        </p:nvSpPr>
        <p:spPr>
          <a:xfrm rot="458964">
            <a:off x="1900272" y="4567238"/>
            <a:ext cx="231091" cy="10400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Left 36">
            <a:extLst>
              <a:ext uri="{FF2B5EF4-FFF2-40B4-BE49-F238E27FC236}">
                <a16:creationId xmlns:a16="http://schemas.microsoft.com/office/drawing/2014/main" id="{30DE7520-37ED-492C-A808-D0DCBC2533C0}"/>
              </a:ext>
            </a:extLst>
          </p:cNvPr>
          <p:cNvSpPr/>
          <p:nvPr/>
        </p:nvSpPr>
        <p:spPr>
          <a:xfrm rot="1072912">
            <a:off x="717899" y="4433071"/>
            <a:ext cx="231091" cy="10400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Left 37">
            <a:extLst>
              <a:ext uri="{FF2B5EF4-FFF2-40B4-BE49-F238E27FC236}">
                <a16:creationId xmlns:a16="http://schemas.microsoft.com/office/drawing/2014/main" id="{F1BE2062-6AFC-4975-A49B-8D1411DEB9E3}"/>
              </a:ext>
            </a:extLst>
          </p:cNvPr>
          <p:cNvSpPr/>
          <p:nvPr/>
        </p:nvSpPr>
        <p:spPr>
          <a:xfrm rot="458964">
            <a:off x="2291161" y="4977478"/>
            <a:ext cx="231091" cy="10400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Left 39">
            <a:extLst>
              <a:ext uri="{FF2B5EF4-FFF2-40B4-BE49-F238E27FC236}">
                <a16:creationId xmlns:a16="http://schemas.microsoft.com/office/drawing/2014/main" id="{4C492D9E-4AAA-4AE2-B078-2612C852EE00}"/>
              </a:ext>
            </a:extLst>
          </p:cNvPr>
          <p:cNvSpPr/>
          <p:nvPr/>
        </p:nvSpPr>
        <p:spPr>
          <a:xfrm rot="626214">
            <a:off x="2705680" y="5179710"/>
            <a:ext cx="231091" cy="10400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Left 40">
            <a:extLst>
              <a:ext uri="{FF2B5EF4-FFF2-40B4-BE49-F238E27FC236}">
                <a16:creationId xmlns:a16="http://schemas.microsoft.com/office/drawing/2014/main" id="{D426F559-FF33-43FF-8B04-A7F93CDEA531}"/>
              </a:ext>
            </a:extLst>
          </p:cNvPr>
          <p:cNvSpPr/>
          <p:nvPr/>
        </p:nvSpPr>
        <p:spPr>
          <a:xfrm rot="2491648">
            <a:off x="278319" y="3327796"/>
            <a:ext cx="231091" cy="10400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61CF03E-B5E1-4335-A554-F92331EA37D4}"/>
              </a:ext>
            </a:extLst>
          </p:cNvPr>
          <p:cNvSpPr/>
          <p:nvPr/>
        </p:nvSpPr>
        <p:spPr>
          <a:xfrm>
            <a:off x="654452" y="4286948"/>
            <a:ext cx="100430" cy="9312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61CC868-69EE-4F9E-9B38-1BD8B0F02027}"/>
              </a:ext>
            </a:extLst>
          </p:cNvPr>
          <p:cNvSpPr/>
          <p:nvPr/>
        </p:nvSpPr>
        <p:spPr>
          <a:xfrm>
            <a:off x="783229" y="4261209"/>
            <a:ext cx="100430" cy="9312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706190-0AD7-4B3E-B991-323D6273F66D}"/>
              </a:ext>
            </a:extLst>
          </p:cNvPr>
          <p:cNvSpPr/>
          <p:nvPr/>
        </p:nvSpPr>
        <p:spPr>
          <a:xfrm>
            <a:off x="733014" y="4588171"/>
            <a:ext cx="100430" cy="9312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26EFE2D-470A-4886-A3C7-5F43F4819B8A}"/>
              </a:ext>
            </a:extLst>
          </p:cNvPr>
          <p:cNvSpPr/>
          <p:nvPr/>
        </p:nvSpPr>
        <p:spPr>
          <a:xfrm>
            <a:off x="2081148" y="5029481"/>
            <a:ext cx="100430" cy="9312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5DB9194-34BD-4681-B098-5687ACB20B09}"/>
              </a:ext>
            </a:extLst>
          </p:cNvPr>
          <p:cNvSpPr/>
          <p:nvPr/>
        </p:nvSpPr>
        <p:spPr>
          <a:xfrm>
            <a:off x="2075356" y="5571462"/>
            <a:ext cx="100430" cy="9312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656696F-BC0B-4150-9CDC-6A88663794B4}"/>
              </a:ext>
            </a:extLst>
          </p:cNvPr>
          <p:cNvSpPr/>
          <p:nvPr/>
        </p:nvSpPr>
        <p:spPr>
          <a:xfrm>
            <a:off x="3045193" y="4809915"/>
            <a:ext cx="100430" cy="9312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3C81C06-01FB-4B67-AED1-62455A22A3A5}"/>
              </a:ext>
            </a:extLst>
          </p:cNvPr>
          <p:cNvSpPr/>
          <p:nvPr/>
        </p:nvSpPr>
        <p:spPr>
          <a:xfrm>
            <a:off x="2597386" y="4365635"/>
            <a:ext cx="100430" cy="9312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F789CA-6105-4BC8-B7DE-662337492557}"/>
              </a:ext>
            </a:extLst>
          </p:cNvPr>
          <p:cNvSpPr/>
          <p:nvPr/>
        </p:nvSpPr>
        <p:spPr>
          <a:xfrm>
            <a:off x="2538360" y="4061709"/>
            <a:ext cx="100430" cy="9312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822F1E5-A9B6-48A8-B53A-9F090D852863}"/>
              </a:ext>
            </a:extLst>
          </p:cNvPr>
          <p:cNvSpPr/>
          <p:nvPr/>
        </p:nvSpPr>
        <p:spPr>
          <a:xfrm>
            <a:off x="2592511" y="4014329"/>
            <a:ext cx="100430" cy="93126"/>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946708A5-30CF-49ED-ABA2-82143B5AABD3}"/>
              </a:ext>
            </a:extLst>
          </p:cNvPr>
          <p:cNvSpPr txBox="1">
            <a:spLocks/>
          </p:cNvSpPr>
          <p:nvPr/>
        </p:nvSpPr>
        <p:spPr>
          <a:xfrm>
            <a:off x="3689489" y="3926278"/>
            <a:ext cx="1950226" cy="401886"/>
          </a:xfrm>
          <a:prstGeom prst="rect">
            <a:avLst/>
          </a:prstGeom>
          <a:solidFill>
            <a:schemeClr val="tx1"/>
          </a:solidFill>
          <a:ln w="19050">
            <a:solidFill>
              <a:schemeClr val="bg1"/>
            </a:solidFill>
          </a:ln>
        </p:spPr>
        <p:txBody>
          <a:bodyPr>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r">
              <a:buClr>
                <a:srgbClr val="CAF278"/>
              </a:buClr>
              <a:buNone/>
            </a:pPr>
            <a:r>
              <a:rPr lang="en-US" sz="1800" dirty="0">
                <a:solidFill>
                  <a:schemeClr val="bg2"/>
                </a:solidFill>
                <a:latin typeface="Arial" panose="020B0604020202020204" pitchFamily="34" charset="0"/>
                <a:cs typeface="Arial" panose="020B0604020202020204" pitchFamily="34" charset="0"/>
              </a:rPr>
              <a:t>143, 178, 200 ft</a:t>
            </a:r>
            <a:endParaRPr lang="en-US" sz="1800" dirty="0">
              <a:solidFill>
                <a:prstClr val="white"/>
              </a:solidFill>
              <a:latin typeface="Arial" panose="020B0604020202020204" pitchFamily="34" charset="0"/>
              <a:cs typeface="Arial" panose="020B0604020202020204" pitchFamily="34" charset="0"/>
            </a:endParaRPr>
          </a:p>
          <a:p>
            <a:pPr>
              <a:buClr>
                <a:srgbClr val="CAF278"/>
              </a:buClr>
            </a:pPr>
            <a:endParaRPr lang="en-US" sz="1800" dirty="0">
              <a:solidFill>
                <a:prstClr val="white"/>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B9F73306-0425-4E8D-8C9D-CF90A097FE9D}"/>
              </a:ext>
            </a:extLst>
          </p:cNvPr>
          <p:cNvCxnSpPr>
            <a:cxnSpLocks/>
          </p:cNvCxnSpPr>
          <p:nvPr/>
        </p:nvCxnSpPr>
        <p:spPr>
          <a:xfrm flipH="1" flipV="1">
            <a:off x="833445" y="4702624"/>
            <a:ext cx="641971" cy="14734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Arrow: Left 64">
            <a:extLst>
              <a:ext uri="{FF2B5EF4-FFF2-40B4-BE49-F238E27FC236}">
                <a16:creationId xmlns:a16="http://schemas.microsoft.com/office/drawing/2014/main" id="{B5453826-FD5D-4328-B624-76C6522119C9}"/>
              </a:ext>
            </a:extLst>
          </p:cNvPr>
          <p:cNvSpPr/>
          <p:nvPr/>
        </p:nvSpPr>
        <p:spPr>
          <a:xfrm rot="1570358">
            <a:off x="2063024" y="4124499"/>
            <a:ext cx="231091" cy="10400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row: Left 65">
            <a:extLst>
              <a:ext uri="{FF2B5EF4-FFF2-40B4-BE49-F238E27FC236}">
                <a16:creationId xmlns:a16="http://schemas.microsoft.com/office/drawing/2014/main" id="{2365ACCA-9179-4AB3-BF98-B040C06D5C65}"/>
              </a:ext>
            </a:extLst>
          </p:cNvPr>
          <p:cNvSpPr/>
          <p:nvPr/>
        </p:nvSpPr>
        <p:spPr>
          <a:xfrm rot="1810625">
            <a:off x="1563118" y="3808157"/>
            <a:ext cx="231091" cy="10400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0FE0658-0D79-4D34-8FD5-5C51CC8091F0}"/>
              </a:ext>
            </a:extLst>
          </p:cNvPr>
          <p:cNvSpPr txBox="1"/>
          <p:nvPr/>
        </p:nvSpPr>
        <p:spPr>
          <a:xfrm>
            <a:off x="166365" y="841546"/>
            <a:ext cx="3456026" cy="369332"/>
          </a:xfrm>
          <a:prstGeom prst="rect">
            <a:avLst/>
          </a:prstGeom>
          <a:noFill/>
        </p:spPr>
        <p:txBody>
          <a:bodyPr wrap="square" rtlCol="0">
            <a:spAutoFit/>
          </a:bodyPr>
          <a:lstStyle/>
          <a:p>
            <a:r>
              <a:rPr lang="en-US" dirty="0"/>
              <a:t>Target Aquifer Penetration Depth</a:t>
            </a:r>
          </a:p>
        </p:txBody>
      </p:sp>
      <p:sp>
        <p:nvSpPr>
          <p:cNvPr id="29" name="Rectangle 28">
            <a:extLst>
              <a:ext uri="{FF2B5EF4-FFF2-40B4-BE49-F238E27FC236}">
                <a16:creationId xmlns:a16="http://schemas.microsoft.com/office/drawing/2014/main" id="{31085D38-5C3A-4EA3-9CFB-B33651DD7CC4}"/>
              </a:ext>
            </a:extLst>
          </p:cNvPr>
          <p:cNvSpPr/>
          <p:nvPr/>
        </p:nvSpPr>
        <p:spPr>
          <a:xfrm>
            <a:off x="7511631" y="1416804"/>
            <a:ext cx="626510" cy="224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8A84B70-23FF-443B-A7D4-D3093D61CCCA}"/>
              </a:ext>
            </a:extLst>
          </p:cNvPr>
          <p:cNvSpPr txBox="1"/>
          <p:nvPr/>
        </p:nvSpPr>
        <p:spPr>
          <a:xfrm>
            <a:off x="7454256" y="1280604"/>
            <a:ext cx="999321" cy="430887"/>
          </a:xfrm>
          <a:prstGeom prst="rect">
            <a:avLst/>
          </a:prstGeom>
          <a:solidFill>
            <a:schemeClr val="tx1"/>
          </a:solidFill>
        </p:spPr>
        <p:txBody>
          <a:bodyPr wrap="square" rtlCol="0">
            <a:spAutoFit/>
          </a:bodyPr>
          <a:lstStyle/>
          <a:p>
            <a:pPr algn="ctr"/>
            <a:r>
              <a:rPr lang="en-US" sz="1100" b="1" dirty="0">
                <a:solidFill>
                  <a:schemeClr val="bg1"/>
                </a:solidFill>
              </a:rPr>
              <a:t>Feet Below Land Surface</a:t>
            </a:r>
          </a:p>
        </p:txBody>
      </p:sp>
      <p:sp>
        <p:nvSpPr>
          <p:cNvPr id="57" name="Content Placeholder 2">
            <a:extLst>
              <a:ext uri="{FF2B5EF4-FFF2-40B4-BE49-F238E27FC236}">
                <a16:creationId xmlns:a16="http://schemas.microsoft.com/office/drawing/2014/main" id="{0C37A52F-3F8F-4023-B5CF-F8B70BBDE533}"/>
              </a:ext>
            </a:extLst>
          </p:cNvPr>
          <p:cNvSpPr txBox="1">
            <a:spLocks/>
          </p:cNvSpPr>
          <p:nvPr/>
        </p:nvSpPr>
        <p:spPr>
          <a:xfrm>
            <a:off x="4713776" y="3220179"/>
            <a:ext cx="900101" cy="385194"/>
          </a:xfrm>
          <a:prstGeom prst="rect">
            <a:avLst/>
          </a:prstGeom>
          <a:solidFill>
            <a:schemeClr val="tx1"/>
          </a:solidFill>
          <a:ln w="19050">
            <a:solidFill>
              <a:schemeClr val="bg1"/>
            </a:solidFill>
          </a:ln>
        </p:spPr>
        <p:txBody>
          <a:bodyPr>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r">
              <a:buClr>
                <a:srgbClr val="CAF278"/>
              </a:buClr>
              <a:buNone/>
            </a:pPr>
            <a:r>
              <a:rPr lang="en-US" sz="1800" i="1" dirty="0">
                <a:solidFill>
                  <a:schemeClr val="bg2"/>
                </a:solidFill>
                <a:latin typeface="Arial" panose="020B0604020202020204" pitchFamily="34" charset="0"/>
                <a:cs typeface="Arial" panose="020B0604020202020204" pitchFamily="34" charset="0"/>
              </a:rPr>
              <a:t>144 ft</a:t>
            </a:r>
            <a:endParaRPr lang="en-US" sz="1800" i="1" dirty="0">
              <a:solidFill>
                <a:prstClr val="white"/>
              </a:solidFill>
              <a:latin typeface="Arial" panose="020B0604020202020204" pitchFamily="34" charset="0"/>
              <a:cs typeface="Arial" panose="020B0604020202020204" pitchFamily="34" charset="0"/>
            </a:endParaRPr>
          </a:p>
        </p:txBody>
      </p:sp>
      <p:sp>
        <p:nvSpPr>
          <p:cNvPr id="51" name="Star: 5 Points 50">
            <a:extLst>
              <a:ext uri="{FF2B5EF4-FFF2-40B4-BE49-F238E27FC236}">
                <a16:creationId xmlns:a16="http://schemas.microsoft.com/office/drawing/2014/main" id="{6A028B1E-7CD3-450D-A59D-95330A895AE3}"/>
              </a:ext>
            </a:extLst>
          </p:cNvPr>
          <p:cNvSpPr/>
          <p:nvPr/>
        </p:nvSpPr>
        <p:spPr>
          <a:xfrm>
            <a:off x="1656185" y="4312302"/>
            <a:ext cx="280240" cy="226828"/>
          </a:xfrm>
          <a:prstGeom prst="star5">
            <a:avLst/>
          </a:prstGeom>
          <a:solidFill>
            <a:srgbClr val="B381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tar: 7 Points 51">
            <a:extLst>
              <a:ext uri="{FF2B5EF4-FFF2-40B4-BE49-F238E27FC236}">
                <a16:creationId xmlns:a16="http://schemas.microsoft.com/office/drawing/2014/main" id="{A39D8548-8C3B-4B0C-AB9D-50BD543AEF8F}"/>
              </a:ext>
            </a:extLst>
          </p:cNvPr>
          <p:cNvSpPr/>
          <p:nvPr/>
        </p:nvSpPr>
        <p:spPr>
          <a:xfrm>
            <a:off x="1227815" y="3072219"/>
            <a:ext cx="180944" cy="192044"/>
          </a:xfrm>
          <a:prstGeom prst="star7">
            <a:avLst/>
          </a:prstGeom>
          <a:solidFill>
            <a:srgbClr val="E2F9B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2">
            <a:extLst>
              <a:ext uri="{FF2B5EF4-FFF2-40B4-BE49-F238E27FC236}">
                <a16:creationId xmlns:a16="http://schemas.microsoft.com/office/drawing/2014/main" id="{C7D17F73-E2DC-44AE-A142-995129E7249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525" r="3069" b="1"/>
          <a:stretch/>
        </p:blipFill>
        <p:spPr bwMode="auto">
          <a:xfrm>
            <a:off x="8286598" y="6532403"/>
            <a:ext cx="793173" cy="28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72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0029" y="-70462"/>
            <a:ext cx="6182003" cy="707886"/>
          </a:xfrm>
          <a:prstGeom prst="rect">
            <a:avLst/>
          </a:prstGeom>
          <a:noFill/>
        </p:spPr>
        <p:txBody>
          <a:bodyPr wrap="square" rtlCol="0">
            <a:spAutoFit/>
          </a:bodyPr>
          <a:lstStyle/>
          <a:p>
            <a:pPr algn="ctr"/>
            <a:r>
              <a:rPr lang="en-US" sz="4000" dirty="0"/>
              <a:t>Samples Collected</a:t>
            </a:r>
            <a:endParaRPr lang="en-US" sz="1400" dirty="0"/>
          </a:p>
        </p:txBody>
      </p:sp>
      <p:sp>
        <p:nvSpPr>
          <p:cNvPr id="3" name="TextBox 2"/>
          <p:cNvSpPr txBox="1"/>
          <p:nvPr/>
        </p:nvSpPr>
        <p:spPr>
          <a:xfrm>
            <a:off x="346382" y="767704"/>
            <a:ext cx="6182003" cy="1569660"/>
          </a:xfrm>
          <a:prstGeom prst="rect">
            <a:avLst/>
          </a:prstGeom>
          <a:noFill/>
        </p:spPr>
        <p:txBody>
          <a:bodyPr wrap="square" rtlCol="0">
            <a:spAutoFit/>
          </a:bodyPr>
          <a:lstStyle/>
          <a:p>
            <a:r>
              <a:rPr lang="en-US" sz="2400" dirty="0"/>
              <a:t>9 Environmental Samples</a:t>
            </a:r>
          </a:p>
          <a:p>
            <a:r>
              <a:rPr lang="en-US" sz="2400" dirty="0"/>
              <a:t>1 Field Blank (no speciation)</a:t>
            </a:r>
          </a:p>
          <a:p>
            <a:r>
              <a:rPr lang="en-US" sz="2400" dirty="0"/>
              <a:t>3 Sequential Replicates (all parameters)</a:t>
            </a:r>
          </a:p>
          <a:p>
            <a:r>
              <a:rPr lang="en-US" sz="2400" i="1" dirty="0"/>
              <a:t>Arsenic Oxidizing Bacteria </a:t>
            </a:r>
            <a:r>
              <a:rPr lang="en-US" i="1" dirty="0"/>
              <a:t>(</a:t>
            </a:r>
            <a:r>
              <a:rPr lang="en-US" sz="1600" i="1" dirty="0"/>
              <a:t>Farah Ansari, Pakistan/CSU)</a:t>
            </a:r>
          </a:p>
        </p:txBody>
      </p:sp>
      <p:cxnSp>
        <p:nvCxnSpPr>
          <p:cNvPr id="5" name="Straight Connector 4"/>
          <p:cNvCxnSpPr/>
          <p:nvPr/>
        </p:nvCxnSpPr>
        <p:spPr>
          <a:xfrm>
            <a:off x="501760" y="592825"/>
            <a:ext cx="7818539" cy="8389"/>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27200B5-E8A8-48DD-BC9C-3E8DBE4AE9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83128" y="3190528"/>
            <a:ext cx="4004735" cy="3003551"/>
          </a:xfrm>
          <a:prstGeom prst="rect">
            <a:avLst/>
          </a:prstGeom>
          <a:ln w="19050">
            <a:solidFill>
              <a:schemeClr val="bg1"/>
            </a:solidFill>
          </a:ln>
        </p:spPr>
      </p:pic>
      <p:sp>
        <p:nvSpPr>
          <p:cNvPr id="14" name="TextBox 13">
            <a:extLst>
              <a:ext uri="{FF2B5EF4-FFF2-40B4-BE49-F238E27FC236}">
                <a16:creationId xmlns:a16="http://schemas.microsoft.com/office/drawing/2014/main" id="{912D7607-A438-48E6-9D45-C2A5B6199F8E}"/>
              </a:ext>
            </a:extLst>
          </p:cNvPr>
          <p:cNvSpPr txBox="1"/>
          <p:nvPr/>
        </p:nvSpPr>
        <p:spPr>
          <a:xfrm>
            <a:off x="451102" y="5895843"/>
            <a:ext cx="2538064" cy="738664"/>
          </a:xfrm>
          <a:prstGeom prst="rect">
            <a:avLst/>
          </a:prstGeom>
          <a:solidFill>
            <a:schemeClr val="tx1"/>
          </a:solidFill>
          <a:ln w="19050">
            <a:solidFill>
              <a:schemeClr val="bg1"/>
            </a:solidFill>
          </a:ln>
        </p:spPr>
        <p:txBody>
          <a:bodyPr wrap="square" rtlCol="0">
            <a:spAutoFit/>
          </a:bodyPr>
          <a:lstStyle/>
          <a:p>
            <a:r>
              <a:rPr lang="en-US" sz="1400" dirty="0">
                <a:solidFill>
                  <a:schemeClr val="bg1"/>
                </a:solidFill>
              </a:rPr>
              <a:t>Jena and Jonathan processing samples in domestic pump house.</a:t>
            </a:r>
          </a:p>
        </p:txBody>
      </p:sp>
      <p:pic>
        <p:nvPicPr>
          <p:cNvPr id="16" name="Picture 15">
            <a:extLst>
              <a:ext uri="{FF2B5EF4-FFF2-40B4-BE49-F238E27FC236}">
                <a16:creationId xmlns:a16="http://schemas.microsoft.com/office/drawing/2014/main" id="{195E6165-2E54-486C-B610-D021B3E01E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7384" y="3646185"/>
            <a:ext cx="4064648" cy="3048486"/>
          </a:xfrm>
          <a:prstGeom prst="rect">
            <a:avLst/>
          </a:prstGeom>
          <a:ln w="19050">
            <a:solidFill>
              <a:schemeClr val="bg1"/>
            </a:solidFill>
          </a:ln>
        </p:spPr>
      </p:pic>
      <p:sp>
        <p:nvSpPr>
          <p:cNvPr id="17" name="Oval 16">
            <a:extLst>
              <a:ext uri="{FF2B5EF4-FFF2-40B4-BE49-F238E27FC236}">
                <a16:creationId xmlns:a16="http://schemas.microsoft.com/office/drawing/2014/main" id="{AF330F5F-244B-4977-8A15-6E16351409B5}"/>
              </a:ext>
            </a:extLst>
          </p:cNvPr>
          <p:cNvSpPr/>
          <p:nvPr/>
        </p:nvSpPr>
        <p:spPr>
          <a:xfrm>
            <a:off x="5648361" y="5521910"/>
            <a:ext cx="603682" cy="78123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568C79E-E790-4772-B887-ED68320CB754}"/>
              </a:ext>
            </a:extLst>
          </p:cNvPr>
          <p:cNvSpPr txBox="1"/>
          <p:nvPr/>
        </p:nvSpPr>
        <p:spPr>
          <a:xfrm>
            <a:off x="3514340" y="4487263"/>
            <a:ext cx="1487715" cy="2031325"/>
          </a:xfrm>
          <a:prstGeom prst="rect">
            <a:avLst/>
          </a:prstGeom>
          <a:solidFill>
            <a:schemeClr val="tx1"/>
          </a:solidFill>
          <a:ln w="19050">
            <a:solidFill>
              <a:schemeClr val="bg1"/>
            </a:solidFill>
          </a:ln>
        </p:spPr>
        <p:txBody>
          <a:bodyPr wrap="square" rtlCol="0">
            <a:spAutoFit/>
          </a:bodyPr>
          <a:lstStyle/>
          <a:p>
            <a:r>
              <a:rPr lang="en-US" sz="1400" dirty="0">
                <a:solidFill>
                  <a:schemeClr val="bg1"/>
                </a:solidFill>
              </a:rPr>
              <a:t>Jonathan preparing to sample for arsenic speciation. Septum used to preserve redox conditions during sampling.</a:t>
            </a:r>
          </a:p>
        </p:txBody>
      </p:sp>
      <p:pic>
        <p:nvPicPr>
          <p:cNvPr id="19" name="Picture 18">
            <a:extLst>
              <a:ext uri="{FF2B5EF4-FFF2-40B4-BE49-F238E27FC236}">
                <a16:creationId xmlns:a16="http://schemas.microsoft.com/office/drawing/2014/main" id="{28029250-3B90-4C22-BC58-D0AB39F72F9A}"/>
              </a:ext>
            </a:extLst>
          </p:cNvPr>
          <p:cNvPicPr>
            <a:picLocks noChangeAspect="1"/>
          </p:cNvPicPr>
          <p:nvPr/>
        </p:nvPicPr>
        <p:blipFill>
          <a:blip r:embed="rId5"/>
          <a:stretch>
            <a:fillRect/>
          </a:stretch>
        </p:blipFill>
        <p:spPr>
          <a:xfrm>
            <a:off x="6675911" y="1028543"/>
            <a:ext cx="1993390" cy="3118328"/>
          </a:xfrm>
          <a:prstGeom prst="rect">
            <a:avLst/>
          </a:prstGeom>
          <a:ln w="19050">
            <a:solidFill>
              <a:schemeClr val="bg1"/>
            </a:solidFill>
          </a:ln>
        </p:spPr>
      </p:pic>
      <p:sp>
        <p:nvSpPr>
          <p:cNvPr id="20" name="TextBox 19">
            <a:extLst>
              <a:ext uri="{FF2B5EF4-FFF2-40B4-BE49-F238E27FC236}">
                <a16:creationId xmlns:a16="http://schemas.microsoft.com/office/drawing/2014/main" id="{69A31CE8-95F7-4E80-9D4F-AB6D0B242466}"/>
              </a:ext>
            </a:extLst>
          </p:cNvPr>
          <p:cNvSpPr txBox="1"/>
          <p:nvPr/>
        </p:nvSpPr>
        <p:spPr>
          <a:xfrm>
            <a:off x="7885752" y="3796925"/>
            <a:ext cx="665367" cy="307777"/>
          </a:xfrm>
          <a:prstGeom prst="rect">
            <a:avLst/>
          </a:prstGeom>
          <a:solidFill>
            <a:schemeClr val="tx1"/>
          </a:solidFill>
          <a:ln w="19050">
            <a:solidFill>
              <a:schemeClr val="bg1"/>
            </a:solidFill>
          </a:ln>
        </p:spPr>
        <p:txBody>
          <a:bodyPr wrap="square" rtlCol="0">
            <a:spAutoFit/>
          </a:bodyPr>
          <a:lstStyle/>
          <a:p>
            <a:r>
              <a:rPr lang="en-US" sz="1400" dirty="0">
                <a:solidFill>
                  <a:schemeClr val="bg1"/>
                </a:solidFill>
              </a:rPr>
              <a:t>Farah</a:t>
            </a:r>
          </a:p>
        </p:txBody>
      </p:sp>
      <p:cxnSp>
        <p:nvCxnSpPr>
          <p:cNvPr id="6" name="Straight Arrow Connector 5">
            <a:extLst>
              <a:ext uri="{FF2B5EF4-FFF2-40B4-BE49-F238E27FC236}">
                <a16:creationId xmlns:a16="http://schemas.microsoft.com/office/drawing/2014/main" id="{A797692B-084B-473B-8A31-928E0326F365}"/>
              </a:ext>
            </a:extLst>
          </p:cNvPr>
          <p:cNvCxnSpPr/>
          <p:nvPr/>
        </p:nvCxnSpPr>
        <p:spPr>
          <a:xfrm>
            <a:off x="5002055" y="5974672"/>
            <a:ext cx="564244" cy="0"/>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F56A2AE2-9E92-46FA-99EA-C19A2C1320A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525" r="3069" b="1"/>
          <a:stretch/>
        </p:blipFill>
        <p:spPr bwMode="auto">
          <a:xfrm>
            <a:off x="7861251" y="6303145"/>
            <a:ext cx="1131001" cy="40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283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8937" y="0"/>
            <a:ext cx="6182003" cy="707886"/>
          </a:xfrm>
          <a:prstGeom prst="rect">
            <a:avLst/>
          </a:prstGeom>
          <a:noFill/>
        </p:spPr>
        <p:txBody>
          <a:bodyPr wrap="square" rtlCol="0">
            <a:spAutoFit/>
          </a:bodyPr>
          <a:lstStyle/>
          <a:p>
            <a:pPr algn="ctr"/>
            <a:r>
              <a:rPr lang="en-US" sz="4000" dirty="0"/>
              <a:t>Analyses</a:t>
            </a:r>
          </a:p>
        </p:txBody>
      </p:sp>
      <p:sp>
        <p:nvSpPr>
          <p:cNvPr id="3" name="TextBox 2"/>
          <p:cNvSpPr txBox="1"/>
          <p:nvPr/>
        </p:nvSpPr>
        <p:spPr>
          <a:xfrm>
            <a:off x="137527" y="948690"/>
            <a:ext cx="8868945" cy="5539978"/>
          </a:xfrm>
          <a:prstGeom prst="rect">
            <a:avLst/>
          </a:prstGeom>
          <a:noFill/>
        </p:spPr>
        <p:txBody>
          <a:bodyPr wrap="square" rtlCol="0">
            <a:spAutoFit/>
          </a:bodyPr>
          <a:lstStyle/>
          <a:p>
            <a:r>
              <a:rPr lang="en-US" sz="2400" dirty="0"/>
              <a:t>Field Parameters (DO, pH, SC, temp)</a:t>
            </a:r>
          </a:p>
          <a:p>
            <a:endParaRPr lang="en-US" sz="2400" dirty="0"/>
          </a:p>
          <a:p>
            <a:r>
              <a:rPr lang="en-US" sz="2400" dirty="0"/>
              <a:t>Nitrogen Species (NO3/NO2/NH3)</a:t>
            </a:r>
          </a:p>
          <a:p>
            <a:endParaRPr lang="en-US" sz="2400" dirty="0"/>
          </a:p>
          <a:p>
            <a:r>
              <a:rPr lang="en-US" sz="2400" dirty="0"/>
              <a:t>Manganese and Iron</a:t>
            </a:r>
          </a:p>
          <a:p>
            <a:endParaRPr lang="en-US" sz="2400" dirty="0"/>
          </a:p>
          <a:p>
            <a:r>
              <a:rPr lang="en-US" sz="2400" dirty="0"/>
              <a:t>Arsenic Speciation (</a:t>
            </a:r>
            <a:r>
              <a:rPr lang="en-US" sz="2400" dirty="0" err="1"/>
              <a:t>AsV</a:t>
            </a:r>
            <a:r>
              <a:rPr lang="en-US" sz="2400" dirty="0"/>
              <a:t>/</a:t>
            </a:r>
            <a:r>
              <a:rPr lang="en-US" sz="2400" dirty="0" err="1"/>
              <a:t>AsIII</a:t>
            </a:r>
            <a:r>
              <a:rPr lang="en-US" sz="2400" dirty="0"/>
              <a:t>)</a:t>
            </a:r>
          </a:p>
          <a:p>
            <a:endParaRPr lang="en-US" sz="2400" dirty="0"/>
          </a:p>
          <a:p>
            <a:r>
              <a:rPr lang="en-US" sz="2400" dirty="0"/>
              <a:t>Sulfate (+H2S sniff test)</a:t>
            </a:r>
          </a:p>
          <a:p>
            <a:endParaRPr lang="en-US" sz="2400" dirty="0"/>
          </a:p>
          <a:p>
            <a:r>
              <a:rPr lang="en-US" sz="2400" dirty="0"/>
              <a:t>Chloride, Phosphate, and DOC</a:t>
            </a:r>
          </a:p>
          <a:p>
            <a:endParaRPr lang="en-US" sz="2400" dirty="0"/>
          </a:p>
          <a:p>
            <a:endParaRPr lang="en-US" sz="2400" dirty="0"/>
          </a:p>
          <a:p>
            <a:endParaRPr lang="en-US" sz="2400" dirty="0"/>
          </a:p>
          <a:p>
            <a:pPr algn="ctr"/>
            <a:r>
              <a:rPr lang="en-US" dirty="0">
                <a:solidFill>
                  <a:srgbClr val="FFC000"/>
                </a:solidFill>
              </a:rPr>
              <a:t>Samples were analyzed by USGS NWQL, USGS Trace Element Lab, and Brooks Applied Labs</a:t>
            </a:r>
          </a:p>
        </p:txBody>
      </p:sp>
      <p:cxnSp>
        <p:nvCxnSpPr>
          <p:cNvPr id="5" name="Straight Connector 4"/>
          <p:cNvCxnSpPr/>
          <p:nvPr/>
        </p:nvCxnSpPr>
        <p:spPr>
          <a:xfrm>
            <a:off x="468059" y="703691"/>
            <a:ext cx="7818539" cy="8389"/>
          </a:xfrm>
          <a:prstGeom prst="line">
            <a:avLst/>
          </a:prstGeom>
          <a:ln w="1905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8FD96565-3DAE-4BC6-ACB2-6CB8A31453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275" y="3237131"/>
            <a:ext cx="3799643" cy="2849732"/>
          </a:xfrm>
          <a:prstGeom prst="rect">
            <a:avLst/>
          </a:prstGeom>
          <a:ln w="19050">
            <a:solidFill>
              <a:schemeClr val="bg1"/>
            </a:solidFill>
          </a:ln>
        </p:spPr>
      </p:pic>
      <p:pic>
        <p:nvPicPr>
          <p:cNvPr id="36" name="Picture 35">
            <a:extLst>
              <a:ext uri="{FF2B5EF4-FFF2-40B4-BE49-F238E27FC236}">
                <a16:creationId xmlns:a16="http://schemas.microsoft.com/office/drawing/2014/main" id="{4739A3FC-1668-4786-A0C5-E2BD165347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5336" y="859913"/>
            <a:ext cx="2271136" cy="3028181"/>
          </a:xfrm>
          <a:prstGeom prst="rect">
            <a:avLst/>
          </a:prstGeom>
          <a:ln w="19050">
            <a:solidFill>
              <a:schemeClr val="bg1"/>
            </a:solidFill>
          </a:ln>
        </p:spPr>
      </p:pic>
      <p:pic>
        <p:nvPicPr>
          <p:cNvPr id="7" name="Picture 2">
            <a:extLst>
              <a:ext uri="{FF2B5EF4-FFF2-40B4-BE49-F238E27FC236}">
                <a16:creationId xmlns:a16="http://schemas.microsoft.com/office/drawing/2014/main" id="{B926FA66-71A5-42DD-87B6-F46229B2435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525" r="3069" b="1"/>
          <a:stretch/>
        </p:blipFill>
        <p:spPr bwMode="auto">
          <a:xfrm>
            <a:off x="8286598" y="6532403"/>
            <a:ext cx="793173" cy="28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0D798DA1-4F30-4631-997B-E6040C4AB1F7}"/>
              </a:ext>
            </a:extLst>
          </p:cNvPr>
          <p:cNvSpPr txBox="1"/>
          <p:nvPr/>
        </p:nvSpPr>
        <p:spPr>
          <a:xfrm>
            <a:off x="6315811" y="5716316"/>
            <a:ext cx="1699327" cy="261610"/>
          </a:xfrm>
          <a:prstGeom prst="rect">
            <a:avLst/>
          </a:prstGeom>
          <a:noFill/>
        </p:spPr>
        <p:txBody>
          <a:bodyPr wrap="square" rtlCol="0">
            <a:spAutoFit/>
          </a:bodyPr>
          <a:lstStyle/>
          <a:p>
            <a:r>
              <a:rPr lang="en-US" sz="1100" dirty="0"/>
              <a:t>Rinsing the sampling line</a:t>
            </a:r>
          </a:p>
        </p:txBody>
      </p:sp>
    </p:spTree>
    <p:extLst>
      <p:ext uri="{BB962C8B-B14F-4D97-AF65-F5344CB8AC3E}">
        <p14:creationId xmlns:p14="http://schemas.microsoft.com/office/powerpoint/2010/main" val="3066750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080" y="272677"/>
            <a:ext cx="6122842" cy="830997"/>
          </a:xfrm>
          <a:prstGeom prst="rect">
            <a:avLst/>
          </a:prstGeom>
          <a:noFill/>
        </p:spPr>
        <p:txBody>
          <a:bodyPr wrap="square" rtlCol="0">
            <a:spAutoFit/>
          </a:bodyPr>
          <a:lstStyle/>
          <a:p>
            <a:pPr algn="ctr"/>
            <a:r>
              <a:rPr lang="en-US" sz="2400" i="1" dirty="0">
                <a:solidFill>
                  <a:srgbClr val="FFC000"/>
                </a:solidFill>
              </a:rPr>
              <a:t>During this sampling effort, higher As along eastern edge of S. Carson Valley</a:t>
            </a:r>
          </a:p>
        </p:txBody>
      </p:sp>
      <p:grpSp>
        <p:nvGrpSpPr>
          <p:cNvPr id="30" name="Group 29">
            <a:extLst>
              <a:ext uri="{FF2B5EF4-FFF2-40B4-BE49-F238E27FC236}">
                <a16:creationId xmlns:a16="http://schemas.microsoft.com/office/drawing/2014/main" id="{9D7D286C-E736-408C-8118-7EFAAB14D3DA}"/>
              </a:ext>
            </a:extLst>
          </p:cNvPr>
          <p:cNvGrpSpPr/>
          <p:nvPr/>
        </p:nvGrpSpPr>
        <p:grpSpPr>
          <a:xfrm>
            <a:off x="6644804" y="1719023"/>
            <a:ext cx="2657980" cy="1938993"/>
            <a:chOff x="5646122" y="3059352"/>
            <a:chExt cx="2859990" cy="1691028"/>
          </a:xfrm>
        </p:grpSpPr>
        <p:sp>
          <p:nvSpPr>
            <p:cNvPr id="26" name="TextBox 25">
              <a:extLst>
                <a:ext uri="{FF2B5EF4-FFF2-40B4-BE49-F238E27FC236}">
                  <a16:creationId xmlns:a16="http://schemas.microsoft.com/office/drawing/2014/main" id="{23BBCE79-746C-42C0-82EC-C0A7DD615446}"/>
                </a:ext>
              </a:extLst>
            </p:cNvPr>
            <p:cNvSpPr txBox="1"/>
            <p:nvPr/>
          </p:nvSpPr>
          <p:spPr>
            <a:xfrm>
              <a:off x="5655525" y="3059352"/>
              <a:ext cx="2850587" cy="1691028"/>
            </a:xfrm>
            <a:prstGeom prst="rect">
              <a:avLst/>
            </a:prstGeom>
            <a:noFill/>
          </p:spPr>
          <p:txBody>
            <a:bodyPr wrap="square" rtlCol="0">
              <a:spAutoFit/>
            </a:bodyPr>
            <a:lstStyle/>
            <a:p>
              <a:r>
                <a:rPr lang="en-US" sz="1200" dirty="0"/>
                <a:t>                    </a:t>
              </a:r>
              <a:r>
                <a:rPr lang="en-US" dirty="0"/>
                <a:t>General GW Flow</a:t>
              </a:r>
            </a:p>
            <a:p>
              <a:endParaRPr lang="en-US" sz="1200" dirty="0"/>
            </a:p>
            <a:p>
              <a:r>
                <a:rPr lang="en-US" sz="1200" dirty="0"/>
                <a:t>             </a:t>
              </a:r>
              <a:r>
                <a:rPr lang="en-US" dirty="0"/>
                <a:t>As &lt; 5 ug/L</a:t>
              </a:r>
            </a:p>
            <a:p>
              <a:endParaRPr lang="en-US" dirty="0"/>
            </a:p>
            <a:p>
              <a:r>
                <a:rPr lang="en-US" dirty="0"/>
                <a:t>        5 ug/L &lt; As &lt;10 ug/L</a:t>
              </a:r>
            </a:p>
            <a:p>
              <a:endParaRPr lang="en-US" dirty="0"/>
            </a:p>
            <a:p>
              <a:r>
                <a:rPr lang="en-US" dirty="0"/>
                <a:t>         As  ≥ 10 ug/L</a:t>
              </a:r>
            </a:p>
          </p:txBody>
        </p:sp>
        <p:sp>
          <p:nvSpPr>
            <p:cNvPr id="27" name="Arrow: Left 26">
              <a:extLst>
                <a:ext uri="{FF2B5EF4-FFF2-40B4-BE49-F238E27FC236}">
                  <a16:creationId xmlns:a16="http://schemas.microsoft.com/office/drawing/2014/main" id="{C0072AAB-E41F-4424-A974-5CCEEF0347F9}"/>
                </a:ext>
              </a:extLst>
            </p:cNvPr>
            <p:cNvSpPr/>
            <p:nvPr/>
          </p:nvSpPr>
          <p:spPr>
            <a:xfrm>
              <a:off x="5646122" y="3085171"/>
              <a:ext cx="695545" cy="289649"/>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01DB123-2BD2-4CB1-9B42-B1871506136B}"/>
                </a:ext>
              </a:extLst>
            </p:cNvPr>
            <p:cNvSpPr/>
            <p:nvPr/>
          </p:nvSpPr>
          <p:spPr>
            <a:xfrm>
              <a:off x="5655525" y="3483553"/>
              <a:ext cx="376520" cy="286001"/>
            </a:xfrm>
            <a:prstGeom prst="ellipse">
              <a:avLst/>
            </a:prstGeom>
            <a:solidFill>
              <a:schemeClr val="tx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75FC2827-5278-4061-817F-78F895AF4B07}"/>
              </a:ext>
            </a:extLst>
          </p:cNvPr>
          <p:cNvGrpSpPr/>
          <p:nvPr/>
        </p:nvGrpSpPr>
        <p:grpSpPr>
          <a:xfrm>
            <a:off x="64128" y="1399879"/>
            <a:ext cx="6469837" cy="5009797"/>
            <a:chOff x="334455" y="2529760"/>
            <a:chExt cx="5595828" cy="4092728"/>
          </a:xfrm>
        </p:grpSpPr>
        <p:grpSp>
          <p:nvGrpSpPr>
            <p:cNvPr id="25" name="Group 24">
              <a:extLst>
                <a:ext uri="{FF2B5EF4-FFF2-40B4-BE49-F238E27FC236}">
                  <a16:creationId xmlns:a16="http://schemas.microsoft.com/office/drawing/2014/main" id="{82D026BC-33A8-4D72-8DE2-CE1F44405EB1}"/>
                </a:ext>
              </a:extLst>
            </p:cNvPr>
            <p:cNvGrpSpPr/>
            <p:nvPr/>
          </p:nvGrpSpPr>
          <p:grpSpPr>
            <a:xfrm>
              <a:off x="334455" y="2529760"/>
              <a:ext cx="5595828" cy="4092728"/>
              <a:chOff x="2008445" y="3042161"/>
              <a:chExt cx="4982985" cy="3638070"/>
            </a:xfrm>
          </p:grpSpPr>
          <p:pic>
            <p:nvPicPr>
              <p:cNvPr id="7" name="Picture 6">
                <a:extLst>
                  <a:ext uri="{FF2B5EF4-FFF2-40B4-BE49-F238E27FC236}">
                    <a16:creationId xmlns:a16="http://schemas.microsoft.com/office/drawing/2014/main" id="{6A3550D2-F0ED-483E-B597-BC5CC19D605C}"/>
                  </a:ext>
                </a:extLst>
              </p:cNvPr>
              <p:cNvPicPr>
                <a:picLocks noChangeAspect="1"/>
              </p:cNvPicPr>
              <p:nvPr/>
            </p:nvPicPr>
            <p:blipFill>
              <a:blip r:embed="rId3"/>
              <a:stretch>
                <a:fillRect/>
              </a:stretch>
            </p:blipFill>
            <p:spPr>
              <a:xfrm>
                <a:off x="2008445" y="3042161"/>
                <a:ext cx="4982985" cy="3638070"/>
              </a:xfrm>
              <a:prstGeom prst="rect">
                <a:avLst/>
              </a:prstGeom>
              <a:ln w="19050">
                <a:solidFill>
                  <a:schemeClr val="bg1"/>
                </a:solidFill>
              </a:ln>
            </p:spPr>
          </p:pic>
          <p:sp>
            <p:nvSpPr>
              <p:cNvPr id="11" name="Arrow: Left 10">
                <a:extLst>
                  <a:ext uri="{FF2B5EF4-FFF2-40B4-BE49-F238E27FC236}">
                    <a16:creationId xmlns:a16="http://schemas.microsoft.com/office/drawing/2014/main" id="{A429A17D-CC43-4C84-BD41-7FC187BAE5D7}"/>
                  </a:ext>
                </a:extLst>
              </p:cNvPr>
              <p:cNvSpPr/>
              <p:nvPr/>
            </p:nvSpPr>
            <p:spPr>
              <a:xfrm rot="458964">
                <a:off x="4695247" y="4989250"/>
                <a:ext cx="347270" cy="13316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6CB98D97-D253-404E-90CF-31D65964158D}"/>
                  </a:ext>
                </a:extLst>
              </p:cNvPr>
              <p:cNvSpPr/>
              <p:nvPr/>
            </p:nvSpPr>
            <p:spPr>
              <a:xfrm rot="1072912">
                <a:off x="2918443" y="4817467"/>
                <a:ext cx="347270" cy="13316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35846F9F-0781-4FDA-99D6-89093B93D412}"/>
                  </a:ext>
                </a:extLst>
              </p:cNvPr>
              <p:cNvSpPr/>
              <p:nvPr/>
            </p:nvSpPr>
            <p:spPr>
              <a:xfrm rot="458964">
                <a:off x="5282653" y="5514511"/>
                <a:ext cx="347270" cy="13316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19201A8B-4C8E-4AAB-8C80-704BE971010E}"/>
                  </a:ext>
                </a:extLst>
              </p:cNvPr>
              <p:cNvSpPr/>
              <p:nvPr/>
            </p:nvSpPr>
            <p:spPr>
              <a:xfrm rot="1004100">
                <a:off x="5905569" y="5773443"/>
                <a:ext cx="347270" cy="13316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29F0317B-C8A6-4DB5-8DC8-503FD5CDF477}"/>
                  </a:ext>
                </a:extLst>
              </p:cNvPr>
              <p:cNvSpPr/>
              <p:nvPr/>
            </p:nvSpPr>
            <p:spPr>
              <a:xfrm rot="2491648">
                <a:off x="2257868" y="3402302"/>
                <a:ext cx="347270" cy="133166"/>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B7DC71A-CBF2-4C9D-A4D2-8F99E1A4A9BC}"/>
                  </a:ext>
                </a:extLst>
              </p:cNvPr>
              <p:cNvSpPr/>
              <p:nvPr/>
            </p:nvSpPr>
            <p:spPr>
              <a:xfrm>
                <a:off x="2823099" y="4630375"/>
                <a:ext cx="150920" cy="119236"/>
              </a:xfrm>
              <a:prstGeom prst="ellipse">
                <a:avLst/>
              </a:prstGeom>
              <a:solidFill>
                <a:schemeClr val="tx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A585BE9-9A3E-4EE1-96D0-0A3D1FB72BC6}"/>
                  </a:ext>
                </a:extLst>
              </p:cNvPr>
              <p:cNvSpPr/>
              <p:nvPr/>
            </p:nvSpPr>
            <p:spPr>
              <a:xfrm>
                <a:off x="3016618" y="4597419"/>
                <a:ext cx="150920" cy="119236"/>
              </a:xfrm>
              <a:prstGeom prst="ellipse">
                <a:avLst/>
              </a:prstGeom>
              <a:solidFill>
                <a:schemeClr val="tx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2932B5C-29AE-424B-B0E6-9A264F9D63B7}"/>
                  </a:ext>
                </a:extLst>
              </p:cNvPr>
              <p:cNvSpPr/>
              <p:nvPr/>
            </p:nvSpPr>
            <p:spPr>
              <a:xfrm>
                <a:off x="2941158" y="5016053"/>
                <a:ext cx="150920" cy="119236"/>
              </a:xfrm>
              <a:prstGeom prst="ellipse">
                <a:avLst/>
              </a:prstGeom>
              <a:solidFill>
                <a:schemeClr val="tx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BA023A6-18AB-4F33-A22C-DAC9A226AD9D}"/>
                  </a:ext>
                </a:extLst>
              </p:cNvPr>
              <p:cNvSpPr/>
              <p:nvPr/>
            </p:nvSpPr>
            <p:spPr>
              <a:xfrm>
                <a:off x="4967057" y="5581094"/>
                <a:ext cx="150920" cy="119236"/>
              </a:xfrm>
              <a:prstGeom prst="ellipse">
                <a:avLst/>
              </a:prstGeom>
              <a:solidFill>
                <a:schemeClr val="tx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9FE13FE-905D-46B1-99EE-24291387CCA4}"/>
                  </a:ext>
                </a:extLst>
              </p:cNvPr>
              <p:cNvSpPr/>
              <p:nvPr/>
            </p:nvSpPr>
            <p:spPr>
              <a:xfrm>
                <a:off x="6415770" y="5299968"/>
                <a:ext cx="150920" cy="119236"/>
              </a:xfrm>
              <a:prstGeom prst="ellips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4A53C60-CA6F-404F-A2E1-3ACBE92830A8}"/>
                  </a:ext>
                </a:extLst>
              </p:cNvPr>
              <p:cNvSpPr/>
              <p:nvPr/>
            </p:nvSpPr>
            <p:spPr>
              <a:xfrm>
                <a:off x="5742830" y="4731123"/>
                <a:ext cx="150920" cy="119236"/>
              </a:xfrm>
              <a:prstGeom prst="ellipse">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D686E0B-EFF8-4908-A5D3-4E9D196989CB}"/>
                  </a:ext>
                </a:extLst>
              </p:cNvPr>
              <p:cNvSpPr/>
              <p:nvPr/>
            </p:nvSpPr>
            <p:spPr>
              <a:xfrm>
                <a:off x="5654129" y="4341985"/>
                <a:ext cx="150920" cy="119236"/>
              </a:xfrm>
              <a:prstGeom prst="ellips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3A36D65-CB8A-47F3-BD4E-55AA9E2ED45E}"/>
                  </a:ext>
                </a:extLst>
              </p:cNvPr>
              <p:cNvSpPr/>
              <p:nvPr/>
            </p:nvSpPr>
            <p:spPr>
              <a:xfrm>
                <a:off x="5735505" y="4281320"/>
                <a:ext cx="150920" cy="119236"/>
              </a:xfrm>
              <a:prstGeom prst="ellips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D411A03-1098-47A7-A5E0-FA795F0A5FCA}"/>
                  </a:ext>
                </a:extLst>
              </p:cNvPr>
              <p:cNvSpPr/>
              <p:nvPr/>
            </p:nvSpPr>
            <p:spPr>
              <a:xfrm>
                <a:off x="4958353" y="6275032"/>
                <a:ext cx="150920" cy="119236"/>
              </a:xfrm>
              <a:prstGeom prst="ellipse">
                <a:avLst/>
              </a:prstGeom>
              <a:solidFill>
                <a:schemeClr val="tx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Arrow: Left 31">
              <a:extLst>
                <a:ext uri="{FF2B5EF4-FFF2-40B4-BE49-F238E27FC236}">
                  <a16:creationId xmlns:a16="http://schemas.microsoft.com/office/drawing/2014/main" id="{48959A4F-64F8-4C1C-8E42-50673C23AEE6}"/>
                </a:ext>
              </a:extLst>
            </p:cNvPr>
            <p:cNvSpPr/>
            <p:nvPr/>
          </p:nvSpPr>
          <p:spPr>
            <a:xfrm rot="1344138">
              <a:off x="3889430" y="4214717"/>
              <a:ext cx="389980" cy="149808"/>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Left 32">
              <a:extLst>
                <a:ext uri="{FF2B5EF4-FFF2-40B4-BE49-F238E27FC236}">
                  <a16:creationId xmlns:a16="http://schemas.microsoft.com/office/drawing/2014/main" id="{5924B087-9F43-45D5-B292-1399BBA9D1BC}"/>
                </a:ext>
              </a:extLst>
            </p:cNvPr>
            <p:cNvSpPr/>
            <p:nvPr/>
          </p:nvSpPr>
          <p:spPr>
            <a:xfrm rot="1972985">
              <a:off x="2840303" y="3590378"/>
              <a:ext cx="389980" cy="149808"/>
            </a:xfrm>
            <a:prstGeom prst="leftArrow">
              <a:avLst/>
            </a:prstGeom>
            <a:solidFill>
              <a:srgbClr val="7BC9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a:extLst>
              <a:ext uri="{FF2B5EF4-FFF2-40B4-BE49-F238E27FC236}">
                <a16:creationId xmlns:a16="http://schemas.microsoft.com/office/drawing/2014/main" id="{A6891FBE-386E-4DBC-A775-2093C248ED2B}"/>
              </a:ext>
            </a:extLst>
          </p:cNvPr>
          <p:cNvSpPr/>
          <p:nvPr/>
        </p:nvSpPr>
        <p:spPr>
          <a:xfrm>
            <a:off x="6645385" y="2772660"/>
            <a:ext cx="355106" cy="327939"/>
          </a:xfrm>
          <a:prstGeom prst="ellipse">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25C1837-32DC-4B0C-8571-4095CA22E406}"/>
              </a:ext>
            </a:extLst>
          </p:cNvPr>
          <p:cNvSpPr/>
          <p:nvPr/>
        </p:nvSpPr>
        <p:spPr>
          <a:xfrm>
            <a:off x="6653543" y="3271654"/>
            <a:ext cx="355106" cy="332122"/>
          </a:xfrm>
          <a:prstGeom prst="ellips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058FC8-3C5B-46EC-AE17-A8DE1D4C6B8B}"/>
              </a:ext>
            </a:extLst>
          </p:cNvPr>
          <p:cNvSpPr txBox="1"/>
          <p:nvPr/>
        </p:nvSpPr>
        <p:spPr>
          <a:xfrm>
            <a:off x="7698817" y="1973028"/>
            <a:ext cx="1196370" cy="215444"/>
          </a:xfrm>
          <a:prstGeom prst="rect">
            <a:avLst/>
          </a:prstGeom>
          <a:noFill/>
        </p:spPr>
        <p:txBody>
          <a:bodyPr wrap="square" rtlCol="0">
            <a:spAutoFit/>
          </a:bodyPr>
          <a:lstStyle/>
          <a:p>
            <a:r>
              <a:rPr lang="en-US" sz="800" dirty="0" err="1"/>
              <a:t>Yager</a:t>
            </a:r>
            <a:r>
              <a:rPr lang="en-US" sz="800" dirty="0"/>
              <a:t> and others, 2012</a:t>
            </a:r>
          </a:p>
        </p:txBody>
      </p:sp>
      <p:sp>
        <p:nvSpPr>
          <p:cNvPr id="10" name="Star: 5 Points 9">
            <a:extLst>
              <a:ext uri="{FF2B5EF4-FFF2-40B4-BE49-F238E27FC236}">
                <a16:creationId xmlns:a16="http://schemas.microsoft.com/office/drawing/2014/main" id="{5F57A003-65F8-4BDF-8A6F-2E4933B4D46B}"/>
              </a:ext>
            </a:extLst>
          </p:cNvPr>
          <p:cNvSpPr/>
          <p:nvPr/>
        </p:nvSpPr>
        <p:spPr>
          <a:xfrm>
            <a:off x="3100893" y="3706403"/>
            <a:ext cx="386694" cy="366903"/>
          </a:xfrm>
          <a:prstGeom prst="star5">
            <a:avLst/>
          </a:prstGeom>
          <a:solidFill>
            <a:srgbClr val="B381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ar: 5 Points 34">
            <a:extLst>
              <a:ext uri="{FF2B5EF4-FFF2-40B4-BE49-F238E27FC236}">
                <a16:creationId xmlns:a16="http://schemas.microsoft.com/office/drawing/2014/main" id="{403E9EEA-6444-4879-8424-699F929CAC3E}"/>
              </a:ext>
            </a:extLst>
          </p:cNvPr>
          <p:cNvSpPr/>
          <p:nvPr/>
        </p:nvSpPr>
        <p:spPr>
          <a:xfrm>
            <a:off x="6637749" y="1223250"/>
            <a:ext cx="386694" cy="366903"/>
          </a:xfrm>
          <a:prstGeom prst="star5">
            <a:avLst/>
          </a:prstGeom>
          <a:solidFill>
            <a:srgbClr val="B381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40C6169-45B1-4DB0-913F-D26AAEB7DB7E}"/>
              </a:ext>
            </a:extLst>
          </p:cNvPr>
          <p:cNvSpPr txBox="1"/>
          <p:nvPr/>
        </p:nvSpPr>
        <p:spPr>
          <a:xfrm>
            <a:off x="7128227" y="1252294"/>
            <a:ext cx="1509204" cy="369332"/>
          </a:xfrm>
          <a:prstGeom prst="rect">
            <a:avLst/>
          </a:prstGeom>
          <a:noFill/>
        </p:spPr>
        <p:txBody>
          <a:bodyPr wrap="square" rtlCol="0">
            <a:spAutoFit/>
          </a:bodyPr>
          <a:lstStyle/>
          <a:p>
            <a:r>
              <a:rPr lang="en-US" dirty="0"/>
              <a:t>Minden #8</a:t>
            </a:r>
          </a:p>
        </p:txBody>
      </p:sp>
      <p:pic>
        <p:nvPicPr>
          <p:cNvPr id="37" name="Picture 2">
            <a:extLst>
              <a:ext uri="{FF2B5EF4-FFF2-40B4-BE49-F238E27FC236}">
                <a16:creationId xmlns:a16="http://schemas.microsoft.com/office/drawing/2014/main" id="{837DCBA6-E184-425F-A01F-9504096503A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25" r="3069" b="1"/>
          <a:stretch/>
        </p:blipFill>
        <p:spPr bwMode="auto">
          <a:xfrm>
            <a:off x="7978163" y="6409676"/>
            <a:ext cx="947043" cy="34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a:extLst>
              <a:ext uri="{FF2B5EF4-FFF2-40B4-BE49-F238E27FC236}">
                <a16:creationId xmlns:a16="http://schemas.microsoft.com/office/drawing/2014/main" id="{BB3CE6C0-999D-46B3-B8FD-B55D49ABDDF4}"/>
              </a:ext>
            </a:extLst>
          </p:cNvPr>
          <p:cNvSpPr txBox="1"/>
          <p:nvPr/>
        </p:nvSpPr>
        <p:spPr>
          <a:xfrm>
            <a:off x="4156423" y="6170987"/>
            <a:ext cx="2503265" cy="276999"/>
          </a:xfrm>
          <a:prstGeom prst="rect">
            <a:avLst/>
          </a:prstGeom>
          <a:noFill/>
        </p:spPr>
        <p:txBody>
          <a:bodyPr wrap="square" rtlCol="0">
            <a:spAutoFit/>
          </a:bodyPr>
          <a:lstStyle/>
          <a:p>
            <a:r>
              <a:rPr lang="en-US" sz="1200" dirty="0"/>
              <a:t>Provisional data, subject to revision</a:t>
            </a:r>
          </a:p>
        </p:txBody>
      </p:sp>
    </p:spTree>
    <p:extLst>
      <p:ext uri="{BB962C8B-B14F-4D97-AF65-F5344CB8AC3E}">
        <p14:creationId xmlns:p14="http://schemas.microsoft.com/office/powerpoint/2010/main" val="25852251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19206</TotalTime>
  <Words>1705</Words>
  <Application>Microsoft Office PowerPoint</Application>
  <PresentationFormat>On-screen Show (4:3)</PresentationFormat>
  <Paragraphs>237</Paragraphs>
  <Slides>17</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Consolas</vt:lpstr>
      <vt:lpstr>Corbel</vt:lpstr>
      <vt:lpstr>Wingdings</vt:lpstr>
      <vt:lpstr>Wingdings 2</vt:lpstr>
      <vt:lpstr>Wingdings 3</vt:lpstr>
      <vt:lpstr>Metro</vt:lpstr>
      <vt:lpstr>SPW 14.0 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USGS NVWSC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Naranjo, Ramon C.</dc:creator>
  <cp:lastModifiedBy>Catrina Schambra</cp:lastModifiedBy>
  <cp:revision>1014</cp:revision>
  <dcterms:created xsi:type="dcterms:W3CDTF">2016-01-22T00:28:34Z</dcterms:created>
  <dcterms:modified xsi:type="dcterms:W3CDTF">2019-09-17T17:15:28Z</dcterms:modified>
</cp:coreProperties>
</file>