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4" r:id="rId4"/>
    <p:sldId id="283" r:id="rId5"/>
    <p:sldId id="258" r:id="rId6"/>
    <p:sldId id="285" r:id="rId7"/>
    <p:sldId id="329" r:id="rId8"/>
    <p:sldId id="282" r:id="rId9"/>
    <p:sldId id="261" r:id="rId10"/>
    <p:sldId id="259" r:id="rId11"/>
    <p:sldId id="260" r:id="rId12"/>
    <p:sldId id="262" r:id="rId13"/>
    <p:sldId id="263" r:id="rId14"/>
    <p:sldId id="265" r:id="rId15"/>
    <p:sldId id="276" r:id="rId16"/>
    <p:sldId id="266" r:id="rId17"/>
    <p:sldId id="268" r:id="rId18"/>
    <p:sldId id="278" r:id="rId19"/>
    <p:sldId id="269" r:id="rId20"/>
    <p:sldId id="270" r:id="rId21"/>
    <p:sldId id="279" r:id="rId22"/>
    <p:sldId id="271" r:id="rId23"/>
    <p:sldId id="275" r:id="rId24"/>
    <p:sldId id="280" r:id="rId25"/>
    <p:sldId id="273" r:id="rId26"/>
    <p:sldId id="272" r:id="rId27"/>
    <p:sldId id="274" r:id="rId28"/>
  </p:sldIdLst>
  <p:sldSz cx="18288000" cy="10287000"/>
  <p:notesSz cx="6858000" cy="9144000"/>
  <p:embeddedFontLst>
    <p:embeddedFont>
      <p:font typeface="Aharoni" panose="02010803020104030203" pitchFamily="2" charset="-79"/>
      <p:bold r:id="rId30"/>
    </p:embeddedFont>
    <p:embeddedFont>
      <p:font typeface="Glacial Indifference Bold" panose="020B0604020202020204" charset="0"/>
      <p:regular r:id="rId31"/>
    </p:embeddedFont>
    <p:embeddedFont>
      <p:font typeface="Montserrat Classic" panose="020B0604020202020204" charset="0"/>
      <p:regular r:id="rId32"/>
    </p:embeddedFont>
    <p:embeddedFont>
      <p:font typeface="Montserrat Classic Bold" panose="020B0604020202020204" charset="0"/>
      <p:regular r:id="rId33"/>
    </p:embeddedFont>
    <p:embeddedFont>
      <p:font typeface="Montserrat Light" panose="00000400000000000000" pitchFamily="2" charset="0"/>
      <p:regular r:id="rId34"/>
      <p: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F719C-F310-BDAE-011A-FC8B975097EC}" v="8" dt="2024-03-04T17:37:06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Marsh" userId="S::lindsay@cwsd.org::d9545a86-a1b4-4026-89ce-5cdc0a1b9c59" providerId="AD" clId="Web-{674845DD-948F-006E-64C7-00367D1F1781}"/>
    <pc:docChg chg="addSld delSld modSld sldOrd">
      <pc:chgData name="Lindsay Marsh" userId="S::lindsay@cwsd.org::d9545a86-a1b4-4026-89ce-5cdc0a1b9c59" providerId="AD" clId="Web-{674845DD-948F-006E-64C7-00367D1F1781}" dt="2024-02-29T21:09:44.105" v="111"/>
      <pc:docMkLst>
        <pc:docMk/>
      </pc:docMkLst>
      <pc:sldChg chg="modSp">
        <pc:chgData name="Lindsay Marsh" userId="S::lindsay@cwsd.org::d9545a86-a1b4-4026-89ce-5cdc0a1b9c59" providerId="AD" clId="Web-{674845DD-948F-006E-64C7-00367D1F1781}" dt="2024-02-29T21:08:49.588" v="108" actId="14100"/>
        <pc:sldMkLst>
          <pc:docMk/>
          <pc:sldMk cId="0" sldId="257"/>
        </pc:sldMkLst>
        <pc:spChg chg="mod">
          <ac:chgData name="Lindsay Marsh" userId="S::lindsay@cwsd.org::d9545a86-a1b4-4026-89ce-5cdc0a1b9c59" providerId="AD" clId="Web-{674845DD-948F-006E-64C7-00367D1F1781}" dt="2024-02-29T20:33:41.369" v="10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indsay Marsh" userId="S::lindsay@cwsd.org::d9545a86-a1b4-4026-89ce-5cdc0a1b9c59" providerId="AD" clId="Web-{674845DD-948F-006E-64C7-00367D1F1781}" dt="2024-02-29T20:42:39.854" v="56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Lindsay Marsh" userId="S::lindsay@cwsd.org::d9545a86-a1b4-4026-89ce-5cdc0a1b9c59" providerId="AD" clId="Web-{674845DD-948F-006E-64C7-00367D1F1781}" dt="2024-02-29T21:08:49.588" v="108" actId="14100"/>
          <ac:spMkLst>
            <pc:docMk/>
            <pc:sldMk cId="0" sldId="257"/>
            <ac:spMk id="5" creationId="{00000000-0000-0000-0000-000000000000}"/>
          </ac:spMkLst>
        </pc:spChg>
        <pc:spChg chg="mod">
          <ac:chgData name="Lindsay Marsh" userId="S::lindsay@cwsd.org::d9545a86-a1b4-4026-89ce-5cdc0a1b9c59" providerId="AD" clId="Web-{674845DD-948F-006E-64C7-00367D1F1781}" dt="2024-02-29T20:47:23.440" v="66" actId="20577"/>
          <ac:spMkLst>
            <pc:docMk/>
            <pc:sldMk cId="0" sldId="257"/>
            <ac:spMk id="7" creationId="{00000000-0000-0000-0000-000000000000}"/>
          </ac:spMkLst>
        </pc:spChg>
      </pc:sldChg>
      <pc:sldChg chg="add">
        <pc:chgData name="Lindsay Marsh" userId="S::lindsay@cwsd.org::d9545a86-a1b4-4026-89ce-5cdc0a1b9c59" providerId="AD" clId="Web-{674845DD-948F-006E-64C7-00367D1F1781}" dt="2024-02-29T20:46:35.501" v="58"/>
        <pc:sldMkLst>
          <pc:docMk/>
          <pc:sldMk cId="1114033437" sldId="258"/>
        </pc:sldMkLst>
      </pc:sldChg>
      <pc:sldChg chg="modSp">
        <pc:chgData name="Lindsay Marsh" userId="S::lindsay@cwsd.org::d9545a86-a1b4-4026-89ce-5cdc0a1b9c59" providerId="AD" clId="Web-{674845DD-948F-006E-64C7-00367D1F1781}" dt="2024-02-29T20:32:55.571" v="2" actId="20577"/>
        <pc:sldMkLst>
          <pc:docMk/>
          <pc:sldMk cId="0" sldId="260"/>
        </pc:sldMkLst>
        <pc:spChg chg="mod">
          <ac:chgData name="Lindsay Marsh" userId="S::lindsay@cwsd.org::d9545a86-a1b4-4026-89ce-5cdc0a1b9c59" providerId="AD" clId="Web-{674845DD-948F-006E-64C7-00367D1F1781}" dt="2024-02-29T20:32:55.571" v="2" actId="20577"/>
          <ac:spMkLst>
            <pc:docMk/>
            <pc:sldMk cId="0" sldId="260"/>
            <ac:spMk id="10" creationId="{00000000-0000-0000-0000-000000000000}"/>
          </ac:spMkLst>
        </pc:spChg>
      </pc:sldChg>
      <pc:sldChg chg="addSp delSp modSp">
        <pc:chgData name="Lindsay Marsh" userId="S::lindsay@cwsd.org::d9545a86-a1b4-4026-89ce-5cdc0a1b9c59" providerId="AD" clId="Web-{674845DD-948F-006E-64C7-00367D1F1781}" dt="2024-02-29T20:33:10.212" v="3"/>
        <pc:sldMkLst>
          <pc:docMk/>
          <pc:sldMk cId="692702424" sldId="279"/>
        </pc:sldMkLst>
        <pc:spChg chg="add mod">
          <ac:chgData name="Lindsay Marsh" userId="S::lindsay@cwsd.org::d9545a86-a1b4-4026-89ce-5cdc0a1b9c59" providerId="AD" clId="Web-{674845DD-948F-006E-64C7-00367D1F1781}" dt="2024-02-29T20:33:10.212" v="3"/>
          <ac:spMkLst>
            <pc:docMk/>
            <pc:sldMk cId="692702424" sldId="279"/>
            <ac:spMk id="4" creationId="{3800952A-4310-FF92-2031-C4D17D7CCBC2}"/>
          </ac:spMkLst>
        </pc:spChg>
        <pc:picChg chg="del">
          <ac:chgData name="Lindsay Marsh" userId="S::lindsay@cwsd.org::d9545a86-a1b4-4026-89ce-5cdc0a1b9c59" providerId="AD" clId="Web-{674845DD-948F-006E-64C7-00367D1F1781}" dt="2024-02-29T20:33:10.212" v="3"/>
          <ac:picMkLst>
            <pc:docMk/>
            <pc:sldMk cId="692702424" sldId="279"/>
            <ac:picMk id="7" creationId="{BE719B31-E2B6-6FE9-3E15-03726F35ACDD}"/>
          </ac:picMkLst>
        </pc:picChg>
      </pc:sldChg>
      <pc:sldChg chg="new del ord">
        <pc:chgData name="Lindsay Marsh" userId="S::lindsay@cwsd.org::d9545a86-a1b4-4026-89ce-5cdc0a1b9c59" providerId="AD" clId="Web-{674845DD-948F-006E-64C7-00367D1F1781}" dt="2024-02-29T20:46:39.752" v="61"/>
        <pc:sldMkLst>
          <pc:docMk/>
          <pc:sldMk cId="64003986" sldId="281"/>
        </pc:sldMkLst>
      </pc:sldChg>
      <pc:sldChg chg="add ord replId">
        <pc:chgData name="Lindsay Marsh" userId="S::lindsay@cwsd.org::d9545a86-a1b4-4026-89ce-5cdc0a1b9c59" providerId="AD" clId="Web-{674845DD-948F-006E-64C7-00367D1F1781}" dt="2024-02-29T20:33:36.322" v="8"/>
        <pc:sldMkLst>
          <pc:docMk/>
          <pc:sldMk cId="4055672017" sldId="282"/>
        </pc:sldMkLst>
      </pc:sldChg>
      <pc:sldChg chg="add ord">
        <pc:chgData name="Lindsay Marsh" userId="S::lindsay@cwsd.org::d9545a86-a1b4-4026-89ce-5cdc0a1b9c59" providerId="AD" clId="Web-{674845DD-948F-006E-64C7-00367D1F1781}" dt="2024-02-29T21:09:44.105" v="111"/>
        <pc:sldMkLst>
          <pc:docMk/>
          <pc:sldMk cId="1619934463" sldId="283"/>
        </pc:sldMkLst>
      </pc:sldChg>
      <pc:sldChg chg="add ord">
        <pc:chgData name="Lindsay Marsh" userId="S::lindsay@cwsd.org::d9545a86-a1b4-4026-89ce-5cdc0a1b9c59" providerId="AD" clId="Web-{674845DD-948F-006E-64C7-00367D1F1781}" dt="2024-02-29T21:09:17.011" v="109"/>
        <pc:sldMkLst>
          <pc:docMk/>
          <pc:sldMk cId="1645144908" sldId="284"/>
        </pc:sldMkLst>
      </pc:sldChg>
      <pc:sldChg chg="add">
        <pc:chgData name="Lindsay Marsh" userId="S::lindsay@cwsd.org::d9545a86-a1b4-4026-89ce-5cdc0a1b9c59" providerId="AD" clId="Web-{674845DD-948F-006E-64C7-00367D1F1781}" dt="2024-02-29T20:46:35.720" v="60"/>
        <pc:sldMkLst>
          <pc:docMk/>
          <pc:sldMk cId="1951674751" sldId="285"/>
        </pc:sldMkLst>
      </pc:sldChg>
      <pc:sldChg chg="add">
        <pc:chgData name="Lindsay Marsh" userId="S::lindsay@cwsd.org::d9545a86-a1b4-4026-89ce-5cdc0a1b9c59" providerId="AD" clId="Web-{674845DD-948F-006E-64C7-00367D1F1781}" dt="2024-02-29T20:46:57.252" v="63"/>
        <pc:sldMkLst>
          <pc:docMk/>
          <pc:sldMk cId="2925698212" sldId="329"/>
        </pc:sldMkLst>
      </pc:sldChg>
      <pc:sldChg chg="add">
        <pc:chgData name="Lindsay Marsh" userId="S::lindsay@cwsd.org::d9545a86-a1b4-4026-89ce-5cdc0a1b9c59" providerId="AD" clId="Web-{674845DD-948F-006E-64C7-00367D1F1781}" dt="2024-02-29T20:46:56.971" v="62"/>
        <pc:sldMkLst>
          <pc:docMk/>
          <pc:sldMk cId="2330604489" sldId="330"/>
        </pc:sldMkLst>
      </pc:sldChg>
    </pc:docChg>
  </pc:docChgLst>
  <pc:docChgLst>
    <pc:chgData name="Lindsay Marsh" userId="S::lindsay@cwsd.org::d9545a86-a1b4-4026-89ce-5cdc0a1b9c59" providerId="AD" clId="Web-{B0910BA3-0B57-99FD-F774-66A400157A65}"/>
    <pc:docChg chg="modSld">
      <pc:chgData name="Lindsay Marsh" userId="S::lindsay@cwsd.org::d9545a86-a1b4-4026-89ce-5cdc0a1b9c59" providerId="AD" clId="Web-{B0910BA3-0B57-99FD-F774-66A400157A65}" dt="2024-03-01T23:12:51.690" v="29" actId="20577"/>
      <pc:docMkLst>
        <pc:docMk/>
      </pc:docMkLst>
      <pc:sldChg chg="modSp">
        <pc:chgData name="Lindsay Marsh" userId="S::lindsay@cwsd.org::d9545a86-a1b4-4026-89ce-5cdc0a1b9c59" providerId="AD" clId="Web-{B0910BA3-0B57-99FD-F774-66A400157A65}" dt="2024-03-01T23:03:39.309" v="26" actId="1076"/>
        <pc:sldMkLst>
          <pc:docMk/>
          <pc:sldMk cId="0" sldId="257"/>
        </pc:sldMkLst>
        <pc:spChg chg="mod">
          <ac:chgData name="Lindsay Marsh" userId="S::lindsay@cwsd.org::d9545a86-a1b4-4026-89ce-5cdc0a1b9c59" providerId="AD" clId="Web-{B0910BA3-0B57-99FD-F774-66A400157A65}" dt="2024-03-01T23:03:28.167" v="23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indsay Marsh" userId="S::lindsay@cwsd.org::d9545a86-a1b4-4026-89ce-5cdc0a1b9c59" providerId="AD" clId="Web-{B0910BA3-0B57-99FD-F774-66A400157A65}" dt="2024-03-01T23:03:12.588" v="19" actId="20577"/>
          <ac:spMkLst>
            <pc:docMk/>
            <pc:sldMk cId="0" sldId="257"/>
            <ac:spMk id="5" creationId="{00000000-0000-0000-0000-000000000000}"/>
          </ac:spMkLst>
        </pc:spChg>
        <pc:grpChg chg="mod">
          <ac:chgData name="Lindsay Marsh" userId="S::lindsay@cwsd.org::d9545a86-a1b4-4026-89ce-5cdc0a1b9c59" providerId="AD" clId="Web-{B0910BA3-0B57-99FD-F774-66A400157A65}" dt="2024-03-01T23:03:34.152" v="25" actId="1076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Lindsay Marsh" userId="S::lindsay@cwsd.org::d9545a86-a1b4-4026-89ce-5cdc0a1b9c59" providerId="AD" clId="Web-{B0910BA3-0B57-99FD-F774-66A400157A65}" dt="2024-03-01T23:03:39.309" v="26" actId="1076"/>
          <ac:grpSpMkLst>
            <pc:docMk/>
            <pc:sldMk cId="0" sldId="257"/>
            <ac:grpSpMk id="6" creationId="{00000000-0000-0000-0000-000000000000}"/>
          </ac:grpSpMkLst>
        </pc:grpChg>
      </pc:sldChg>
      <pc:sldChg chg="modSp">
        <pc:chgData name="Lindsay Marsh" userId="S::lindsay@cwsd.org::d9545a86-a1b4-4026-89ce-5cdc0a1b9c59" providerId="AD" clId="Web-{B0910BA3-0B57-99FD-F774-66A400157A65}" dt="2024-03-01T23:12:51.690" v="29" actId="20577"/>
        <pc:sldMkLst>
          <pc:docMk/>
          <pc:sldMk cId="0" sldId="273"/>
        </pc:sldMkLst>
        <pc:spChg chg="mod">
          <ac:chgData name="Lindsay Marsh" userId="S::lindsay@cwsd.org::d9545a86-a1b4-4026-89ce-5cdc0a1b9c59" providerId="AD" clId="Web-{B0910BA3-0B57-99FD-F774-66A400157A65}" dt="2024-03-01T23:12:51.690" v="29" actId="20577"/>
          <ac:spMkLst>
            <pc:docMk/>
            <pc:sldMk cId="0" sldId="273"/>
            <ac:spMk id="7" creationId="{00000000-0000-0000-0000-000000000000}"/>
          </ac:spMkLst>
        </pc:spChg>
      </pc:sldChg>
      <pc:sldChg chg="addSp delSp modSp">
        <pc:chgData name="Lindsay Marsh" userId="S::lindsay@cwsd.org::d9545a86-a1b4-4026-89ce-5cdc0a1b9c59" providerId="AD" clId="Web-{B0910BA3-0B57-99FD-F774-66A400157A65}" dt="2024-03-01T22:58:42.023" v="15" actId="1076"/>
        <pc:sldMkLst>
          <pc:docMk/>
          <pc:sldMk cId="692702424" sldId="279"/>
        </pc:sldMkLst>
        <pc:spChg chg="mod">
          <ac:chgData name="Lindsay Marsh" userId="S::lindsay@cwsd.org::d9545a86-a1b4-4026-89ce-5cdc0a1b9c59" providerId="AD" clId="Web-{B0910BA3-0B57-99FD-F774-66A400157A65}" dt="2024-03-01T22:58:42.023" v="15" actId="1076"/>
          <ac:spMkLst>
            <pc:docMk/>
            <pc:sldMk cId="692702424" sldId="279"/>
            <ac:spMk id="3" creationId="{C6711F8F-3CB8-EE7D-4D7E-BA377196CC53}"/>
          </ac:spMkLst>
        </pc:spChg>
        <pc:spChg chg="del">
          <ac:chgData name="Lindsay Marsh" userId="S::lindsay@cwsd.org::d9545a86-a1b4-4026-89ce-5cdc0a1b9c59" providerId="AD" clId="Web-{B0910BA3-0B57-99FD-F774-66A400157A65}" dt="2024-03-01T22:57:54.160" v="0"/>
          <ac:spMkLst>
            <pc:docMk/>
            <pc:sldMk cId="692702424" sldId="279"/>
            <ac:spMk id="4" creationId="{3800952A-4310-FF92-2031-C4D17D7CCBC2}"/>
          </ac:spMkLst>
        </pc:spChg>
        <pc:picChg chg="add mod ord">
          <ac:chgData name="Lindsay Marsh" userId="S::lindsay@cwsd.org::d9545a86-a1b4-4026-89ce-5cdc0a1b9c59" providerId="AD" clId="Web-{B0910BA3-0B57-99FD-F774-66A400157A65}" dt="2024-03-01T22:58:40.898" v="14" actId="1076"/>
          <ac:picMkLst>
            <pc:docMk/>
            <pc:sldMk cId="692702424" sldId="279"/>
            <ac:picMk id="2" creationId="{B0EADC9C-5B41-B670-80E2-5554965707EC}"/>
          </ac:picMkLst>
        </pc:picChg>
      </pc:sldChg>
    </pc:docChg>
  </pc:docChgLst>
  <pc:docChgLst>
    <pc:chgData name="Lindsay Marsh" userId="S::lindsay@cwsd.org::d9545a86-a1b4-4026-89ce-5cdc0a1b9c59" providerId="AD" clId="Web-{45CB9065-5C54-0491-07CB-3C1FB9F9FDD5}"/>
    <pc:docChg chg="delSld modSld">
      <pc:chgData name="Lindsay Marsh" userId="S::lindsay@cwsd.org::d9545a86-a1b4-4026-89ce-5cdc0a1b9c59" providerId="AD" clId="Web-{45CB9065-5C54-0491-07CB-3C1FB9F9FDD5}" dt="2024-03-01T22:35:29.704" v="52"/>
      <pc:docMkLst>
        <pc:docMk/>
      </pc:docMkLst>
      <pc:sldChg chg="modSp">
        <pc:chgData name="Lindsay Marsh" userId="S::lindsay@cwsd.org::d9545a86-a1b4-4026-89ce-5cdc0a1b9c59" providerId="AD" clId="Web-{45CB9065-5C54-0491-07CB-3C1FB9F9FDD5}" dt="2024-03-01T22:30:31.058" v="51" actId="20577"/>
        <pc:sldMkLst>
          <pc:docMk/>
          <pc:sldMk cId="0" sldId="257"/>
        </pc:sldMkLst>
        <pc:spChg chg="mod">
          <ac:chgData name="Lindsay Marsh" userId="S::lindsay@cwsd.org::d9545a86-a1b4-4026-89ce-5cdc0a1b9c59" providerId="AD" clId="Web-{45CB9065-5C54-0491-07CB-3C1FB9F9FDD5}" dt="2024-03-01T22:28:58.239" v="3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Lindsay Marsh" userId="S::lindsay@cwsd.org::d9545a86-a1b4-4026-89ce-5cdc0a1b9c59" providerId="AD" clId="Web-{45CB9065-5C54-0491-07CB-3C1FB9F9FDD5}" dt="2024-03-01T22:30:31.058" v="51" actId="20577"/>
          <ac:spMkLst>
            <pc:docMk/>
            <pc:sldMk cId="0" sldId="257"/>
            <ac:spMk id="5" creationId="{00000000-0000-0000-0000-000000000000}"/>
          </ac:spMkLst>
        </pc:spChg>
        <pc:grpChg chg="mod">
          <ac:chgData name="Lindsay Marsh" userId="S::lindsay@cwsd.org::d9545a86-a1b4-4026-89ce-5cdc0a1b9c59" providerId="AD" clId="Web-{45CB9065-5C54-0491-07CB-3C1FB9F9FDD5}" dt="2024-03-01T22:29:10.459" v="6" actId="14100"/>
          <ac:grpSpMkLst>
            <pc:docMk/>
            <pc:sldMk cId="0" sldId="257"/>
            <ac:grpSpMk id="3" creationId="{00000000-0000-0000-0000-000000000000}"/>
          </ac:grpSpMkLst>
        </pc:grpChg>
      </pc:sldChg>
      <pc:sldChg chg="del">
        <pc:chgData name="Lindsay Marsh" userId="S::lindsay@cwsd.org::d9545a86-a1b4-4026-89ce-5cdc0a1b9c59" providerId="AD" clId="Web-{45CB9065-5C54-0491-07CB-3C1FB9F9FDD5}" dt="2024-03-01T22:35:29.704" v="52"/>
        <pc:sldMkLst>
          <pc:docMk/>
          <pc:sldMk cId="2330604489" sldId="330"/>
        </pc:sldMkLst>
      </pc:sldChg>
    </pc:docChg>
  </pc:docChgLst>
  <pc:docChgLst>
    <pc:chgData name="Lindsay Marsh" userId="S::lindsay@cwsd.org::d9545a86-a1b4-4026-89ce-5cdc0a1b9c59" providerId="AD" clId="Web-{78CF719C-F310-BDAE-011A-FC8B975097EC}"/>
    <pc:docChg chg="modSld sldOrd">
      <pc:chgData name="Lindsay Marsh" userId="S::lindsay@cwsd.org::d9545a86-a1b4-4026-89ce-5cdc0a1b9c59" providerId="AD" clId="Web-{78CF719C-F310-BDAE-011A-FC8B975097EC}" dt="2024-03-04T17:39:20.953" v="105"/>
      <pc:docMkLst>
        <pc:docMk/>
      </pc:docMkLst>
      <pc:sldChg chg="ord">
        <pc:chgData name="Lindsay Marsh" userId="S::lindsay@cwsd.org::d9545a86-a1b4-4026-89ce-5cdc0a1b9c59" providerId="AD" clId="Web-{78CF719C-F310-BDAE-011A-FC8B975097EC}" dt="2024-03-04T17:36:17.541" v="0"/>
        <pc:sldMkLst>
          <pc:docMk/>
          <pc:sldMk cId="1114033437" sldId="258"/>
        </pc:sldMkLst>
      </pc:sldChg>
      <pc:sldChg chg="modNotes">
        <pc:chgData name="Lindsay Marsh" userId="S::lindsay@cwsd.org::d9545a86-a1b4-4026-89ce-5cdc0a1b9c59" providerId="AD" clId="Web-{78CF719C-F310-BDAE-011A-FC8B975097EC}" dt="2024-03-04T17:39:20.953" v="105"/>
        <pc:sldMkLst>
          <pc:docMk/>
          <pc:sldMk cId="0" sldId="259"/>
        </pc:sldMkLst>
      </pc:sldChg>
      <pc:sldChg chg="modSp">
        <pc:chgData name="Lindsay Marsh" userId="S::lindsay@cwsd.org::d9545a86-a1b4-4026-89ce-5cdc0a1b9c59" providerId="AD" clId="Web-{78CF719C-F310-BDAE-011A-FC8B975097EC}" dt="2024-03-04T17:37:06.574" v="3" actId="1076"/>
        <pc:sldMkLst>
          <pc:docMk/>
          <pc:sldMk cId="0" sldId="261"/>
        </pc:sldMkLst>
        <pc:spChg chg="mod">
          <ac:chgData name="Lindsay Marsh" userId="S::lindsay@cwsd.org::d9545a86-a1b4-4026-89ce-5cdc0a1b9c59" providerId="AD" clId="Web-{78CF719C-F310-BDAE-011A-FC8B975097EC}" dt="2024-03-04T17:37:06.574" v="3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indsay Marsh" userId="S::lindsay@cwsd.org::d9545a86-a1b4-4026-89ce-5cdc0a1b9c59" providerId="AD" clId="Web-{78CF719C-F310-BDAE-011A-FC8B975097EC}" dt="2024-03-04T17:37:05.980" v="2" actId="20577"/>
          <ac:spMkLst>
            <pc:docMk/>
            <pc:sldMk cId="0" sldId="261"/>
            <ac:spMk id="13" creationId="{A67607BF-5A59-0472-4D4A-F723392BE0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.lumosengineering.net\Shared\LAProj\9834.000%20-%20Carson%20River%20Watershed%20Water%20Program\Civil\Calculations\Streamflo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Carson</a:t>
            </a:r>
            <a:r>
              <a:rPr lang="en-US" sz="1600" baseline="0" dirty="0"/>
              <a:t> River Flows near Carson City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Annual Average Discharge</c:v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'Carson City_Annual'!$C$8:$C$86</c:f>
              <c:numCache>
                <c:formatCode>m/d/yyyy</c:formatCode>
                <c:ptCount val="79"/>
                <c:pt idx="0">
                  <c:v>14763</c:v>
                </c:pt>
                <c:pt idx="1">
                  <c:v>15128</c:v>
                </c:pt>
                <c:pt idx="2">
                  <c:v>15493</c:v>
                </c:pt>
                <c:pt idx="3">
                  <c:v>15858</c:v>
                </c:pt>
                <c:pt idx="4">
                  <c:v>16224</c:v>
                </c:pt>
                <c:pt idx="5">
                  <c:v>16589</c:v>
                </c:pt>
                <c:pt idx="6">
                  <c:v>16954</c:v>
                </c:pt>
                <c:pt idx="7">
                  <c:v>17319</c:v>
                </c:pt>
                <c:pt idx="8">
                  <c:v>17685</c:v>
                </c:pt>
                <c:pt idx="9">
                  <c:v>18050</c:v>
                </c:pt>
                <c:pt idx="10">
                  <c:v>18415</c:v>
                </c:pt>
                <c:pt idx="11">
                  <c:v>18780</c:v>
                </c:pt>
                <c:pt idx="12">
                  <c:v>19146</c:v>
                </c:pt>
                <c:pt idx="13">
                  <c:v>19511</c:v>
                </c:pt>
                <c:pt idx="14">
                  <c:v>19876</c:v>
                </c:pt>
                <c:pt idx="15">
                  <c:v>20241</c:v>
                </c:pt>
                <c:pt idx="16">
                  <c:v>20607</c:v>
                </c:pt>
                <c:pt idx="17">
                  <c:v>20972</c:v>
                </c:pt>
                <c:pt idx="18">
                  <c:v>21337</c:v>
                </c:pt>
                <c:pt idx="19">
                  <c:v>21702</c:v>
                </c:pt>
                <c:pt idx="20">
                  <c:v>22068</c:v>
                </c:pt>
                <c:pt idx="21">
                  <c:v>22433</c:v>
                </c:pt>
                <c:pt idx="22">
                  <c:v>22798</c:v>
                </c:pt>
                <c:pt idx="23">
                  <c:v>23163</c:v>
                </c:pt>
                <c:pt idx="24">
                  <c:v>23529</c:v>
                </c:pt>
                <c:pt idx="25">
                  <c:v>23894</c:v>
                </c:pt>
                <c:pt idx="26">
                  <c:v>24259</c:v>
                </c:pt>
                <c:pt idx="27">
                  <c:v>24624</c:v>
                </c:pt>
                <c:pt idx="28">
                  <c:v>24990</c:v>
                </c:pt>
                <c:pt idx="29">
                  <c:v>25355</c:v>
                </c:pt>
                <c:pt idx="30">
                  <c:v>25720</c:v>
                </c:pt>
                <c:pt idx="31">
                  <c:v>26085</c:v>
                </c:pt>
                <c:pt idx="32">
                  <c:v>26451</c:v>
                </c:pt>
                <c:pt idx="33">
                  <c:v>26816</c:v>
                </c:pt>
                <c:pt idx="34">
                  <c:v>27181</c:v>
                </c:pt>
                <c:pt idx="35">
                  <c:v>27546</c:v>
                </c:pt>
                <c:pt idx="36">
                  <c:v>27912</c:v>
                </c:pt>
                <c:pt idx="37">
                  <c:v>28277</c:v>
                </c:pt>
                <c:pt idx="38">
                  <c:v>28642</c:v>
                </c:pt>
                <c:pt idx="39">
                  <c:v>29007</c:v>
                </c:pt>
                <c:pt idx="40">
                  <c:v>29373</c:v>
                </c:pt>
                <c:pt idx="41">
                  <c:v>29738</c:v>
                </c:pt>
                <c:pt idx="42">
                  <c:v>30103</c:v>
                </c:pt>
                <c:pt idx="43">
                  <c:v>30468</c:v>
                </c:pt>
                <c:pt idx="44">
                  <c:v>30834</c:v>
                </c:pt>
                <c:pt idx="45">
                  <c:v>31199</c:v>
                </c:pt>
                <c:pt idx="46">
                  <c:v>31564</c:v>
                </c:pt>
                <c:pt idx="47">
                  <c:v>31929</c:v>
                </c:pt>
                <c:pt idx="48">
                  <c:v>32295</c:v>
                </c:pt>
                <c:pt idx="49">
                  <c:v>32660</c:v>
                </c:pt>
                <c:pt idx="50">
                  <c:v>33025</c:v>
                </c:pt>
                <c:pt idx="51">
                  <c:v>33390</c:v>
                </c:pt>
                <c:pt idx="52">
                  <c:v>33756</c:v>
                </c:pt>
                <c:pt idx="53">
                  <c:v>34121</c:v>
                </c:pt>
                <c:pt idx="54">
                  <c:v>34486</c:v>
                </c:pt>
                <c:pt idx="55">
                  <c:v>34851</c:v>
                </c:pt>
                <c:pt idx="56">
                  <c:v>35217</c:v>
                </c:pt>
                <c:pt idx="57">
                  <c:v>35582</c:v>
                </c:pt>
                <c:pt idx="58">
                  <c:v>35947</c:v>
                </c:pt>
                <c:pt idx="59">
                  <c:v>36312</c:v>
                </c:pt>
                <c:pt idx="60">
                  <c:v>36678</c:v>
                </c:pt>
                <c:pt idx="61">
                  <c:v>37043</c:v>
                </c:pt>
                <c:pt idx="62">
                  <c:v>37408</c:v>
                </c:pt>
                <c:pt idx="63">
                  <c:v>37773</c:v>
                </c:pt>
                <c:pt idx="64">
                  <c:v>38139</c:v>
                </c:pt>
                <c:pt idx="65">
                  <c:v>38504</c:v>
                </c:pt>
                <c:pt idx="66">
                  <c:v>38869</c:v>
                </c:pt>
                <c:pt idx="67">
                  <c:v>39234</c:v>
                </c:pt>
                <c:pt idx="68">
                  <c:v>39600</c:v>
                </c:pt>
                <c:pt idx="69">
                  <c:v>39965</c:v>
                </c:pt>
                <c:pt idx="70">
                  <c:v>40330</c:v>
                </c:pt>
                <c:pt idx="71">
                  <c:v>40695</c:v>
                </c:pt>
                <c:pt idx="72">
                  <c:v>41061</c:v>
                </c:pt>
                <c:pt idx="73">
                  <c:v>41426</c:v>
                </c:pt>
                <c:pt idx="74">
                  <c:v>41791</c:v>
                </c:pt>
                <c:pt idx="75">
                  <c:v>42156</c:v>
                </c:pt>
                <c:pt idx="76">
                  <c:v>42522</c:v>
                </c:pt>
                <c:pt idx="77">
                  <c:v>42887</c:v>
                </c:pt>
                <c:pt idx="78">
                  <c:v>43252</c:v>
                </c:pt>
              </c:numCache>
            </c:numRef>
          </c:xVal>
          <c:yVal>
            <c:numRef>
              <c:f>'Carson City_Annual'!$D$8:$D$86</c:f>
              <c:numCache>
                <c:formatCode>General</c:formatCode>
                <c:ptCount val="79"/>
                <c:pt idx="0">
                  <c:v>392.4</c:v>
                </c:pt>
                <c:pt idx="1">
                  <c:v>363.6</c:v>
                </c:pt>
                <c:pt idx="2">
                  <c:v>590.79999999999995</c:v>
                </c:pt>
                <c:pt idx="3">
                  <c:v>586.5</c:v>
                </c:pt>
                <c:pt idx="4">
                  <c:v>243.8</c:v>
                </c:pt>
                <c:pt idx="5">
                  <c:v>458.3</c:v>
                </c:pt>
                <c:pt idx="6">
                  <c:v>397</c:v>
                </c:pt>
                <c:pt idx="7">
                  <c:v>248.3</c:v>
                </c:pt>
                <c:pt idx="8">
                  <c:v>234.1</c:v>
                </c:pt>
                <c:pt idx="9">
                  <c:v>258.5</c:v>
                </c:pt>
                <c:pt idx="10">
                  <c:v>362.9</c:v>
                </c:pt>
                <c:pt idx="11">
                  <c:v>599.29999999999995</c:v>
                </c:pt>
                <c:pt idx="12">
                  <c:v>793.4</c:v>
                </c:pt>
                <c:pt idx="13">
                  <c:v>395.5</c:v>
                </c:pt>
                <c:pt idx="14">
                  <c:v>272.7</c:v>
                </c:pt>
                <c:pt idx="15">
                  <c:v>185.6</c:v>
                </c:pt>
                <c:pt idx="16">
                  <c:v>757.6</c:v>
                </c:pt>
                <c:pt idx="17">
                  <c:v>335.8</c:v>
                </c:pt>
                <c:pt idx="18">
                  <c:v>518.79999999999995</c:v>
                </c:pt>
                <c:pt idx="19">
                  <c:v>177.2</c:v>
                </c:pt>
                <c:pt idx="20">
                  <c:v>124</c:v>
                </c:pt>
                <c:pt idx="21">
                  <c:v>104</c:v>
                </c:pt>
                <c:pt idx="22">
                  <c:v>330.6</c:v>
                </c:pt>
                <c:pt idx="23">
                  <c:v>509.3</c:v>
                </c:pt>
                <c:pt idx="24">
                  <c:v>218.4</c:v>
                </c:pt>
                <c:pt idx="25">
                  <c:v>598.79999999999995</c:v>
                </c:pt>
                <c:pt idx="26">
                  <c:v>258.89999999999998</c:v>
                </c:pt>
                <c:pt idx="27">
                  <c:v>666.1</c:v>
                </c:pt>
                <c:pt idx="28">
                  <c:v>252.5</c:v>
                </c:pt>
                <c:pt idx="29">
                  <c:v>811.6</c:v>
                </c:pt>
                <c:pt idx="30">
                  <c:v>471.2</c:v>
                </c:pt>
                <c:pt idx="31">
                  <c:v>455.7</c:v>
                </c:pt>
                <c:pt idx="32">
                  <c:v>292.60000000000002</c:v>
                </c:pt>
                <c:pt idx="33">
                  <c:v>403.9</c:v>
                </c:pt>
                <c:pt idx="34">
                  <c:v>531.79999999999995</c:v>
                </c:pt>
                <c:pt idx="35">
                  <c:v>449</c:v>
                </c:pt>
                <c:pt idx="36">
                  <c:v>143.19999999999999</c:v>
                </c:pt>
                <c:pt idx="37">
                  <c:v>58.5</c:v>
                </c:pt>
                <c:pt idx="38">
                  <c:v>398.4</c:v>
                </c:pt>
                <c:pt idx="39">
                  <c:v>349.5</c:v>
                </c:pt>
                <c:pt idx="40">
                  <c:v>648.20000000000005</c:v>
                </c:pt>
                <c:pt idx="41">
                  <c:v>188.9</c:v>
                </c:pt>
                <c:pt idx="42">
                  <c:v>807.9</c:v>
                </c:pt>
                <c:pt idx="43">
                  <c:v>1142</c:v>
                </c:pt>
                <c:pt idx="44">
                  <c:v>668.7</c:v>
                </c:pt>
                <c:pt idx="45">
                  <c:v>298.8</c:v>
                </c:pt>
                <c:pt idx="46">
                  <c:v>773.7</c:v>
                </c:pt>
                <c:pt idx="47">
                  <c:v>155.80000000000001</c:v>
                </c:pt>
                <c:pt idx="48">
                  <c:v>74.2</c:v>
                </c:pt>
                <c:pt idx="49">
                  <c:v>258</c:v>
                </c:pt>
                <c:pt idx="50">
                  <c:v>119.4</c:v>
                </c:pt>
                <c:pt idx="51">
                  <c:v>139.69999999999999</c:v>
                </c:pt>
                <c:pt idx="52">
                  <c:v>103.4</c:v>
                </c:pt>
                <c:pt idx="53">
                  <c:v>461.8</c:v>
                </c:pt>
                <c:pt idx="54">
                  <c:v>127.4</c:v>
                </c:pt>
                <c:pt idx="55">
                  <c:v>887.2</c:v>
                </c:pt>
                <c:pt idx="56">
                  <c:v>635.4</c:v>
                </c:pt>
                <c:pt idx="57">
                  <c:v>822.1</c:v>
                </c:pt>
                <c:pt idx="58">
                  <c:v>633.79999999999995</c:v>
                </c:pt>
                <c:pt idx="59">
                  <c:v>560.6</c:v>
                </c:pt>
                <c:pt idx="60">
                  <c:v>296</c:v>
                </c:pt>
                <c:pt idx="61">
                  <c:v>159.9</c:v>
                </c:pt>
                <c:pt idx="62">
                  <c:v>220.8</c:v>
                </c:pt>
                <c:pt idx="63">
                  <c:v>301.2</c:v>
                </c:pt>
                <c:pt idx="64">
                  <c:v>204.8</c:v>
                </c:pt>
                <c:pt idx="65">
                  <c:v>462.2</c:v>
                </c:pt>
                <c:pt idx="66">
                  <c:v>755.3</c:v>
                </c:pt>
                <c:pt idx="67">
                  <c:v>151.6</c:v>
                </c:pt>
                <c:pt idx="68">
                  <c:v>160.80000000000001</c:v>
                </c:pt>
                <c:pt idx="69">
                  <c:v>242.4</c:v>
                </c:pt>
                <c:pt idx="70">
                  <c:v>332.7</c:v>
                </c:pt>
                <c:pt idx="71">
                  <c:v>785.5</c:v>
                </c:pt>
                <c:pt idx="72">
                  <c:v>178.7</c:v>
                </c:pt>
                <c:pt idx="73">
                  <c:v>139</c:v>
                </c:pt>
                <c:pt idx="74">
                  <c:v>82.7</c:v>
                </c:pt>
                <c:pt idx="75">
                  <c:v>66</c:v>
                </c:pt>
                <c:pt idx="76">
                  <c:v>297.60000000000002</c:v>
                </c:pt>
                <c:pt idx="77">
                  <c:v>1292</c:v>
                </c:pt>
                <c:pt idx="78">
                  <c:v>451.9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E5-41D0-A19A-3DD79A6CA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10575"/>
        <c:axId val="2034772687"/>
      </c:scatterChart>
      <c:scatterChart>
        <c:scatterStyle val="lineMarker"/>
        <c:varyColors val="0"/>
        <c:ser>
          <c:idx val="1"/>
          <c:order val="1"/>
          <c:tx>
            <c:v>Peak Day Discharge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'Carson City_Annual'!$H$8:$H$86</c:f>
              <c:numCache>
                <c:formatCode>m/d/yyyy</c:formatCode>
                <c:ptCount val="79"/>
                <c:pt idx="0">
                  <c:v>14745</c:v>
                </c:pt>
                <c:pt idx="1">
                  <c:v>15109</c:v>
                </c:pt>
                <c:pt idx="2">
                  <c:v>15369</c:v>
                </c:pt>
                <c:pt idx="3">
                  <c:v>15728</c:v>
                </c:pt>
                <c:pt idx="4">
                  <c:v>16201</c:v>
                </c:pt>
                <c:pt idx="5">
                  <c:v>16471</c:v>
                </c:pt>
                <c:pt idx="6">
                  <c:v>16929</c:v>
                </c:pt>
                <c:pt idx="7">
                  <c:v>17130</c:v>
                </c:pt>
                <c:pt idx="8">
                  <c:v>17680</c:v>
                </c:pt>
                <c:pt idx="9">
                  <c:v>18035</c:v>
                </c:pt>
                <c:pt idx="10">
                  <c:v>18412</c:v>
                </c:pt>
                <c:pt idx="11">
                  <c:v>18589</c:v>
                </c:pt>
                <c:pt idx="12">
                  <c:v>19154</c:v>
                </c:pt>
                <c:pt idx="13">
                  <c:v>19477</c:v>
                </c:pt>
                <c:pt idx="14">
                  <c:v>19793</c:v>
                </c:pt>
                <c:pt idx="15">
                  <c:v>20250</c:v>
                </c:pt>
                <c:pt idx="16">
                  <c:v>20447</c:v>
                </c:pt>
                <c:pt idx="17">
                  <c:v>20974</c:v>
                </c:pt>
                <c:pt idx="18">
                  <c:v>21326</c:v>
                </c:pt>
                <c:pt idx="19">
                  <c:v>21598</c:v>
                </c:pt>
                <c:pt idx="20">
                  <c:v>21955</c:v>
                </c:pt>
                <c:pt idx="21">
                  <c:v>22434</c:v>
                </c:pt>
                <c:pt idx="22">
                  <c:v>22687</c:v>
                </c:pt>
                <c:pt idx="23">
                  <c:v>23043</c:v>
                </c:pt>
                <c:pt idx="24">
                  <c:v>23524</c:v>
                </c:pt>
                <c:pt idx="25">
                  <c:v>23736</c:v>
                </c:pt>
                <c:pt idx="26">
                  <c:v>24238</c:v>
                </c:pt>
                <c:pt idx="27">
                  <c:v>24548</c:v>
                </c:pt>
                <c:pt idx="28">
                  <c:v>24971</c:v>
                </c:pt>
                <c:pt idx="29">
                  <c:v>25351</c:v>
                </c:pt>
                <c:pt idx="30">
                  <c:v>25585</c:v>
                </c:pt>
                <c:pt idx="31">
                  <c:v>26111</c:v>
                </c:pt>
                <c:pt idx="32">
                  <c:v>26451</c:v>
                </c:pt>
                <c:pt idx="33">
                  <c:v>26803</c:v>
                </c:pt>
                <c:pt idx="34">
                  <c:v>26981</c:v>
                </c:pt>
                <c:pt idx="35">
                  <c:v>27547</c:v>
                </c:pt>
                <c:pt idx="36">
                  <c:v>27694</c:v>
                </c:pt>
                <c:pt idx="37">
                  <c:v>28286</c:v>
                </c:pt>
                <c:pt idx="38">
                  <c:v>28625</c:v>
                </c:pt>
                <c:pt idx="39">
                  <c:v>28867</c:v>
                </c:pt>
                <c:pt idx="40">
                  <c:v>29235</c:v>
                </c:pt>
                <c:pt idx="41">
                  <c:v>29708</c:v>
                </c:pt>
                <c:pt idx="42">
                  <c:v>29999</c:v>
                </c:pt>
                <c:pt idx="43">
                  <c:v>30467</c:v>
                </c:pt>
                <c:pt idx="44">
                  <c:v>30645</c:v>
                </c:pt>
                <c:pt idx="45">
                  <c:v>31153</c:v>
                </c:pt>
                <c:pt idx="46">
                  <c:v>31461</c:v>
                </c:pt>
                <c:pt idx="47">
                  <c:v>31909</c:v>
                </c:pt>
                <c:pt idx="48">
                  <c:v>32279</c:v>
                </c:pt>
                <c:pt idx="49">
                  <c:v>32576</c:v>
                </c:pt>
                <c:pt idx="50">
                  <c:v>32979</c:v>
                </c:pt>
                <c:pt idx="51">
                  <c:v>33384</c:v>
                </c:pt>
                <c:pt idx="52">
                  <c:v>33538</c:v>
                </c:pt>
                <c:pt idx="53">
                  <c:v>34109</c:v>
                </c:pt>
                <c:pt idx="54">
                  <c:v>34466</c:v>
                </c:pt>
                <c:pt idx="55">
                  <c:v>34769</c:v>
                </c:pt>
                <c:pt idx="56">
                  <c:v>35202</c:v>
                </c:pt>
                <c:pt idx="57">
                  <c:v>35433</c:v>
                </c:pt>
                <c:pt idx="58">
                  <c:v>35879</c:v>
                </c:pt>
                <c:pt idx="59">
                  <c:v>36308</c:v>
                </c:pt>
                <c:pt idx="60">
                  <c:v>36671</c:v>
                </c:pt>
                <c:pt idx="61">
                  <c:v>37023</c:v>
                </c:pt>
                <c:pt idx="62">
                  <c:v>37361</c:v>
                </c:pt>
                <c:pt idx="63">
                  <c:v>37771</c:v>
                </c:pt>
                <c:pt idx="64">
                  <c:v>38113</c:v>
                </c:pt>
                <c:pt idx="65">
                  <c:v>38493</c:v>
                </c:pt>
                <c:pt idx="66">
                  <c:v>38717</c:v>
                </c:pt>
                <c:pt idx="67">
                  <c:v>39203</c:v>
                </c:pt>
                <c:pt idx="68">
                  <c:v>39587</c:v>
                </c:pt>
                <c:pt idx="69">
                  <c:v>39937</c:v>
                </c:pt>
                <c:pt idx="70">
                  <c:v>40336</c:v>
                </c:pt>
                <c:pt idx="71">
                  <c:v>40724</c:v>
                </c:pt>
                <c:pt idx="72">
                  <c:v>41026</c:v>
                </c:pt>
                <c:pt idx="73">
                  <c:v>41246</c:v>
                </c:pt>
                <c:pt idx="74">
                  <c:v>41680</c:v>
                </c:pt>
                <c:pt idx="75">
                  <c:v>42044</c:v>
                </c:pt>
                <c:pt idx="76">
                  <c:v>42504</c:v>
                </c:pt>
                <c:pt idx="77">
                  <c:v>42777</c:v>
                </c:pt>
                <c:pt idx="78">
                  <c:v>43199</c:v>
                </c:pt>
              </c:numCache>
            </c:numRef>
          </c:xVal>
          <c:yVal>
            <c:numRef>
              <c:f>'Carson City_Annual'!$I$8:$I$86</c:f>
              <c:numCache>
                <c:formatCode>_(* #,##0_);_(* \(#,##0\);_(* "-"??_);_(@_)</c:formatCode>
                <c:ptCount val="79"/>
                <c:pt idx="0">
                  <c:v>2300</c:v>
                </c:pt>
                <c:pt idx="1">
                  <c:v>2430</c:v>
                </c:pt>
                <c:pt idx="2">
                  <c:v>5300</c:v>
                </c:pt>
                <c:pt idx="3">
                  <c:v>8500</c:v>
                </c:pt>
                <c:pt idx="4">
                  <c:v>1530</c:v>
                </c:pt>
                <c:pt idx="5">
                  <c:v>3860</c:v>
                </c:pt>
                <c:pt idx="6">
                  <c:v>1930</c:v>
                </c:pt>
                <c:pt idx="7">
                  <c:v>1950</c:v>
                </c:pt>
                <c:pt idx="8">
                  <c:v>1870</c:v>
                </c:pt>
                <c:pt idx="9">
                  <c:v>2420</c:v>
                </c:pt>
                <c:pt idx="10">
                  <c:v>2160</c:v>
                </c:pt>
                <c:pt idx="11">
                  <c:v>15500</c:v>
                </c:pt>
                <c:pt idx="12">
                  <c:v>3750</c:v>
                </c:pt>
                <c:pt idx="13">
                  <c:v>1990</c:v>
                </c:pt>
                <c:pt idx="14">
                  <c:v>1970</c:v>
                </c:pt>
                <c:pt idx="15">
                  <c:v>1410</c:v>
                </c:pt>
                <c:pt idx="16">
                  <c:v>30000</c:v>
                </c:pt>
                <c:pt idx="17">
                  <c:v>1900</c:v>
                </c:pt>
                <c:pt idx="18">
                  <c:v>3100</c:v>
                </c:pt>
                <c:pt idx="19">
                  <c:v>1690</c:v>
                </c:pt>
                <c:pt idx="20">
                  <c:v>1100</c:v>
                </c:pt>
                <c:pt idx="21">
                  <c:v>808</c:v>
                </c:pt>
                <c:pt idx="22">
                  <c:v>1950</c:v>
                </c:pt>
                <c:pt idx="23">
                  <c:v>21900</c:v>
                </c:pt>
                <c:pt idx="24">
                  <c:v>1160</c:v>
                </c:pt>
                <c:pt idx="25">
                  <c:v>8740</c:v>
                </c:pt>
                <c:pt idx="26">
                  <c:v>1280</c:v>
                </c:pt>
                <c:pt idx="27">
                  <c:v>4430</c:v>
                </c:pt>
                <c:pt idx="28">
                  <c:v>1390</c:v>
                </c:pt>
                <c:pt idx="29">
                  <c:v>4190</c:v>
                </c:pt>
                <c:pt idx="30">
                  <c:v>3480</c:v>
                </c:pt>
                <c:pt idx="31">
                  <c:v>2260</c:v>
                </c:pt>
                <c:pt idx="32">
                  <c:v>1330</c:v>
                </c:pt>
                <c:pt idx="33">
                  <c:v>3330</c:v>
                </c:pt>
                <c:pt idx="34">
                  <c:v>3180</c:v>
                </c:pt>
                <c:pt idx="35">
                  <c:v>3480</c:v>
                </c:pt>
                <c:pt idx="36">
                  <c:v>823</c:v>
                </c:pt>
                <c:pt idx="37">
                  <c:v>544</c:v>
                </c:pt>
                <c:pt idx="38">
                  <c:v>2420</c:v>
                </c:pt>
                <c:pt idx="39">
                  <c:v>5060</c:v>
                </c:pt>
                <c:pt idx="40">
                  <c:v>8320</c:v>
                </c:pt>
                <c:pt idx="41">
                  <c:v>1200</c:v>
                </c:pt>
                <c:pt idx="42">
                  <c:v>7480</c:v>
                </c:pt>
                <c:pt idx="43">
                  <c:v>6860</c:v>
                </c:pt>
                <c:pt idx="44">
                  <c:v>3500</c:v>
                </c:pt>
                <c:pt idx="45">
                  <c:v>1660</c:v>
                </c:pt>
                <c:pt idx="46">
                  <c:v>13200</c:v>
                </c:pt>
                <c:pt idx="47">
                  <c:v>809</c:v>
                </c:pt>
                <c:pt idx="48">
                  <c:v>385</c:v>
                </c:pt>
                <c:pt idx="49">
                  <c:v>1530</c:v>
                </c:pt>
                <c:pt idx="50">
                  <c:v>602</c:v>
                </c:pt>
                <c:pt idx="51">
                  <c:v>1410</c:v>
                </c:pt>
                <c:pt idx="52">
                  <c:v>552</c:v>
                </c:pt>
                <c:pt idx="53">
                  <c:v>2730</c:v>
                </c:pt>
                <c:pt idx="54">
                  <c:v>912</c:v>
                </c:pt>
                <c:pt idx="55">
                  <c:v>7740</c:v>
                </c:pt>
                <c:pt idx="56">
                  <c:v>5420</c:v>
                </c:pt>
                <c:pt idx="57">
                  <c:v>30500</c:v>
                </c:pt>
                <c:pt idx="58">
                  <c:v>4170</c:v>
                </c:pt>
                <c:pt idx="59">
                  <c:v>3660</c:v>
                </c:pt>
                <c:pt idx="60">
                  <c:v>1660</c:v>
                </c:pt>
                <c:pt idx="61">
                  <c:v>1190</c:v>
                </c:pt>
                <c:pt idx="62">
                  <c:v>1500</c:v>
                </c:pt>
                <c:pt idx="63">
                  <c:v>3160</c:v>
                </c:pt>
                <c:pt idx="64">
                  <c:v>1200</c:v>
                </c:pt>
                <c:pt idx="65">
                  <c:v>5180</c:v>
                </c:pt>
                <c:pt idx="66">
                  <c:v>11900</c:v>
                </c:pt>
                <c:pt idx="67">
                  <c:v>614</c:v>
                </c:pt>
                <c:pt idx="68">
                  <c:v>1510</c:v>
                </c:pt>
                <c:pt idx="69">
                  <c:v>1940</c:v>
                </c:pt>
                <c:pt idx="70">
                  <c:v>3290</c:v>
                </c:pt>
                <c:pt idx="71">
                  <c:v>3730</c:v>
                </c:pt>
                <c:pt idx="72">
                  <c:v>1470</c:v>
                </c:pt>
                <c:pt idx="73">
                  <c:v>1430</c:v>
                </c:pt>
                <c:pt idx="74">
                  <c:v>904</c:v>
                </c:pt>
                <c:pt idx="75">
                  <c:v>1290</c:v>
                </c:pt>
                <c:pt idx="76">
                  <c:v>1700</c:v>
                </c:pt>
                <c:pt idx="77">
                  <c:v>10500</c:v>
                </c:pt>
                <c:pt idx="78">
                  <c:v>4900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5-41D0-A19A-3DD79A6CA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745231"/>
        <c:axId val="2034744815"/>
      </c:scatterChart>
      <c:valAx>
        <c:axId val="184310575"/>
        <c:scaling>
          <c:orientation val="minMax"/>
          <c:max val="43511"/>
          <c:min val="1476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772687"/>
        <c:crosses val="autoZero"/>
        <c:crossBetween val="midCat"/>
        <c:majorUnit val="1826.25"/>
      </c:valAx>
      <c:valAx>
        <c:axId val="2034772687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Annual Average Discharge, CFS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10575"/>
        <c:crosses val="autoZero"/>
        <c:crossBetween val="midCat"/>
        <c:majorUnit val="250"/>
      </c:valAx>
      <c:valAx>
        <c:axId val="2034744815"/>
        <c:scaling>
          <c:orientation val="minMax"/>
          <c:max val="33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Peak Day Dsicharge, CFS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745231"/>
        <c:crosses val="max"/>
        <c:crossBetween val="midCat"/>
        <c:majorUnit val="5500"/>
      </c:valAx>
      <c:valAx>
        <c:axId val="203474523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347448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F089-3C4E-4BFD-AA7A-57455BDF30F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583F-07A0-4005-A0AF-81CF4DA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references all the demands and their effects. From up stream all the way to the bottom. Carson, Eagle, Dayton and Chruchill Valley. Not </a:t>
            </a:r>
            <a:r>
              <a:rPr lang="en-US" dirty="0" err="1"/>
              <a:t>forgeting</a:t>
            </a:r>
            <a:r>
              <a:rPr lang="en-US" dirty="0"/>
              <a:t> about Carson Desert/sink - those will come later. We are focusing on upper and middle thorough Stagecoach.</a:t>
            </a:r>
          </a:p>
          <a:p>
            <a:r>
              <a:rPr lang="en-US" dirty="0"/>
              <a:t>We will look at upstream agriculture, municipal, and industrial water demand in the future and understand the effects on the Carson River.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Carson Growth Primarily from Marlette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9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growth opportunity in Lyon County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6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a bigger increase of domestic wells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1CABA-710D-1942-A816-138B9139E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95A3F-12AB-F673-D05D-AE5717F9C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205E1-C3E0-CC38-B024-3CDF73BDF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growth opportunity in Lyon County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99D7D-3728-A344-4C44-C8FEC2F05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583F-07A0-4005-A0AF-81CF4DA6DC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325199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" t="-34300" r="-21398" b="-1013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7041" y="0"/>
            <a:ext cx="15389468" cy="7485577"/>
            <a:chOff x="0" y="0"/>
            <a:chExt cx="20519291" cy="9980770"/>
          </a:xfrm>
        </p:grpSpPr>
        <p:sp>
          <p:nvSpPr>
            <p:cNvPr id="4" name="AutoShape 4"/>
            <p:cNvSpPr/>
            <p:nvPr/>
          </p:nvSpPr>
          <p:spPr>
            <a:xfrm>
              <a:off x="347208" y="9748980"/>
              <a:ext cx="19824874" cy="231790"/>
            </a:xfrm>
            <a:prstGeom prst="rect">
              <a:avLst/>
            </a:prstGeom>
            <a:solidFill>
              <a:srgbClr val="F8FB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4323" y="-57150"/>
              <a:ext cx="19630644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45672"/>
              <a:ext cx="20519291" cy="797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10800" spc="756" dirty="0">
                  <a:solidFill>
                    <a:srgbClr val="F8FBFD"/>
                  </a:solidFill>
                  <a:latin typeface="Montserrat Classic Bold"/>
                </a:rPr>
                <a:t>CARSON RIVER WATERSHED 30-YEAR REGIONAL WATER PLAN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549189" y="7803691"/>
            <a:ext cx="1900356" cy="1913110"/>
          </a:xfrm>
          <a:custGeom>
            <a:avLst/>
            <a:gdLst/>
            <a:ahLst/>
            <a:cxnLst/>
            <a:rect l="l" t="t" r="r" b="b"/>
            <a:pathLst>
              <a:path w="1900356" h="1913110">
                <a:moveTo>
                  <a:pt x="0" y="0"/>
                </a:moveTo>
                <a:lnTo>
                  <a:pt x="1900356" y="0"/>
                </a:lnTo>
                <a:lnTo>
                  <a:pt x="1900356" y="1913109"/>
                </a:lnTo>
                <a:lnTo>
                  <a:pt x="0" y="1913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486400" y="8002875"/>
            <a:ext cx="2396228" cy="1428943"/>
          </a:xfrm>
          <a:custGeom>
            <a:avLst/>
            <a:gdLst/>
            <a:ahLst/>
            <a:cxnLst/>
            <a:rect l="l" t="t" r="r" b="b"/>
            <a:pathLst>
              <a:path w="2396228" h="1428943">
                <a:moveTo>
                  <a:pt x="0" y="0"/>
                </a:moveTo>
                <a:lnTo>
                  <a:pt x="2396229" y="0"/>
                </a:lnTo>
                <a:lnTo>
                  <a:pt x="2396229" y="1428943"/>
                </a:lnTo>
                <a:lnTo>
                  <a:pt x="0" y="1428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10800" y="8207511"/>
            <a:ext cx="2969135" cy="1124871"/>
          </a:xfrm>
          <a:custGeom>
            <a:avLst/>
            <a:gdLst/>
            <a:ahLst/>
            <a:cxnLst/>
            <a:rect l="l" t="t" r="r" b="b"/>
            <a:pathLst>
              <a:path w="2969135" h="1124871">
                <a:moveTo>
                  <a:pt x="0" y="0"/>
                </a:moveTo>
                <a:lnTo>
                  <a:pt x="2969135" y="0"/>
                </a:lnTo>
                <a:lnTo>
                  <a:pt x="2969135" y="1124871"/>
                </a:lnTo>
                <a:lnTo>
                  <a:pt x="0" y="112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83A5E-B8CB-7C84-A381-C042D409FCD4}"/>
              </a:ext>
            </a:extLst>
          </p:cNvPr>
          <p:cNvSpPr txBox="1"/>
          <p:nvPr/>
        </p:nvSpPr>
        <p:spPr>
          <a:xfrm>
            <a:off x="14548766" y="8769947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 Lindsay Marsh,  CWSD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2/22/2024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9983" y="2247900"/>
            <a:ext cx="835154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sz="5647" spc="1129" dirty="0">
                <a:solidFill>
                  <a:srgbClr val="FFFFFF"/>
                </a:solidFill>
                <a:latin typeface="Glacial Indifference Bold"/>
              </a:rPr>
              <a:t>Upper Watershed </a:t>
            </a:r>
          </a:p>
          <a:p>
            <a:pPr algn="l">
              <a:lnSpc>
                <a:spcPts val="6607"/>
              </a:lnSpc>
            </a:pPr>
            <a:r>
              <a:rPr lang="en-US" sz="5647" spc="1129" dirty="0">
                <a:solidFill>
                  <a:srgbClr val="FFFFFF"/>
                </a:solidFill>
                <a:latin typeface="Glacial Indifference Bold"/>
              </a:rPr>
              <a:t>        &amp;</a:t>
            </a:r>
          </a:p>
          <a:p>
            <a:pPr algn="l">
              <a:lnSpc>
                <a:spcPts val="6607"/>
              </a:lnSpc>
            </a:pPr>
            <a:r>
              <a:rPr lang="en-US" sz="5647" spc="1129" dirty="0">
                <a:solidFill>
                  <a:srgbClr val="FFFFFF"/>
                </a:solidFill>
                <a:latin typeface="Glacial Indifference Bold"/>
              </a:rPr>
              <a:t>Lower Watershed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7A42E-A182-AF98-3035-359C5554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647700"/>
            <a:ext cx="7051477" cy="86372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50F5D6-A9A2-04A6-7C67-8E9676715536}"/>
              </a:ext>
            </a:extLst>
          </p:cNvPr>
          <p:cNvCxnSpPr>
            <a:cxnSpLocks/>
          </p:cNvCxnSpPr>
          <p:nvPr/>
        </p:nvCxnSpPr>
        <p:spPr>
          <a:xfrm flipV="1">
            <a:off x="12115800" y="4686300"/>
            <a:ext cx="2057400" cy="1295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9131968" y="5947172"/>
            <a:ext cx="9384632" cy="4339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241071" y="0"/>
            <a:ext cx="6661858" cy="10050304"/>
            <a:chOff x="0" y="-9525"/>
            <a:chExt cx="8882477" cy="7439008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8882477" cy="70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spc="259" dirty="0">
                  <a:solidFill>
                    <a:srgbClr val="053D57"/>
                  </a:solidFill>
                  <a:latin typeface="Montserrat Classic Bold"/>
                </a:rPr>
                <a:t>Purveyors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04081"/>
              <a:ext cx="8882477" cy="6925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Minden Gardnerville Sanitation District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Town of Minden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Lyon Counties Utility - Dayton/</a:t>
              </a:r>
              <a:r>
                <a:rPr lang="en-US" sz="3200" dirty="0" err="1">
                  <a:solidFill>
                    <a:schemeClr val="accent1">
                      <a:lumMod val="50000"/>
                    </a:schemeClr>
                  </a:solidFill>
                </a:rPr>
                <a:t>Moundhouse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Indian Hills General Improvement District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Gardnerville Water Company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Gardnerville Rancheros General Improvement District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City of Fallon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Douglas County Public Works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Churchill County Public Works 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Carson City Public Works 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Silver Springs Mutual Water Company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Stagecoach General Improvement District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Storey County Public Works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5071" y="6750844"/>
            <a:ext cx="6661858" cy="1928076"/>
            <a:chOff x="0" y="-9525"/>
            <a:chExt cx="8882477" cy="2570768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8882477" cy="140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spc="259" dirty="0">
                  <a:solidFill>
                    <a:srgbClr val="053D57"/>
                  </a:solidFill>
                  <a:latin typeface="Montserrat Classic Bold"/>
                </a:rPr>
                <a:t>Range of population growth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7375"/>
              <a:ext cx="8882477" cy="703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rgbClr val="053D57"/>
                  </a:solidFill>
                  <a:latin typeface="Montserrat Light"/>
                </a:rPr>
                <a:t>0.1-0.8%</a:t>
              </a:r>
            </a:p>
          </p:txBody>
        </p:sp>
      </p:grpSp>
      <p:pic>
        <p:nvPicPr>
          <p:cNvPr id="14" name="Picture 13" descr="A road with a sign on it&#10;&#10;Description automatically generated">
            <a:extLst>
              <a:ext uri="{FF2B5EF4-FFF2-40B4-BE49-F238E27FC236}">
                <a16:creationId xmlns:a16="http://schemas.microsoft.com/office/drawing/2014/main" id="{1C035C05-6CBC-C67A-C377-E2B89589F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68" y="9288"/>
            <a:ext cx="9384632" cy="5937884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053D57">
              <a:alpha val="89804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0" y="1946314"/>
            <a:ext cx="7043935" cy="1368858"/>
            <a:chOff x="0" y="-9525"/>
            <a:chExt cx="9391913" cy="1825144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9391913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500" spc="259" dirty="0">
                <a:solidFill>
                  <a:srgbClr val="F8FBFD"/>
                </a:solidFill>
                <a:latin typeface="Montserrat Classic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11751"/>
              <a:ext cx="9391913" cy="703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8FBFD"/>
                </a:solidFill>
                <a:latin typeface="Montserrat Ligh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CE3D83-3DA4-1B54-BBCD-A6B195682A27}"/>
              </a:ext>
            </a:extLst>
          </p:cNvPr>
          <p:cNvSpPr txBox="1"/>
          <p:nvPr/>
        </p:nvSpPr>
        <p:spPr>
          <a:xfrm>
            <a:off x="3124200" y="3543300"/>
            <a:ext cx="12039600" cy="378565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Historical Trends In River Discharge and Preliminary Projections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86050" y="2518601"/>
            <a:ext cx="12915900" cy="5339198"/>
            <a:chOff x="0" y="0"/>
            <a:chExt cx="17221200" cy="699973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221200" cy="6999732"/>
            </a:xfrm>
            <a:prstGeom prst="rect">
              <a:avLst/>
            </a:prstGeom>
            <a:solidFill>
              <a:srgbClr val="F8FBF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4161" y="5375742"/>
              <a:ext cx="15892877" cy="702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14755" y="1035980"/>
              <a:ext cx="15591691" cy="1736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8000" spc="756" dirty="0">
                  <a:solidFill>
                    <a:srgbClr val="053D57"/>
                  </a:solidFill>
                  <a:latin typeface="Montserrat Classic Bold"/>
                </a:rPr>
                <a:t>CARSON VALLEY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-3408039" y="1028700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7259300" y="9084457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CD026-E036-7D97-5288-04B9D634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41799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Historical Pumping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A499FC-6874-A36E-F026-032E76266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0" y="1735225"/>
            <a:ext cx="13439064" cy="75212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76A97D-BDEF-75DB-93BD-D2B682BA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477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 Projection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6CED69-742D-333C-E89D-0BB4F20D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628900"/>
            <a:ext cx="12501146" cy="5570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20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86050" y="2966275"/>
            <a:ext cx="12915900" cy="4354449"/>
            <a:chOff x="0" y="0"/>
            <a:chExt cx="17221200" cy="580593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221200" cy="5805932"/>
            </a:xfrm>
            <a:prstGeom prst="rect">
              <a:avLst/>
            </a:prstGeom>
            <a:solidFill>
              <a:srgbClr val="F8FBF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14755" y="1035980"/>
              <a:ext cx="15591691" cy="1792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8800" spc="756" dirty="0">
                  <a:solidFill>
                    <a:srgbClr val="053D57"/>
                  </a:solidFill>
                  <a:latin typeface="Montserrat Classic Bold"/>
                </a:rPr>
                <a:t>EAGLE VALLEY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3408039" y="1028700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7259300" y="9084457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9BEE1CA5-8A55-A48B-1EC9-6993519F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525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Historical Pumping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4DAB6-5DB8-81F0-A31D-1856DDDC4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0800" y="2705100"/>
            <a:ext cx="13411200" cy="56685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EAC3F-D130-C1D9-5348-C7ECF811D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3E4E6A-6688-4495-4D5F-AA5E9D48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465" y="4953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 Projection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B8B26-CE38-44E2-AB71-DE12586D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4299" y="2552700"/>
            <a:ext cx="10439402" cy="659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54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86000" y="1943100"/>
            <a:ext cx="12915900" cy="5830824"/>
            <a:chOff x="0" y="0"/>
            <a:chExt cx="17221200" cy="777443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221200" cy="7774432"/>
            </a:xfrm>
            <a:prstGeom prst="rect">
              <a:avLst/>
            </a:prstGeom>
            <a:solidFill>
              <a:srgbClr val="F8FBFD">
                <a:alpha val="8980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14755" y="1035980"/>
              <a:ext cx="15591691" cy="6001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10800" spc="756" dirty="0">
                  <a:solidFill>
                    <a:srgbClr val="053D57"/>
                  </a:solidFill>
                  <a:latin typeface="Montserrat Classic Bold"/>
                </a:rPr>
                <a:t>DAYTON VALLEY</a:t>
              </a:r>
            </a:p>
            <a:p>
              <a:pPr algn="ctr">
                <a:lnSpc>
                  <a:spcPts val="11664"/>
                </a:lnSpc>
              </a:pPr>
              <a:endParaRPr lang="en-US" sz="10800" spc="756" dirty="0">
                <a:solidFill>
                  <a:srgbClr val="053D57"/>
                </a:solidFill>
                <a:latin typeface="Montserrat Classic Bold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3408039" y="1028700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7259300" y="9084457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0833" y="1035513"/>
            <a:ext cx="16230600" cy="8229600"/>
          </a:xfrm>
          <a:prstGeom prst="rect">
            <a:avLst/>
          </a:prstGeom>
          <a:solidFill>
            <a:srgbClr val="053D57">
              <a:alpha val="8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445396" y="3290281"/>
            <a:ext cx="7209369" cy="3639654"/>
            <a:chOff x="-220579" y="-9525"/>
            <a:chExt cx="9612492" cy="3917893"/>
          </a:xfrm>
        </p:grpSpPr>
        <p:sp>
          <p:nvSpPr>
            <p:cNvPr id="4" name="TextBox 4"/>
            <p:cNvSpPr txBox="1"/>
            <p:nvPr/>
          </p:nvSpPr>
          <p:spPr>
            <a:xfrm>
              <a:off x="-214922" y="-9525"/>
              <a:ext cx="9606835" cy="5236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 dirty="0">
                  <a:solidFill>
                    <a:srgbClr val="F8FBFD"/>
                  </a:solidFill>
                  <a:latin typeface="Montserrat Classic Bold"/>
                </a:rPr>
                <a:t>Planning for the Future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20579" y="855322"/>
              <a:ext cx="9391913" cy="3053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8FBFD"/>
                  </a:solidFill>
                  <a:latin typeface="Montserrat Light"/>
                </a:rPr>
                <a:t>Stream Flow Through the Carson River Watershed.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8FBFD"/>
                </a:solidFill>
                <a:latin typeface="Montserrat Light"/>
              </a:endParaRPr>
            </a:p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8FBFD"/>
                  </a:solidFill>
                  <a:latin typeface="Montserrat Light"/>
                </a:rPr>
                <a:t>Trends of the stream gauges and historical water levels. 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09939" y="3194565"/>
            <a:ext cx="6277206" cy="2084946"/>
            <a:chOff x="0" y="-47625"/>
            <a:chExt cx="8369608" cy="2779928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8369608" cy="1497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76"/>
                </a:lnSpc>
              </a:pPr>
              <a:r>
                <a:rPr lang="en-US" sz="7650" spc="69" dirty="0">
                  <a:solidFill>
                    <a:srgbClr val="F8FBFD"/>
                  </a:solidFill>
                  <a:latin typeface="Montserrat Classic Bold"/>
                </a:rPr>
                <a:t>Overview</a:t>
              </a:r>
              <a:endParaRPr lang="en-US" sz="7679" spc="69" dirty="0">
                <a:solidFill>
                  <a:srgbClr val="F8FBFD"/>
                </a:solidFill>
                <a:latin typeface="Montserrat Classic Bold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482599"/>
              <a:ext cx="6372844" cy="249704"/>
            </a:xfrm>
            <a:prstGeom prst="rect">
              <a:avLst/>
            </a:prstGeom>
            <a:solidFill>
              <a:srgbClr val="F8FBFD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D252669-144A-19BE-0BE8-886868E2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8001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Historical Pumping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4F5E03-62FE-5084-C7D5-F60521F3DC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0" y="3009900"/>
            <a:ext cx="14855901" cy="5636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B3B07-A386-9AD9-0A52-897E1109B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711F8F-3CB8-EE7D-4D7E-BA377196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54" y="716179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 Projection</a:t>
            </a:r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0EADC9C-5B41-B670-80E2-55549657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4559" y="2334989"/>
            <a:ext cx="11228205" cy="6416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70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438400" y="2456465"/>
            <a:ext cx="12915900" cy="5653958"/>
            <a:chOff x="-330200" y="314028"/>
            <a:chExt cx="17221200" cy="7774432"/>
          </a:xfrm>
        </p:grpSpPr>
        <p:sp>
          <p:nvSpPr>
            <p:cNvPr id="4" name="AutoShape 4"/>
            <p:cNvSpPr/>
            <p:nvPr/>
          </p:nvSpPr>
          <p:spPr>
            <a:xfrm>
              <a:off x="-330200" y="314028"/>
              <a:ext cx="17221200" cy="7774432"/>
            </a:xfrm>
            <a:prstGeom prst="rect">
              <a:avLst/>
            </a:prstGeom>
            <a:solidFill>
              <a:srgbClr val="F8FBF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14755" y="1808472"/>
              <a:ext cx="15591691" cy="4126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10800" spc="756" dirty="0">
                  <a:solidFill>
                    <a:srgbClr val="053D57"/>
                  </a:solidFill>
                  <a:latin typeface="Montserrat Classic Bold"/>
                </a:rPr>
                <a:t>Churchill Valley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3408039" y="1028700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7259300" y="9084457"/>
            <a:ext cx="4436739" cy="173843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14783-864E-1F1F-961B-7D955DA6F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8287998" cy="10287000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6209373-6CCB-09FF-C846-6D09EC01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6477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Historical Pumping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7F6332C-404C-D4AF-1744-CD2DF7039C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87939" y="2705100"/>
            <a:ext cx="15112122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737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637C2-46B9-9E46-1521-B97AB53D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31E4C-A3CD-A20F-858F-525D4DBF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5715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 Projection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52C6E-DBF8-227B-0EB9-92A771635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10444"/>
            <a:ext cx="9660989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12C91-D609-9DA3-D101-A6EFCD9A93DA}"/>
              </a:ext>
            </a:extLst>
          </p:cNvPr>
          <p:cNvSpPr txBox="1"/>
          <p:nvPr/>
        </p:nvSpPr>
        <p:spPr>
          <a:xfrm>
            <a:off x="10255870" y="2933700"/>
            <a:ext cx="7498730" cy="55092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There is little (75ac-ft) predicted growth that will come from the service area in Silver Springs.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Domestic wells are predicted to increase following current trends (undetermined amount)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A new water source will have to be considered in order to see growth in Churchill Valley</a:t>
            </a:r>
          </a:p>
        </p:txBody>
      </p:sp>
    </p:spTree>
    <p:extLst>
      <p:ext uri="{BB962C8B-B14F-4D97-AF65-F5344CB8AC3E}">
        <p14:creationId xmlns:p14="http://schemas.microsoft.com/office/powerpoint/2010/main" val="318355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22746" y="2344485"/>
            <a:ext cx="2571232" cy="2742647"/>
          </a:xfrm>
          <a:custGeom>
            <a:avLst/>
            <a:gdLst/>
            <a:ahLst/>
            <a:cxnLst/>
            <a:rect l="l" t="t" r="r" b="b"/>
            <a:pathLst>
              <a:path w="2571232" h="2742647">
                <a:moveTo>
                  <a:pt x="0" y="0"/>
                </a:moveTo>
                <a:lnTo>
                  <a:pt x="2571232" y="0"/>
                </a:lnTo>
                <a:lnTo>
                  <a:pt x="2571232" y="2742648"/>
                </a:lnTo>
                <a:lnTo>
                  <a:pt x="0" y="2742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34800" y="3592814"/>
            <a:ext cx="4203209" cy="1684758"/>
          </a:xfrm>
          <a:custGeom>
            <a:avLst/>
            <a:gdLst/>
            <a:ahLst/>
            <a:cxnLst/>
            <a:rect l="l" t="t" r="r" b="b"/>
            <a:pathLst>
              <a:path w="4203209" h="1684758">
                <a:moveTo>
                  <a:pt x="0" y="0"/>
                </a:moveTo>
                <a:lnTo>
                  <a:pt x="4203210" y="0"/>
                </a:lnTo>
                <a:lnTo>
                  <a:pt x="4203210" y="1684758"/>
                </a:lnTo>
                <a:lnTo>
                  <a:pt x="0" y="1684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671192" y="5985552"/>
            <a:ext cx="2122786" cy="2747135"/>
          </a:xfrm>
          <a:custGeom>
            <a:avLst/>
            <a:gdLst/>
            <a:ahLst/>
            <a:cxnLst/>
            <a:rect l="l" t="t" r="r" b="b"/>
            <a:pathLst>
              <a:path w="2122786" h="2747135">
                <a:moveTo>
                  <a:pt x="0" y="0"/>
                </a:moveTo>
                <a:lnTo>
                  <a:pt x="2122786" y="0"/>
                </a:lnTo>
                <a:lnTo>
                  <a:pt x="2122786" y="2747134"/>
                </a:lnTo>
                <a:lnTo>
                  <a:pt x="0" y="2747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60647" y="637879"/>
            <a:ext cx="14666662" cy="102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6"/>
              </a:lnSpc>
            </a:pPr>
            <a:r>
              <a:rPr lang="en-US" sz="6302" spc="182">
                <a:solidFill>
                  <a:srgbClr val="F8FBFD"/>
                </a:solidFill>
                <a:latin typeface="Montserrat Classic Bold"/>
              </a:rPr>
              <a:t>OTHER CONSIDERATIONS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57200" y="2831211"/>
            <a:ext cx="5369755" cy="1743924"/>
            <a:chOff x="0" y="-104775"/>
            <a:chExt cx="7159674" cy="2325231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7159674" cy="753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6"/>
                </a:lnSpc>
              </a:pPr>
              <a:r>
                <a:rPr lang="en-US" sz="3200" spc="352" dirty="0">
                  <a:solidFill>
                    <a:srgbClr val="F8FBFD"/>
                  </a:solidFill>
                  <a:latin typeface="Montserrat Classic"/>
                </a:rPr>
                <a:t>AGRICULTURE</a:t>
              </a:r>
              <a:endParaRPr lang="en-US" sz="3206" spc="352" dirty="0">
                <a:solidFill>
                  <a:srgbClr val="F8FBFD"/>
                </a:solidFill>
                <a:latin typeface="Montserrat Classic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10696"/>
              <a:ext cx="7159674" cy="1309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6946" lvl="1" indent="-288473" algn="ctr">
                <a:lnSpc>
                  <a:spcPts val="4008"/>
                </a:lnSpc>
                <a:buFont typeface="Arial"/>
                <a:buChar char="•"/>
              </a:pPr>
              <a:r>
                <a:rPr lang="en-US" sz="2672" spc="26" dirty="0">
                  <a:solidFill>
                    <a:srgbClr val="F8FBFD"/>
                  </a:solidFill>
                  <a:latin typeface="Montserrat Light"/>
                </a:rPr>
                <a:t>Changes in agriculture and agriculture management.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7212" y="6438055"/>
            <a:ext cx="4969730" cy="2480310"/>
            <a:chOff x="0" y="0"/>
            <a:chExt cx="6626307" cy="33070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0"/>
              <a:ext cx="6626307" cy="702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spc="330" dirty="0">
                  <a:solidFill>
                    <a:srgbClr val="F8FBFD"/>
                  </a:solidFill>
                  <a:latin typeface="Montserrat Classic"/>
                </a:rPr>
                <a:t>WEATHER TRENDS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65505"/>
              <a:ext cx="6626307" cy="244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ctr">
                <a:lnSpc>
                  <a:spcPts val="3749"/>
                </a:lnSpc>
                <a:buFont typeface="Arial"/>
                <a:buChar char="•"/>
              </a:pPr>
              <a:r>
                <a:rPr lang="en-US" sz="2499" spc="24" dirty="0">
                  <a:solidFill>
                    <a:srgbClr val="F8FBFD"/>
                  </a:solidFill>
                  <a:latin typeface="Montserrat Light"/>
                </a:rPr>
                <a:t>Consecutive dry years</a:t>
              </a:r>
            </a:p>
            <a:p>
              <a:pPr marL="539749" lvl="1" indent="-269875" algn="ctr">
                <a:lnSpc>
                  <a:spcPts val="3749"/>
                </a:lnSpc>
                <a:buFont typeface="Arial"/>
                <a:buChar char="•"/>
              </a:pPr>
              <a:r>
                <a:rPr lang="en-US" sz="2499" spc="24" dirty="0">
                  <a:solidFill>
                    <a:srgbClr val="F8FBFD"/>
                  </a:solidFill>
                  <a:latin typeface="Montserrat Light"/>
                </a:rPr>
                <a:t>Abundant changes in the seasonal mean</a:t>
              </a:r>
            </a:p>
            <a:p>
              <a:pPr marL="539750" lvl="1" indent="-269875" algn="ctr">
                <a:lnSpc>
                  <a:spcPts val="3750"/>
                </a:lnSpc>
                <a:buFont typeface="Arial"/>
                <a:buChar char="•"/>
              </a:pPr>
              <a:endParaRPr lang="en-US" sz="2499" spc="24" dirty="0">
                <a:solidFill>
                  <a:srgbClr val="F8FBFD"/>
                </a:solidFill>
                <a:latin typeface="Montserrat Ligh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59FA805-02BB-2C98-A823-326340967302}"/>
              </a:ext>
            </a:extLst>
          </p:cNvPr>
          <p:cNvSpPr txBox="1"/>
          <p:nvPr/>
        </p:nvSpPr>
        <p:spPr>
          <a:xfrm>
            <a:off x="9838228" y="5985552"/>
            <a:ext cx="7650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tserrat Classic" panose="020B0604020202020204" charset="0"/>
              </a:rPr>
              <a:t>Model Accuracy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Montserrat Classic" panose="020B060402020202020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 Light" panose="00000400000000000000" pitchFamily="2" charset="0"/>
              </a:rPr>
              <a:t>This is an estimation – needs will have to be revisited frequently and updated</a:t>
            </a:r>
            <a:endParaRPr lang="en-US" sz="2800" dirty="0">
              <a:latin typeface="Montserrat Light" panose="00000400000000000000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152" y="1387941"/>
            <a:ext cx="6056956" cy="6686926"/>
            <a:chOff x="0" y="-47625"/>
            <a:chExt cx="8075942" cy="8915901"/>
          </a:xfrm>
        </p:grpSpPr>
        <p:sp>
          <p:nvSpPr>
            <p:cNvPr id="3" name="TextBox 3"/>
            <p:cNvSpPr txBox="1"/>
            <p:nvPr/>
          </p:nvSpPr>
          <p:spPr>
            <a:xfrm>
              <a:off x="0" y="7084822"/>
              <a:ext cx="8073553" cy="70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>
                  <a:solidFill>
                    <a:srgbClr val="F8FBFD"/>
                  </a:solidFill>
                  <a:latin typeface="Montserrat Classic Bold"/>
                </a:rPr>
                <a:t>1987-2020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389" y="8172951"/>
              <a:ext cx="8073553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075942" cy="6340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50"/>
                </a:lnSpc>
              </a:pPr>
              <a:r>
                <a:rPr lang="en-US" sz="7500" spc="67" dirty="0">
                  <a:solidFill>
                    <a:srgbClr val="F8FBFD"/>
                  </a:solidFill>
                  <a:latin typeface="Montserrat Classic Bold"/>
                </a:rPr>
                <a:t>Irrigation Pumping in Carson Valley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193529"/>
              <a:ext cx="4951354" cy="231790"/>
            </a:xfrm>
            <a:prstGeom prst="rect">
              <a:avLst/>
            </a:prstGeom>
            <a:solidFill>
              <a:srgbClr val="F8FBF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6212316" y="876300"/>
            <a:ext cx="11556237" cy="8019188"/>
          </a:xfrm>
          <a:custGeom>
            <a:avLst/>
            <a:gdLst/>
            <a:ahLst/>
            <a:cxnLst/>
            <a:rect l="l" t="t" r="r" b="b"/>
            <a:pathLst>
              <a:path w="11918687" h="8019188">
                <a:moveTo>
                  <a:pt x="0" y="0"/>
                </a:moveTo>
                <a:lnTo>
                  <a:pt x="11918688" y="0"/>
                </a:lnTo>
                <a:lnTo>
                  <a:pt x="11918688" y="8019188"/>
                </a:lnTo>
                <a:lnTo>
                  <a:pt x="0" y="8019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1104359"/>
            <a:ext cx="16230600" cy="8229600"/>
          </a:xfrm>
          <a:prstGeom prst="rect">
            <a:avLst/>
          </a:prstGeom>
          <a:solidFill>
            <a:srgbClr val="F8FBFD">
              <a:alpha val="89804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168898" y="1060760"/>
            <a:ext cx="10541819" cy="2601282"/>
            <a:chOff x="-1756084" y="-47625"/>
            <a:chExt cx="14055758" cy="3468375"/>
          </a:xfrm>
        </p:grpSpPr>
        <p:sp>
          <p:nvSpPr>
            <p:cNvPr id="5" name="TextBox 5"/>
            <p:cNvSpPr txBox="1"/>
            <p:nvPr/>
          </p:nvSpPr>
          <p:spPr>
            <a:xfrm>
              <a:off x="0" y="2712725"/>
              <a:ext cx="12286077" cy="70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612003" y="-47625"/>
              <a:ext cx="13911677" cy="14670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450"/>
                </a:lnSpc>
              </a:pPr>
              <a:r>
                <a:rPr lang="en-US" sz="7500" spc="67" dirty="0">
                  <a:solidFill>
                    <a:srgbClr val="053D57"/>
                  </a:solidFill>
                  <a:latin typeface="Montserrat Classic Bold"/>
                </a:rPr>
                <a:t>Plan Goals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-1756084" y="1621023"/>
              <a:ext cx="13599552" cy="297932"/>
            </a:xfrm>
            <a:prstGeom prst="rect">
              <a:avLst/>
            </a:prstGeom>
            <a:solidFill>
              <a:srgbClr val="053D5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0771" y="3274486"/>
            <a:ext cx="9836190" cy="1795195"/>
            <a:chOff x="-15047" y="567451"/>
            <a:chExt cx="12301124" cy="4968440"/>
          </a:xfrm>
        </p:grpSpPr>
        <p:sp>
          <p:nvSpPr>
            <p:cNvPr id="9" name="TextBox 9"/>
            <p:cNvSpPr txBox="1"/>
            <p:nvPr/>
          </p:nvSpPr>
          <p:spPr>
            <a:xfrm>
              <a:off x="-15047" y="567451"/>
              <a:ext cx="12286077" cy="3063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590"/>
                </a:lnSpc>
                <a:buFont typeface="Arial" panose="020B0604020202020204" pitchFamily="34" charset="0"/>
                <a:buChar char="•"/>
              </a:pPr>
              <a:r>
                <a:rPr lang="en-US" sz="3000" spc="330" dirty="0">
                  <a:solidFill>
                    <a:srgbClr val="053D57"/>
                  </a:solidFill>
                  <a:latin typeface="Montserrat Classic"/>
                </a:rPr>
                <a:t>Determine if there are sufficient water rights and infrastructure in place.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99235"/>
              <a:ext cx="12286077" cy="635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053D57"/>
                </a:solidFill>
                <a:latin typeface="Montserrat Ligh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080510"/>
              <a:ext cx="12286077" cy="622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90"/>
                </a:lnSpc>
              </a:pPr>
              <a:endParaRPr lang="en-US" sz="3000" spc="330" dirty="0">
                <a:solidFill>
                  <a:srgbClr val="053D57"/>
                </a:solidFill>
                <a:latin typeface="Montserrat Classic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900295"/>
              <a:ext cx="12286077" cy="635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053D57"/>
                </a:solidFill>
                <a:latin typeface="Montserrat Light"/>
              </a:endParaRPr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D386330F-63FB-5A7D-9B40-2A015F0E729A}"/>
              </a:ext>
            </a:extLst>
          </p:cNvPr>
          <p:cNvSpPr txBox="1"/>
          <p:nvPr/>
        </p:nvSpPr>
        <p:spPr>
          <a:xfrm>
            <a:off x="1132803" y="5244768"/>
            <a:ext cx="9824158" cy="110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590"/>
              </a:lnSpc>
              <a:buFont typeface="Arial" panose="020B0604020202020204" pitchFamily="34" charset="0"/>
              <a:buChar char="•"/>
            </a:pPr>
            <a:r>
              <a:rPr lang="en-US" sz="3000" spc="330" dirty="0">
                <a:solidFill>
                  <a:srgbClr val="053D57"/>
                </a:solidFill>
                <a:latin typeface="Montserrat Classic"/>
              </a:rPr>
              <a:t>Understand the effects of future demand and river discharge</a:t>
            </a:r>
          </a:p>
        </p:txBody>
      </p:sp>
      <p:pic>
        <p:nvPicPr>
          <p:cNvPr id="15" name="Picture 14" descr="A water pump on a road&#10;&#10;Description automatically generated">
            <a:extLst>
              <a:ext uri="{FF2B5EF4-FFF2-40B4-BE49-F238E27FC236}">
                <a16:creationId xmlns:a16="http://schemas.microsoft.com/office/drawing/2014/main" id="{92C4DCD7-771F-AFAB-A1B4-A2CB6428F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07392" y="1409700"/>
            <a:ext cx="5215721" cy="6954295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62031132-EBE5-5951-1F68-B48A51A37BDB}"/>
              </a:ext>
            </a:extLst>
          </p:cNvPr>
          <p:cNvSpPr txBox="1"/>
          <p:nvPr/>
        </p:nvSpPr>
        <p:spPr>
          <a:xfrm>
            <a:off x="1132803" y="7011409"/>
            <a:ext cx="9824158" cy="110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590"/>
              </a:lnSpc>
              <a:buFont typeface="Arial" panose="020B0604020202020204" pitchFamily="34" charset="0"/>
              <a:buChar char="•"/>
            </a:pPr>
            <a:r>
              <a:rPr lang="en-US" sz="3000" spc="330" dirty="0">
                <a:solidFill>
                  <a:srgbClr val="053D57"/>
                </a:solidFill>
                <a:latin typeface="Montserrat Classic"/>
              </a:rPr>
              <a:t>Recommend possible mitigation on related to future water demands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CA078-C967-878A-D31C-6D53A0B9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52" y="0"/>
            <a:ext cx="1474169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4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9028F-76CF-CCCB-792F-615F0886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66" y="0"/>
            <a:ext cx="1457866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88D0-06ED-E331-67D7-289B4399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08" y="0"/>
            <a:ext cx="1416718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F89FC-DB18-EFBB-8905-968F6B65B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16" y="0"/>
            <a:ext cx="1420956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195B10-E14D-46AA-8D29-405D23A6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00" y="547689"/>
            <a:ext cx="16174800" cy="1067541"/>
          </a:xfrm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Instream Flows - 1940 to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1EACF-FB18-417B-B7C8-66F1393F2EB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7640000" y="9557027"/>
            <a:ext cx="648000" cy="6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574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861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435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22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9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29600" algn="l" defTabSz="2057400" rtl="0" eaLnBrk="1" latinLnBrk="0" hangingPunct="1"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7</a:t>
            </a:fld>
            <a:endParaRPr lang="en-US" noProof="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43FE88C-481C-4309-B7FB-31A71B0C07C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55900" y="5319572"/>
          <a:ext cx="16802100" cy="426989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05042276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43408398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6227325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2521182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8000247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2476353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Location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WF at Woodfords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EF near Gardnerville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 +WF</a:t>
                      </a:r>
                    </a:p>
                  </a:txBody>
                  <a:tcPr marL="94398" marR="943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CR near Carson City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CR near Fort Churchill*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b"/>
                </a:tc>
                <a:extLst>
                  <a:ext uri="{0D108BD9-81ED-4DB2-BD59-A6C34878D82A}">
                    <a16:rowId xmlns:a16="http://schemas.microsoft.com/office/drawing/2014/main" val="370198425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USGS Station #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10310000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10309000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10311000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10312000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extLst>
                  <a:ext uri="{0D108BD9-81ED-4DB2-BD59-A6C34878D82A}">
                    <a16:rowId xmlns:a16="http://schemas.microsoft.com/office/drawing/2014/main" val="1072253851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Annual Average Flow, CFS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103.0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365.4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468.3</a:t>
                      </a: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401.1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377.4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extLst>
                  <a:ext uri="{0D108BD9-81ED-4DB2-BD59-A6C34878D82A}">
                    <a16:rowId xmlns:a16="http://schemas.microsoft.com/office/drawing/2014/main" val="3670225369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Annual Flow Standard Deviation, CFS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50.2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181.3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256.4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258.4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extLst>
                  <a:ext uri="{0D108BD9-81ED-4DB2-BD59-A6C34878D82A}">
                    <a16:rowId xmlns:a16="http://schemas.microsoft.com/office/drawing/2014/main" val="928647580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Average Peak Day Flow, CFS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1,150.7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3,599.5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4,178.8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3,278.8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extLst>
                  <a:ext uri="{0D108BD9-81ED-4DB2-BD59-A6C34878D82A}">
                    <a16:rowId xmlns:a16="http://schemas.microsoft.com/office/drawing/2014/main" val="2357543709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Peak Day Flow Standard Deviation, CFS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1,253.8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3,579.0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5,544.0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3,700.5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extLst>
                  <a:ext uri="{0D108BD9-81ED-4DB2-BD59-A6C34878D82A}">
                    <a16:rowId xmlns:a16="http://schemas.microsoft.com/office/drawing/2014/main" val="761347481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effectLst/>
                        </a:rPr>
                        <a:t>% Average Annual Change in Flow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-0.10%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-0.05%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-0.06%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-0.12%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-0.05%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extLst>
                  <a:ext uri="{0D108BD9-81ED-4DB2-BD59-A6C34878D82A}">
                    <a16:rowId xmlns:a16="http://schemas.microsoft.com/office/drawing/2014/main" val="69345914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effectLst/>
                        </a:rPr>
                        <a:t>% Average Change in Flow between 1940 and 2018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-7.91%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-4.03%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-4.88%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-8.99%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-3.74%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793" marR="113793" marT="0" marB="0" anchor="ctr"/>
                </a:tc>
                <a:extLst>
                  <a:ext uri="{0D108BD9-81ED-4DB2-BD59-A6C34878D82A}">
                    <a16:rowId xmlns:a16="http://schemas.microsoft.com/office/drawing/2014/main" val="712299154"/>
                  </a:ext>
                </a:extLst>
              </a:tr>
              <a:tr h="41954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500" b="0" dirty="0">
                          <a:effectLst/>
                        </a:rPr>
                        <a:t>Data trends from Ft Churchill gauge are not statistically significant and should be interpreted as such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98" marR="94398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2" marR="6293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2" marR="6293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2" marR="6293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2" marR="6293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2" marR="62932" marT="0" marB="0" anchor="ctr"/>
                </a:tc>
                <a:extLst>
                  <a:ext uri="{0D108BD9-81ED-4DB2-BD59-A6C34878D82A}">
                    <a16:rowId xmlns:a16="http://schemas.microsoft.com/office/drawing/2014/main" val="2172059039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852826AD-68B5-4F22-8B44-BE42F6D6482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579343" y="1455500"/>
          <a:ext cx="9060657" cy="382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DD4442E-B957-4B92-A221-B80C43DAC8AF}"/>
              </a:ext>
            </a:extLst>
          </p:cNvPr>
          <p:cNvSpPr txBox="1">
            <a:spLocks/>
          </p:cNvSpPr>
          <p:nvPr/>
        </p:nvSpPr>
        <p:spPr>
          <a:xfrm>
            <a:off x="648000" y="1781078"/>
            <a:ext cx="7836393" cy="3372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50" dirty="0"/>
              <a:t>Flows are highly variable</a:t>
            </a:r>
          </a:p>
          <a:p>
            <a:r>
              <a:rPr lang="en-US" sz="4050" dirty="0"/>
              <a:t>On average, flows are slowly decreasing in each river stretch</a:t>
            </a:r>
          </a:p>
        </p:txBody>
      </p:sp>
    </p:spTree>
    <p:extLst>
      <p:ext uri="{BB962C8B-B14F-4D97-AF65-F5344CB8AC3E}">
        <p14:creationId xmlns:p14="http://schemas.microsoft.com/office/powerpoint/2010/main" val="292569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053D57">
              <a:alpha val="8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0" y="1946314"/>
            <a:ext cx="7043935" cy="5143760"/>
            <a:chOff x="0" y="-9525"/>
            <a:chExt cx="9391913" cy="50006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9391913" cy="523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 dirty="0">
                  <a:solidFill>
                    <a:srgbClr val="F8FBFD"/>
                  </a:solidFill>
                  <a:latin typeface="Montserrat Classic Bold"/>
                </a:rPr>
                <a:t>Plan Overview: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11751"/>
              <a:ext cx="9391913" cy="3879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8FBFD"/>
                  </a:solidFill>
                  <a:latin typeface="Montserrat Light"/>
                </a:rPr>
                <a:t>To meet the needs of the watershed in the next 30 years, CWSD has partnered with Lumos &amp; Associates and USGS to do a deep dive in to water demand, water rights, and water production - pertaining to the 13 water purveyors in the watershed.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3510" y="3320998"/>
            <a:ext cx="6277206" cy="2049227"/>
            <a:chOff x="0" y="0"/>
            <a:chExt cx="8369608" cy="2732303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8369608" cy="160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76"/>
                </a:lnSpc>
              </a:pPr>
              <a:r>
                <a:rPr lang="en-US" sz="7679" spc="69">
                  <a:solidFill>
                    <a:srgbClr val="F8FBFD"/>
                  </a:solidFill>
                  <a:latin typeface="Montserrat Classic Bold"/>
                </a:rPr>
                <a:t>Background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482599"/>
              <a:ext cx="6372844" cy="249704"/>
            </a:xfrm>
            <a:prstGeom prst="rect">
              <a:avLst/>
            </a:prstGeom>
            <a:solidFill>
              <a:srgbClr val="F8FBFD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567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116" y="764157"/>
            <a:ext cx="16840200" cy="883920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677612" y="1628775"/>
            <a:ext cx="1493277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spc="67" dirty="0">
                <a:solidFill>
                  <a:srgbClr val="053D57"/>
                </a:solidFill>
                <a:latin typeface="Montserrat Classic Bold"/>
              </a:rPr>
              <a:t>Process </a:t>
            </a:r>
          </a:p>
        </p:txBody>
      </p:sp>
      <p:sp>
        <p:nvSpPr>
          <p:cNvPr id="4" name="AutoShape 4"/>
          <p:cNvSpPr/>
          <p:nvPr/>
        </p:nvSpPr>
        <p:spPr>
          <a:xfrm>
            <a:off x="2343150" y="4000892"/>
            <a:ext cx="13601700" cy="171450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120442" y="3781817"/>
            <a:ext cx="609600" cy="609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53D5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CFB2C28D-F26F-79EA-8657-7832BCDB117D}"/>
              </a:ext>
            </a:extLst>
          </p:cNvPr>
          <p:cNvGrpSpPr/>
          <p:nvPr/>
        </p:nvGrpSpPr>
        <p:grpSpPr>
          <a:xfrm>
            <a:off x="13542426" y="3781817"/>
            <a:ext cx="609600" cy="609600"/>
            <a:chOff x="0" y="0"/>
            <a:chExt cx="6350000" cy="63500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CD24C63-3752-00F4-7360-1EDAE93ABC6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53D5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D5D12183-F8A9-68B1-8034-F64B8951617D}"/>
              </a:ext>
            </a:extLst>
          </p:cNvPr>
          <p:cNvGrpSpPr/>
          <p:nvPr/>
        </p:nvGrpSpPr>
        <p:grpSpPr>
          <a:xfrm>
            <a:off x="8831434" y="3751127"/>
            <a:ext cx="609600" cy="609600"/>
            <a:chOff x="0" y="0"/>
            <a:chExt cx="6350000" cy="63500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0539624-FB28-CE99-10BF-367AF012A16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53D57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BC3B51-EE38-70EB-36E4-BAD2166080FF}"/>
              </a:ext>
            </a:extLst>
          </p:cNvPr>
          <p:cNvSpPr txBox="1"/>
          <p:nvPr/>
        </p:nvSpPr>
        <p:spPr>
          <a:xfrm>
            <a:off x="2825042" y="4778472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Lumos &amp; Assoc. gathers information and data to estimate </a:t>
            </a:r>
            <a:r>
              <a:rPr lang="en-US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M&amp;I </a:t>
            </a:r>
            <a:r>
              <a:rPr lang="en-US" sz="1800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demand </a:t>
            </a:r>
            <a:r>
              <a:rPr lang="en-US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for each purveyor in the watershed.</a:t>
            </a:r>
            <a:endParaRPr lang="en-US" sz="1800" spc="32" dirty="0">
              <a:solidFill>
                <a:schemeClr val="tx2">
                  <a:lumMod val="75000"/>
                </a:schemeClr>
              </a:solidFill>
              <a:latin typeface="Montserrat Light"/>
            </a:endParaRPr>
          </a:p>
          <a:p>
            <a:r>
              <a:rPr lang="en-US" sz="1800" spc="32" dirty="0">
                <a:solidFill>
                  <a:srgbClr val="F8FBFD"/>
                </a:solidFill>
                <a:latin typeface="Montserrat Light"/>
              </a:rPr>
              <a:t>demand in the Carson Watershed.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03CAF-2BC9-9B85-4101-B3B14A770BD4}"/>
              </a:ext>
            </a:extLst>
          </p:cNvPr>
          <p:cNvSpPr txBox="1"/>
          <p:nvPr/>
        </p:nvSpPr>
        <p:spPr>
          <a:xfrm>
            <a:off x="7710864" y="4805954"/>
            <a:ext cx="2866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A</a:t>
            </a:r>
            <a:r>
              <a:rPr lang="en-US" sz="1800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ccumulated data will be given to USGS to be inserted into their model. USGS will cultivate model and run a multitude of scenarios.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07BF-5A59-0472-4D4A-F723392BE00F}"/>
              </a:ext>
            </a:extLst>
          </p:cNvPr>
          <p:cNvSpPr txBox="1"/>
          <p:nvPr/>
        </p:nvSpPr>
        <p:spPr>
          <a:xfrm>
            <a:off x="12548308" y="4771794"/>
            <a:ext cx="291465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Results will be </a:t>
            </a:r>
            <a:r>
              <a:rPr lang="en-US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assessed </a:t>
            </a:r>
            <a:r>
              <a:rPr lang="en-US" sz="1800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to provide mitigation plans that can potentially circumvent issues based on the findings of USGS model.</a:t>
            </a:r>
            <a:r>
              <a:rPr lang="en-US" spc="32" dirty="0">
                <a:solidFill>
                  <a:schemeClr val="tx2">
                    <a:lumMod val="75000"/>
                  </a:schemeClr>
                </a:solidFill>
                <a:latin typeface="Montserrat Light"/>
              </a:rPr>
              <a:t> </a:t>
            </a:r>
            <a:endParaRPr lang="en-US" sz="1800" spc="32" dirty="0">
              <a:solidFill>
                <a:schemeClr val="tx2">
                  <a:lumMod val="75000"/>
                </a:schemeClr>
              </a:solidFill>
              <a:latin typeface="Montserrat Light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92D87-F8AC-517F-9843-A75415B8D1BA}"/>
              </a:ext>
            </a:extLst>
          </p:cNvPr>
          <p:cNvSpPr txBox="1"/>
          <p:nvPr/>
        </p:nvSpPr>
        <p:spPr>
          <a:xfrm>
            <a:off x="7920917" y="8635959"/>
            <a:ext cx="304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277" dirty="0">
                <a:solidFill>
                  <a:schemeClr val="tx2">
                    <a:lumMod val="75000"/>
                  </a:schemeClr>
                </a:solidFill>
                <a:latin typeface="Montserrat Classic Bold"/>
              </a:rPr>
              <a:t>Data Collection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452</Words>
  <Application>Microsoft Office PowerPoint</Application>
  <PresentationFormat>Custom</PresentationFormat>
  <Paragraphs>79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Instream Flows - 1940 to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Historical Pumping</vt:lpstr>
      <vt:lpstr>Preliminary Projection</vt:lpstr>
      <vt:lpstr>PowerPoint Presentation</vt:lpstr>
      <vt:lpstr> Historical Pumping</vt:lpstr>
      <vt:lpstr>Preliminary Projection</vt:lpstr>
      <vt:lpstr>PowerPoint Presentation</vt:lpstr>
      <vt:lpstr> Historical Pumping</vt:lpstr>
      <vt:lpstr>Preliminary Projection</vt:lpstr>
      <vt:lpstr>PowerPoint Presentation</vt:lpstr>
      <vt:lpstr> Historical Pumping</vt:lpstr>
      <vt:lpstr>Preliminary Projection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the Earth Starts with You</dc:title>
  <cp:lastModifiedBy>Lindsay Marsh</cp:lastModifiedBy>
  <cp:revision>85</cp:revision>
  <dcterms:created xsi:type="dcterms:W3CDTF">2006-08-16T00:00:00Z</dcterms:created>
  <dcterms:modified xsi:type="dcterms:W3CDTF">2024-03-04T17:39:21Z</dcterms:modified>
  <dc:identifier>DAF60SoUuGE</dc:identifier>
</cp:coreProperties>
</file>