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8"/>
  </p:notesMasterIdLst>
  <p:sldIdLst>
    <p:sldId id="271" r:id="rId2"/>
    <p:sldId id="340" r:id="rId3"/>
    <p:sldId id="341" r:id="rId4"/>
    <p:sldId id="347" r:id="rId5"/>
    <p:sldId id="342" r:id="rId6"/>
    <p:sldId id="339" r:id="rId7"/>
    <p:sldId id="306" r:id="rId8"/>
    <p:sldId id="337" r:id="rId9"/>
    <p:sldId id="338" r:id="rId10"/>
    <p:sldId id="331" r:id="rId11"/>
    <p:sldId id="258" r:id="rId12"/>
    <p:sldId id="300" r:id="rId13"/>
    <p:sldId id="348" r:id="rId14"/>
    <p:sldId id="312" r:id="rId15"/>
    <p:sldId id="325" r:id="rId16"/>
    <p:sldId id="34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67" autoAdjust="0"/>
    <p:restoredTop sz="77570" autoAdjust="0"/>
  </p:normalViewPr>
  <p:slideViewPr>
    <p:cSldViewPr>
      <p:cViewPr varScale="1">
        <p:scale>
          <a:sx n="88" d="100"/>
          <a:sy n="88" d="100"/>
        </p:scale>
        <p:origin x="18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9231D-5055-4BFA-9E7F-986BADBCE4D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E1EE4-DA83-4AAA-90FD-BA760A0F3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7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67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174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Good morning, everyone! My name is Gregg Berggren and I’m the Trails Coordinator for Carson City. Thank you for inviting me to talk about my favorite subject!.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34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of course, even here in the Great Basin Desert, we are fortunate to have an aquatic trail.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From Mexican Dam to Dayton, 4.4 miles of flatwater and 9.3 miles of Class II/III rapids.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of you here today likely helped establish this trail - some Andy </a:t>
            </a:r>
            <a:r>
              <a:rPr lang="en-US" dirty="0" err="1"/>
              <a:t>Aldex</a:t>
            </a:r>
            <a:r>
              <a:rPr lang="en-US" dirty="0"/>
              <a:t> Award recipients…Bruce Scott, Lynn Zonge, Juan Guzman, Mark Kimbrough.  Show of hands...who was a part of establishing the Aquatic Trail?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CWSD has RTP grant funding to construct a take-out just above the dam to enable portage using the new bridge with the hope of someday expanding the trail into Carson Valley.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25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72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slide should discuss: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- geomorphology of river/ areas that need attention/restoration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Carson river canyon has whole network of roads where you can drive right into river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Bank stabilization (e.g. </a:t>
            </a:r>
            <a:r>
              <a:rPr lang="en-US" dirty="0" err="1"/>
              <a:t>buzzy’s</a:t>
            </a:r>
            <a:r>
              <a:rPr lang="en-US" dirty="0"/>
              <a:t> ranch trail)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Recreation opportunities/</a:t>
            </a:r>
            <a:r>
              <a:rPr lang="en-US" dirty="0" err="1"/>
              <a:t>impvorements</a:t>
            </a:r>
            <a:r>
              <a:rPr lang="en-US" dirty="0"/>
              <a:t> (access, limiting access, </a:t>
            </a:r>
            <a:r>
              <a:rPr lang="en-US" dirty="0" err="1"/>
              <a:t>etc</a:t>
            </a:r>
            <a:r>
              <a:rPr lang="en-US" dirty="0"/>
              <a:t>); what we’ve done and what could be done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Aquatic trail enhancements (take out built above Dam, signage, awareness)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Updating the status of recreation (since plan was made we have added tons of trails)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*** won’t be much emphasis/</a:t>
            </a:r>
            <a:r>
              <a:rPr lang="en-US" dirty="0" err="1"/>
              <a:t>updsates</a:t>
            </a:r>
            <a:r>
              <a:rPr lang="en-US" dirty="0"/>
              <a:t> on wildlife &amp; their habitat because that likely hasn’t changed; though we may want to discuss certain species like western pond turtles; more imperiled species </a:t>
            </a:r>
            <a:r>
              <a:rPr lang="en-US" dirty="0" err="1"/>
              <a:t>compated</a:t>
            </a:r>
            <a:r>
              <a:rPr lang="en-US" dirty="0"/>
              <a:t> to 1996 plan (e.g. fish species)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4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inviting Lyndsey and me here today. Are there any questions </a:t>
            </a:r>
            <a:r>
              <a:rPr lang="en-US"/>
              <a:t>for either of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73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4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09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64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2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4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8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80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E1EE4-DA83-4AAA-90FD-BA760A0F35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FD8110D-3B89-4822-BE52-0F832CF83B7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607E9D0-6CB9-4A38-A562-62E23C7B73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5BC8A8-D254-4A1C-9DE0-A9339E657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r="20823"/>
          <a:stretch/>
        </p:blipFill>
        <p:spPr>
          <a:xfrm>
            <a:off x="0" y="0"/>
            <a:ext cx="4518101" cy="5143493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F979F6C-C99E-40EF-B472-ABBD45650A7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18101" y="1066800"/>
            <a:ext cx="4321099" cy="442996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6900" dirty="0">
                <a:solidFill>
                  <a:schemeClr val="accent5"/>
                </a:solidFill>
                <a:latin typeface="Baskerville Old Face" panose="02020602080505020303" pitchFamily="18" charset="0"/>
              </a:rPr>
              <a:t>Carson River Master Plan Amendment</a:t>
            </a:r>
            <a:endParaRPr lang="en-US" sz="6900" b="1" dirty="0">
              <a:solidFill>
                <a:schemeClr val="accent5"/>
              </a:solidFill>
              <a:latin typeface="Baskerville Old Face" panose="02020602080505020303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br>
              <a:rPr lang="en-US" sz="4350" dirty="0">
                <a:ea typeface="+mj-ea"/>
                <a:cs typeface="+mj-cs"/>
              </a:rPr>
            </a:br>
            <a:endParaRPr lang="en-US" sz="45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21043-855B-4C91-87FB-2375A3AFDB55}"/>
              </a:ext>
            </a:extLst>
          </p:cNvPr>
          <p:cNvSpPr txBox="1"/>
          <p:nvPr/>
        </p:nvSpPr>
        <p:spPr>
          <a:xfrm>
            <a:off x="304800" y="5247433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+mj-ea"/>
                <a:cs typeface="+mj-cs"/>
              </a:rPr>
              <a:t>Lyndsey Boyer, Open Space Manager </a:t>
            </a:r>
            <a:br>
              <a:rPr lang="en-US" sz="2000" b="1" dirty="0">
                <a:ea typeface="+mj-ea"/>
                <a:cs typeface="+mj-cs"/>
              </a:rPr>
            </a:br>
            <a:r>
              <a:rPr lang="en-US" sz="2000" b="1" dirty="0">
                <a:ea typeface="+mj-ea"/>
                <a:cs typeface="+mj-cs"/>
              </a:rPr>
              <a:t>Marenna Lovejoy, Senior Natural </a:t>
            </a:r>
            <a:br>
              <a:rPr lang="en-US" sz="2000" b="1" dirty="0">
                <a:ea typeface="+mj-ea"/>
                <a:cs typeface="+mj-cs"/>
              </a:rPr>
            </a:br>
            <a:r>
              <a:rPr lang="en-US" sz="2000" b="1" dirty="0">
                <a:ea typeface="+mj-ea"/>
                <a:cs typeface="+mj-cs"/>
              </a:rPr>
              <a:t>Resource Specialist  </a:t>
            </a:r>
            <a:br>
              <a:rPr lang="en-US" sz="2400" dirty="0">
                <a:ea typeface="+mj-ea"/>
                <a:cs typeface="+mj-cs"/>
              </a:rPr>
            </a:br>
            <a:r>
              <a:rPr lang="en-US" sz="2400" dirty="0">
                <a:ea typeface="+mj-ea"/>
                <a:cs typeface="+mj-cs"/>
              </a:rPr>
              <a:t>Carson River  Watershed Forum, March 5-6, 2024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5B095-84A2-4785-8FEF-1CE5BB406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41" y="5413489"/>
            <a:ext cx="2367323" cy="12375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709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Open Space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Prevents flood damage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E9515-F676-4C4F-BEFF-C13170DB5DC8}"/>
              </a:ext>
            </a:extLst>
          </p:cNvPr>
          <p:cNvSpPr txBox="1"/>
          <p:nvPr/>
        </p:nvSpPr>
        <p:spPr>
          <a:xfrm>
            <a:off x="242865" y="1593695"/>
            <a:ext cx="4363778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514350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 dirty="0"/>
          </a:p>
        </p:txBody>
      </p:sp>
      <p:pic>
        <p:nvPicPr>
          <p:cNvPr id="5" name="Picture 4" descr="A large area of land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2CBC516A-3252-4CD9-99CB-17393B975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24" y="1676400"/>
            <a:ext cx="5100638" cy="50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68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44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Terrestrial Recreation</a:t>
            </a:r>
            <a:br>
              <a:rPr lang="en-US" sz="54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sz="5400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pic>
        <p:nvPicPr>
          <p:cNvPr id="4" name="Picture 3" descr="A group of people walking on a path through a forest&#10;&#10;Description automatically generated with medium confidence">
            <a:extLst>
              <a:ext uri="{FF2B5EF4-FFF2-40B4-BE49-F238E27FC236}">
                <a16:creationId xmlns:a16="http://schemas.microsoft.com/office/drawing/2014/main" id="{39D072CE-905B-4A5E-B6D9-56257513D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11" y="1585020"/>
            <a:ext cx="7200900" cy="520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8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6930379" cy="1252728"/>
          </a:xfrm>
        </p:spPr>
        <p:txBody>
          <a:bodyPr>
            <a:normAutofit fontScale="90000"/>
          </a:bodyPr>
          <a:lstStyle/>
          <a:p>
            <a:br>
              <a:rPr lang="en-US" sz="5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  <a:t>Carson River Aquatic Trail</a:t>
            </a:r>
            <a:br>
              <a:rPr lang="en-US" sz="5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endParaRPr lang="en-US" sz="5000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ED5945-7933-49EA-9EF1-364AA709B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52600"/>
            <a:ext cx="3886200" cy="1066800"/>
          </a:xfrm>
        </p:spPr>
        <p:txBody>
          <a:bodyPr>
            <a:noAutofit/>
          </a:bodyPr>
          <a:lstStyle/>
          <a:p>
            <a:pPr marL="118872" indent="0">
              <a:buClr>
                <a:schemeClr val="accent5">
                  <a:lumMod val="75000"/>
                </a:schemeClr>
              </a:buClr>
              <a:buNone/>
            </a:pPr>
            <a:r>
              <a:rPr lang="en-US" dirty="0"/>
              <a:t>Almost 14 miles from the Mexican Dam to Dayton…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497" y="490904"/>
            <a:ext cx="1638503" cy="856548"/>
          </a:xfrm>
          <a:prstGeom prst="rect">
            <a:avLst/>
          </a:prstGeom>
        </p:spPr>
      </p:pic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F3E43DBF-7C96-4058-8433-0E7705ADD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487998" cy="3378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on a raft&#10;&#10;Description automatically generated with low confidence">
            <a:extLst>
              <a:ext uri="{FF2B5EF4-FFF2-40B4-BE49-F238E27FC236}">
                <a16:creationId xmlns:a16="http://schemas.microsoft.com/office/drawing/2014/main" id="{52821C60-4FFB-4337-8E92-ECA00C183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" y="3495396"/>
            <a:ext cx="4933948" cy="328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3A7BE9-0E40-4AD3-9F05-E2E306393C87}"/>
              </a:ext>
            </a:extLst>
          </p:cNvPr>
          <p:cNvSpPr txBox="1"/>
          <p:nvPr/>
        </p:nvSpPr>
        <p:spPr>
          <a:xfrm>
            <a:off x="5257800" y="5334000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…4.4 miles of flatwater and 9.3 miles of Class II and III rapids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B3B0B-12BB-14B4-F575-DB066E80F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064">
            <a:off x="4190639" y="2719129"/>
            <a:ext cx="1894471" cy="22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4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4161-9979-0703-8E59-234586D6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448"/>
            <a:ext cx="6694802" cy="12527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  <a:t>Carson River</a:t>
            </a:r>
            <a:br>
              <a:rPr lang="en-US" sz="44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44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  <a:t>Conservation and Education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5F5CA-587C-8E33-2127-145C0CE5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2" y="1676401"/>
            <a:ext cx="8809080" cy="1797478"/>
          </a:xfrm>
        </p:spPr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en-US" sz="4000" dirty="0"/>
              <a:t>Many safe, accessible &amp; diverse education sites</a:t>
            </a:r>
          </a:p>
          <a:p>
            <a:pPr marL="118872" indent="0">
              <a:buNone/>
            </a:pPr>
            <a:r>
              <a:rPr lang="en-US" sz="4000" dirty="0"/>
              <a:t>Snap Shot Days on the River</a:t>
            </a:r>
          </a:p>
          <a:p>
            <a:pPr marL="118872" indent="0">
              <a:buNone/>
            </a:pPr>
            <a:r>
              <a:rPr lang="en-US" sz="4000" dirty="0"/>
              <a:t>River Clean-up days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D9E1502-5963-5ECD-742C-FA69CDA7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03" y="4430045"/>
            <a:ext cx="3200400" cy="22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25D0DF-8AAD-9F80-7635-AA18AE41A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2" y="155448"/>
            <a:ext cx="2180630" cy="1139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4" name="Picture 6" descr="River Wranglers">
            <a:extLst>
              <a:ext uri="{FF2B5EF4-FFF2-40B4-BE49-F238E27FC236}">
                <a16:creationId xmlns:a16="http://schemas.microsoft.com/office/drawing/2014/main" id="{CCCA654A-52EE-5A41-4EF6-3CF3D035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77" y="2767230"/>
            <a:ext cx="3829050" cy="141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4C0CB-49EE-B048-3914-8ADE0FA2D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167" y="4153000"/>
            <a:ext cx="1845036" cy="1413298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4404672-9202-A917-FA0A-2FF6F32F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244" y="3868893"/>
            <a:ext cx="3211990" cy="24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E0A0C-3E47-E6DD-CA22-1D0D7A0B69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863" y="3736219"/>
            <a:ext cx="2098722" cy="157404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0A8595A-D837-67EA-1982-CD3A74DA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22" y="5073390"/>
            <a:ext cx="2129536" cy="15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734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75" y="124800"/>
            <a:ext cx="6324600" cy="1252728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Carson River Master Plan Update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6137C-1557-4A4E-80D1-EBDDACC85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6" b="25486"/>
          <a:stretch/>
        </p:blipFill>
        <p:spPr>
          <a:xfrm>
            <a:off x="0" y="1441308"/>
            <a:ext cx="9143985" cy="2988684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698D2-238D-1FAC-3B0A-6650A1CFBB62}"/>
              </a:ext>
            </a:extLst>
          </p:cNvPr>
          <p:cNvSpPr txBox="1"/>
          <p:nvPr/>
        </p:nvSpPr>
        <p:spPr>
          <a:xfrm>
            <a:off x="228600" y="4493773"/>
            <a:ext cx="7086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assistance grant; NPS- Rivers, Trails Conservation Assistance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Process development &amp; organization (2023/2024)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Partner/public engagement (2024)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Consultant (hybrid model)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Assistance with Field surveys/ technical components (2024)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Assistance with Writing of new plan (2024/2025)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257B2-EA07-42DA-EA34-620F3C6C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97" y="4150982"/>
            <a:ext cx="1853188" cy="26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6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0633"/>
            <a:ext cx="8229600" cy="1252728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Carson River Master Plan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sz="3600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8F385-91D0-40B4-8858-514E8CF146F1}"/>
              </a:ext>
            </a:extLst>
          </p:cNvPr>
          <p:cNvSpPr txBox="1"/>
          <p:nvPr/>
        </p:nvSpPr>
        <p:spPr>
          <a:xfrm>
            <a:off x="5257800" y="1905000"/>
            <a:ext cx="3733800" cy="4343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Elements to add to updated Carson River Master Plan</a:t>
            </a: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current condition of river (2024/2025)</a:t>
            </a: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Areas for restoration</a:t>
            </a: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Current recreation uses &amp; demand (2024/2025)</a:t>
            </a: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How public concerns from 1996 workshop have been addressed</a:t>
            </a: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How environmental/natural and cultural resource concerns identified in 1996 have been addressed</a:t>
            </a: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1FC97-3760-4542-852B-EEE275F68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786603"/>
            <a:ext cx="4915949" cy="49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42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096000" cy="125106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5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55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US" sz="55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Questions?</a:t>
            </a:r>
            <a:br>
              <a:rPr lang="en-US" sz="55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endParaRPr lang="en-US" sz="5500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6EF64-8A55-4A30-8A4E-6F50DE79CF8B}"/>
              </a:ext>
            </a:extLst>
          </p:cNvPr>
          <p:cNvSpPr txBox="1"/>
          <p:nvPr/>
        </p:nvSpPr>
        <p:spPr>
          <a:xfrm>
            <a:off x="457200" y="190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3C91E-1E71-4B70-BCA3-F82D6B69A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803569"/>
            <a:ext cx="4072575" cy="305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arson River Canyon | Nevada Land Trust">
            <a:extLst>
              <a:ext uri="{FF2B5EF4-FFF2-40B4-BE49-F238E27FC236}">
                <a16:creationId xmlns:a16="http://schemas.microsoft.com/office/drawing/2014/main" id="{C289CE82-D1D6-9907-80F4-134CE365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7" y="1517275"/>
            <a:ext cx="4572000" cy="25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son River Morgan Mill Park Now Open, Offering Whitewater Rafting and Kayaking Facilities ...">
            <a:extLst>
              <a:ext uri="{FF2B5EF4-FFF2-40B4-BE49-F238E27FC236}">
                <a16:creationId xmlns:a16="http://schemas.microsoft.com/office/drawing/2014/main" id="{90EC7BA7-47E1-4537-6801-9DB4E4D8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81" y="2168764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761F9E-DEC6-B3F8-C7DB-F4CBDD820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2" y="155448"/>
            <a:ext cx="2180630" cy="1139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7B407-991E-19A2-8A95-8DDBEC68B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09" y="1637937"/>
            <a:ext cx="3200400" cy="2400300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4885D13-6325-4284-336D-03443F66C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" y="3651399"/>
            <a:ext cx="4032730" cy="320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8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7016920" cy="1252728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History – </a:t>
            </a:r>
            <a:b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“Carson River Corridor”</a:t>
            </a:r>
            <a:b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BD7B4-5721-4EEB-9B45-DA16AF9EF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r="19952"/>
          <a:stretch/>
        </p:blipFill>
        <p:spPr>
          <a:xfrm rot="5400000">
            <a:off x="4289512" y="2104783"/>
            <a:ext cx="5143493" cy="41213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E9515-F676-4C4F-BEFF-C13170DB5DC8}"/>
              </a:ext>
            </a:extLst>
          </p:cNvPr>
          <p:cNvSpPr txBox="1"/>
          <p:nvPr/>
        </p:nvSpPr>
        <p:spPr>
          <a:xfrm>
            <a:off x="208222" y="1593695"/>
            <a:ext cx="4363778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800" b="1" dirty="0"/>
              <a:t>Planning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1993 - Proposed by a Carson City Board of Supervisor (BOS)</a:t>
            </a: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13-member steering committee. </a:t>
            </a: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Theme: public access to River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1994 - Carson River Workshop</a:t>
            </a: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Over 100 attendees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April 7, 1994 - BOS adopted </a:t>
            </a:r>
            <a:r>
              <a:rPr lang="en-US" sz="2400" i="1" dirty="0"/>
              <a:t>A Resolution of Support of Planning for the Future of the Carson River </a:t>
            </a: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Led to the creation of the Carson River Advisory Committee. </a:t>
            </a:r>
          </a:p>
          <a:p>
            <a:pPr marL="914400" lvl="1" indent="-4572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0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6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7B47E-0900-7E2F-8D40-60D554D03E0E}"/>
              </a:ext>
            </a:extLst>
          </p:cNvPr>
          <p:cNvSpPr txBox="1"/>
          <p:nvPr/>
        </p:nvSpPr>
        <p:spPr>
          <a:xfrm>
            <a:off x="795354" y="6239245"/>
            <a:ext cx="341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In memory of Kay Bennett, BOS and visionary for the Carson River</a:t>
            </a:r>
          </a:p>
        </p:txBody>
      </p:sp>
    </p:spTree>
    <p:extLst>
      <p:ext uri="{BB962C8B-B14F-4D97-AF65-F5344CB8AC3E}">
        <p14:creationId xmlns:p14="http://schemas.microsoft.com/office/powerpoint/2010/main" val="418006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6934200" cy="1252728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Carson River Advisory Committee</a:t>
            </a:r>
            <a:b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BD7B4-5721-4EEB-9B45-DA16AF9EF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r="3199"/>
          <a:stretch/>
        </p:blipFill>
        <p:spPr>
          <a:xfrm rot="5400000">
            <a:off x="4289512" y="2104783"/>
            <a:ext cx="5143493" cy="41213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E9515-F676-4C4F-BEFF-C13170DB5DC8}"/>
              </a:ext>
            </a:extLst>
          </p:cNvPr>
          <p:cNvSpPr txBox="1"/>
          <p:nvPr/>
        </p:nvSpPr>
        <p:spPr>
          <a:xfrm>
            <a:off x="242865" y="1593695"/>
            <a:ext cx="4363778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8FE4C-D6B9-351A-BFCA-12992D148567}"/>
              </a:ext>
            </a:extLst>
          </p:cNvPr>
          <p:cNvSpPr txBox="1"/>
          <p:nvPr/>
        </p:nvSpPr>
        <p:spPr>
          <a:xfrm>
            <a:off x="242864" y="1593695"/>
            <a:ext cx="3643335" cy="707886"/>
          </a:xfrm>
          <a:prstGeom prst="rect">
            <a:avLst/>
          </a:prstGeom>
          <a:gradFill>
            <a:gsLst>
              <a:gs pos="0">
                <a:schemeClr val="bg1">
                  <a:tint val="48000"/>
                  <a:satMod val="300000"/>
                </a:schemeClr>
              </a:gs>
              <a:gs pos="12000">
                <a:schemeClr val="bg1">
                  <a:tint val="48000"/>
                  <a:satMod val="300000"/>
                </a:schemeClr>
              </a:gs>
              <a:gs pos="20000">
                <a:schemeClr val="bg1">
                  <a:tint val="49000"/>
                  <a:satMod val="300000"/>
                </a:schemeClr>
              </a:gs>
              <a:gs pos="100000">
                <a:schemeClr val="bg1">
                  <a:shade val="30000"/>
                </a:schemeClr>
              </a:gs>
            </a:gsLst>
            <a:path path="circle">
              <a:fillToRect l="10000" t="-25000" r="10000" b="125000"/>
            </a:path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1994 resolution - 9 members </a:t>
            </a:r>
          </a:p>
          <a:p>
            <a:pPr algn="ctr"/>
            <a:r>
              <a:rPr lang="en-US" sz="2000" b="1" dirty="0"/>
              <a:t>Committee Goals</a:t>
            </a:r>
            <a:r>
              <a:rPr lang="en-US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70B94-CF28-C2E7-5071-0742793DA572}"/>
              </a:ext>
            </a:extLst>
          </p:cNvPr>
          <p:cNvSpPr txBox="1"/>
          <p:nvPr/>
        </p:nvSpPr>
        <p:spPr>
          <a:xfrm>
            <a:off x="235732" y="2590800"/>
            <a:ext cx="8672535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  <a:spcAft>
                <a:spcPts val="450"/>
              </a:spcAft>
            </a:pPr>
            <a:endParaRPr lang="en-US" sz="25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421544-55EC-2C5B-5203-46B12E1D1B1F}"/>
              </a:ext>
            </a:extLst>
          </p:cNvPr>
          <p:cNvSpPr txBox="1"/>
          <p:nvPr/>
        </p:nvSpPr>
        <p:spPr>
          <a:xfrm>
            <a:off x="195944" y="2487100"/>
            <a:ext cx="460465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Promote committee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 plans for”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Safety /security for the public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Wildlife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Natural resources on public and private lands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Private land policies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Funding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Protect &amp; enhance wildlife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Protect cultural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2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6934200" cy="1252728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Carson River Advisory Committee</a:t>
            </a:r>
            <a:b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E9515-F676-4C4F-BEFF-C13170DB5DC8}"/>
              </a:ext>
            </a:extLst>
          </p:cNvPr>
          <p:cNvSpPr txBox="1"/>
          <p:nvPr/>
        </p:nvSpPr>
        <p:spPr>
          <a:xfrm>
            <a:off x="242865" y="1593695"/>
            <a:ext cx="4363778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8FE4C-D6B9-351A-BFCA-12992D148567}"/>
              </a:ext>
            </a:extLst>
          </p:cNvPr>
          <p:cNvSpPr txBox="1"/>
          <p:nvPr/>
        </p:nvSpPr>
        <p:spPr>
          <a:xfrm>
            <a:off x="242864" y="1593695"/>
            <a:ext cx="3643335" cy="400110"/>
          </a:xfrm>
          <a:prstGeom prst="rect">
            <a:avLst/>
          </a:prstGeom>
          <a:gradFill>
            <a:gsLst>
              <a:gs pos="0">
                <a:schemeClr val="bg1">
                  <a:tint val="48000"/>
                  <a:satMod val="300000"/>
                </a:schemeClr>
              </a:gs>
              <a:gs pos="12000">
                <a:schemeClr val="bg1">
                  <a:tint val="48000"/>
                  <a:satMod val="300000"/>
                </a:schemeClr>
              </a:gs>
              <a:gs pos="20000">
                <a:schemeClr val="bg1">
                  <a:tint val="49000"/>
                  <a:satMod val="300000"/>
                </a:schemeClr>
              </a:gs>
              <a:gs pos="100000">
                <a:schemeClr val="bg1">
                  <a:shade val="30000"/>
                </a:schemeClr>
              </a:gs>
            </a:gsLst>
            <a:path path="circle">
              <a:fillToRect l="10000" t="-25000" r="10000" b="125000"/>
            </a:path>
          </a:gra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Committee Goals Continued</a:t>
            </a:r>
            <a:r>
              <a:rPr lang="en-US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70B94-CF28-C2E7-5071-0742793DA572}"/>
              </a:ext>
            </a:extLst>
          </p:cNvPr>
          <p:cNvSpPr txBox="1"/>
          <p:nvPr/>
        </p:nvSpPr>
        <p:spPr>
          <a:xfrm>
            <a:off x="235732" y="2590800"/>
            <a:ext cx="8672535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  <a:spcAft>
                <a:spcPts val="450"/>
              </a:spcAft>
            </a:pPr>
            <a:endParaRPr lang="en-US" sz="25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421544-55EC-2C5B-5203-46B12E1D1B1F}"/>
              </a:ext>
            </a:extLst>
          </p:cNvPr>
          <p:cNvSpPr txBox="1"/>
          <p:nvPr/>
        </p:nvSpPr>
        <p:spPr>
          <a:xfrm>
            <a:off x="195944" y="2487100"/>
            <a:ext cx="52142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 and recommend ordinances, laws, or regulations related to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 development plans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 interpretation/ environmental education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Promote/ establish working relationships with all other agencies/ groups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B3FAD-A0CA-7B50-B529-18B5AF54F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06" y="1682555"/>
            <a:ext cx="3269467" cy="49311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1650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7016920" cy="1252728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Carson River Advisory Committee</a:t>
            </a:r>
            <a:br>
              <a:rPr lang="en-US" sz="40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F8F1F-60A9-BA71-47F5-F572883CD914}"/>
              </a:ext>
            </a:extLst>
          </p:cNvPr>
          <p:cNvSpPr txBox="1"/>
          <p:nvPr/>
        </p:nvSpPr>
        <p:spPr>
          <a:xfrm>
            <a:off x="242864" y="1593695"/>
            <a:ext cx="8672536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5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dirty="0"/>
              <a:t>Dissolved in 2013 after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dirty="0"/>
              <a:t>17-year operation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6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dirty="0"/>
              <a:t>Duties now under the Open Space Advisory Committee (OSAC)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600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dirty="0"/>
              <a:t>Carson River Master Plan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dirty="0"/>
              <a:t>written 1996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0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6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46741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Carson River Master Plan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Goals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BD7B4-5721-4EEB-9B45-DA16AF9EF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" b="1781"/>
          <a:stretch/>
        </p:blipFill>
        <p:spPr>
          <a:xfrm>
            <a:off x="4800600" y="1593695"/>
            <a:ext cx="4121317" cy="514349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E9515-F676-4C4F-BEFF-C13170DB5DC8}"/>
              </a:ext>
            </a:extLst>
          </p:cNvPr>
          <p:cNvSpPr txBox="1"/>
          <p:nvPr/>
        </p:nvSpPr>
        <p:spPr>
          <a:xfrm>
            <a:off x="242865" y="1593695"/>
            <a:ext cx="4363778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“Carson River Corridor”</a:t>
            </a:r>
          </a:p>
          <a:p>
            <a:pPr marL="742950" lvl="1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Land acquisitions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Open Space program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ID wildlife conservation opportunities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Balance recreation with natural/cultural resources conservation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Minimize impacts to water quality/river health from urbanization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Environmental education opportunities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 dirty="0"/>
          </a:p>
          <a:p>
            <a:pPr marL="742950" lvl="1" indent="-2857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220110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Open Space Program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est. 1996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BD7B4-5721-4EEB-9B45-DA16AF9EF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" r="-2" b="-2"/>
          <a:stretch/>
        </p:blipFill>
        <p:spPr>
          <a:xfrm>
            <a:off x="4800600" y="1593695"/>
            <a:ext cx="4121317" cy="514349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E9515-F676-4C4F-BEFF-C13170DB5DC8}"/>
              </a:ext>
            </a:extLst>
          </p:cNvPr>
          <p:cNvSpPr txBox="1"/>
          <p:nvPr/>
        </p:nvSpPr>
        <p:spPr>
          <a:xfrm>
            <a:off x="242865" y="1593695"/>
            <a:ext cx="4363778" cy="5108857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200" b="1" dirty="0"/>
              <a:t>Quality of Life Initiative </a:t>
            </a:r>
            <a:br>
              <a:rPr lang="en-US" sz="3200" b="1" dirty="0"/>
            </a:br>
            <a:r>
              <a:rPr lang="en-US" sz="3200" b="1" dirty="0"/>
              <a:t>“Question 18”</a:t>
            </a:r>
          </a:p>
          <a:p>
            <a:pPr marL="514350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Passed by Carson City voters in 1996.</a:t>
            </a:r>
          </a:p>
          <a:p>
            <a:pPr marL="971550" lvl="1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Grassroots effort </a:t>
            </a:r>
          </a:p>
          <a:p>
            <a:pPr marL="514350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Increased sales tax by ¼ of 1%</a:t>
            </a:r>
          </a:p>
          <a:p>
            <a:pPr marL="3429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800" dirty="0"/>
              <a:t> </a:t>
            </a:r>
          </a:p>
          <a:p>
            <a:pPr marL="857250" lvl="1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40% - open space</a:t>
            </a:r>
          </a:p>
          <a:p>
            <a:pPr marL="857250" lvl="1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40% - parks capital </a:t>
            </a:r>
          </a:p>
          <a:p>
            <a:pPr marL="857250" lvl="1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20% - park maintenance </a:t>
            </a:r>
          </a:p>
          <a:p>
            <a:pPr marL="514350" indent="-17145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234692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Open Space Program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est. 1996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5105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0"/>
            </a:endParaRPr>
          </a:p>
          <a:p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E9515-F676-4C4F-BEFF-C13170DB5DC8}"/>
              </a:ext>
            </a:extLst>
          </p:cNvPr>
          <p:cNvSpPr txBox="1"/>
          <p:nvPr/>
        </p:nvSpPr>
        <p:spPr>
          <a:xfrm>
            <a:off x="242864" y="1593695"/>
            <a:ext cx="8596336" cy="1433029"/>
          </a:xfrm>
          <a:prstGeom prst="rect">
            <a:avLst/>
          </a:prstGeom>
        </p:spPr>
        <p:txBody>
          <a:bodyPr vert="horz" lIns="68580" tIns="34290" rIns="68580" bIns="34290" numCol="1" rtlCol="0" anchor="t">
            <a:normAutofit/>
          </a:bodyPr>
          <a:lstStyle/>
          <a:p>
            <a:pPr marL="342900"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000" dirty="0"/>
              <a:t>Since 1996 Carson City has worked to preserve and protect over 7,000 acres of undeveloped open space lands, including ~11 miles of Carson River corridor. </a:t>
            </a:r>
          </a:p>
          <a:p>
            <a:pPr marL="3429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23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A1D7D4-1DD2-EF17-A545-B98BDD45D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23" y="2264723"/>
            <a:ext cx="7336153" cy="459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3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5A545AC3-314E-44A0-BA27-215AA1E2B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1827"/>
            <a:ext cx="4236719" cy="52958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Open Space Program 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</a:b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Baskerville Old Face" panose="02020602080505020303" pitchFamily="18" charset="0"/>
                <a:ea typeface="Cambria" panose="02040503050406030204" pitchFamily="18" charset="0"/>
              </a:rPr>
              <a:t>est. 1996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Baskerville Old Face" panose="02020602080505020303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20" y="457200"/>
            <a:ext cx="1638503" cy="856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47770D-77AB-43AC-8162-836E75C06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1511827"/>
            <a:ext cx="3581400" cy="2686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A8D37D64-A5D8-4682-9121-D893FB9A8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71572"/>
            <a:ext cx="3535681" cy="26500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655522-3B48-42CE-82A5-609733859672}"/>
              </a:ext>
            </a:extLst>
          </p:cNvPr>
          <p:cNvSpPr txBox="1"/>
          <p:nvPr/>
        </p:nvSpPr>
        <p:spPr>
          <a:xfrm>
            <a:off x="762001" y="1828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Agricultural lands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311AF-3C64-477F-8842-021E83DD6926}"/>
              </a:ext>
            </a:extLst>
          </p:cNvPr>
          <p:cNvSpPr txBox="1"/>
          <p:nvPr/>
        </p:nvSpPr>
        <p:spPr>
          <a:xfrm>
            <a:off x="5098984" y="1730710"/>
            <a:ext cx="328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Viewsheds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0BFF5F-D13B-47BA-B452-0F7E61EACF70}"/>
              </a:ext>
            </a:extLst>
          </p:cNvPr>
          <p:cNvSpPr txBox="1"/>
          <p:nvPr/>
        </p:nvSpPr>
        <p:spPr>
          <a:xfrm>
            <a:off x="5098985" y="6304044"/>
            <a:ext cx="318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Floodplains</a:t>
            </a:r>
          </a:p>
        </p:txBody>
      </p:sp>
    </p:spTree>
    <p:extLst>
      <p:ext uri="{BB962C8B-B14F-4D97-AF65-F5344CB8AC3E}">
        <p14:creationId xmlns:p14="http://schemas.microsoft.com/office/powerpoint/2010/main" val="11744480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9279</TotalTime>
  <Words>878</Words>
  <Application>Microsoft Office PowerPoint</Application>
  <PresentationFormat>On-screen Show (4:3)</PresentationFormat>
  <Paragraphs>119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Module</vt:lpstr>
      <vt:lpstr>Carson River Master Plan Amendment  </vt:lpstr>
      <vt:lpstr> History –  “Carson River Corridor” </vt:lpstr>
      <vt:lpstr> Carson River Advisory Committee </vt:lpstr>
      <vt:lpstr> Carson River Advisory Committee </vt:lpstr>
      <vt:lpstr> Carson River Advisory Committee </vt:lpstr>
      <vt:lpstr> Carson River Master Plan Goals </vt:lpstr>
      <vt:lpstr> Open Space Program est. 1996 </vt:lpstr>
      <vt:lpstr>Open Space Program est. 1996</vt:lpstr>
      <vt:lpstr>Open Space Program  est. 1996</vt:lpstr>
      <vt:lpstr> Open Space  Prevents flood damage  </vt:lpstr>
      <vt:lpstr> Terrestrial Recreation </vt:lpstr>
      <vt:lpstr> Carson River Aquatic Trail </vt:lpstr>
      <vt:lpstr>Carson River Conservation and Education</vt:lpstr>
      <vt:lpstr> Carson River Master Plan Update </vt:lpstr>
      <vt:lpstr> Carson River Master Plan  </vt:lpstr>
      <vt:lpstr> 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Vern’s Power Point</dc:title>
  <dc:creator>Kristin Simons</dc:creator>
  <cp:lastModifiedBy>Marenna Lovejoy</cp:lastModifiedBy>
  <cp:revision>270</cp:revision>
  <dcterms:created xsi:type="dcterms:W3CDTF">2019-03-25T19:20:21Z</dcterms:created>
  <dcterms:modified xsi:type="dcterms:W3CDTF">2024-03-01T22:03:29Z</dcterms:modified>
</cp:coreProperties>
</file>