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85" r:id="rId5"/>
    <p:sldId id="293" r:id="rId6"/>
    <p:sldId id="294" r:id="rId7"/>
    <p:sldId id="283" r:id="rId8"/>
    <p:sldId id="270" r:id="rId9"/>
    <p:sldId id="292" r:id="rId10"/>
    <p:sldId id="289" r:id="rId11"/>
    <p:sldId id="301" r:id="rId12"/>
    <p:sldId id="295" r:id="rId13"/>
    <p:sldId id="296" r:id="rId14"/>
    <p:sldId id="297" r:id="rId15"/>
    <p:sldId id="298" r:id="rId16"/>
    <p:sldId id="299" r:id="rId17"/>
    <p:sldId id="286" r:id="rId18"/>
    <p:sldId id="300" r:id="rId19"/>
    <p:sldId id="287" r:id="rId20"/>
    <p:sldId id="28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567A"/>
    <a:srgbClr val="0D1D51"/>
    <a:srgbClr val="0072C7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288" autoAdjust="0"/>
  </p:normalViewPr>
  <p:slideViewPr>
    <p:cSldViewPr snapToGrid="0">
      <p:cViewPr varScale="1">
        <p:scale>
          <a:sx n="96" d="100"/>
          <a:sy n="96" d="100"/>
        </p:scale>
        <p:origin x="111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7243D74-B9C1-450A-B0F3-6C6DCB0CF2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C27C33-9BB1-41D5-A236-12767E7E72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B3EA8-A58D-4C92-A3AB-D271CCC294C7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A7EADB-04A4-4093-B238-438E2C7317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DD8696-706D-440E-AE04-4C644F0613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A5DE8-F2C4-4DB3-88D1-656DCD59E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24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FB4FA-E877-413E-B608-88789D806C57}" type="datetimeFigureOut">
              <a:rPr lang="en-US" noProof="0" smtClean="0"/>
              <a:t>3/1/2024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6304E-FDE3-4B4F-A3B7-EBE87F3FA5E2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16250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2D4C4-B10D-DA8E-348B-3B195F8C9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E3D23D-E2E4-AFAA-8DA3-E47B396742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74B475-6116-A884-EF3B-3F910EE9D3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City decided that they didn’t need this volume mitigation area to compensate for City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402D4A-3AE5-768D-13A9-9E84A8BA3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10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441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ACEF2-EEFC-93AC-CE73-9EE44B568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17F211-0A50-7DDF-DC18-B07837A527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27F2D0-32D0-2D35-0907-7CF6B38062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had a great starting point with the plans we received from the City, but we did want to make some changes and refinements to tie this into our project…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D828F-5EEE-53E1-1791-165099108A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11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85795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58464-7185-CC48-E727-DA0102466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29AA56-644F-1FFD-E881-DE67A49798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0D82D0-57EE-3AF1-1503-6D3897DF65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Lower for greater connection to GW</a:t>
            </a:r>
          </a:p>
          <a:p>
            <a:r>
              <a:rPr lang="en-US"/>
              <a:t>- Larger capacity for crossing of our overbank flow area</a:t>
            </a:r>
          </a:p>
          <a:p>
            <a:r>
              <a:rPr lang="en-US"/>
              <a:t>- No improvements within WOUS (</a:t>
            </a:r>
            <a:r>
              <a:rPr lang="en-US" err="1"/>
              <a:t>inc</a:t>
            </a:r>
            <a:r>
              <a:rPr lang="en-US"/>
              <a:t> channel crossing)</a:t>
            </a:r>
          </a:p>
          <a:p>
            <a:r>
              <a:rPr lang="en-US"/>
              <a:t>- Better connection between channel and overbank (per zoomed in above) – locations are previous washouts but now hardened (prior plans had repair to previous elevation)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EDD921-16E6-8B76-5FD3-AC8A7AE498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12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68451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78BF5-7151-0555-C092-A64292D0C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3CA8B1-F29E-0415-EAB1-AFF57F09B8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944641-5D39-1029-D980-821002B737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20381-0F66-7A35-D55D-BEF4269E4A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13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924597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INTENDED TO BE FUNNY. BETTER PIC OF PRE PROJECT CHANNEL OVERBANK ON LEFT COMES UP FIRST THEN PIC ON RIGHT POPS UP NEXT. THIS IS A JOKE – PROJECT HASN’T BEEN CONSTRUCTED, DISTURBED SITE WITH RUBBLE, BUT SHOULD BE IMPROVEMENT.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14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16171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9AE51-341C-3F27-270A-F8CA9C07A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725143-5500-5FB1-5540-6BE3426BDE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79C741-AC0C-5ECF-D075-ED6B2BBC9A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SHOW REVISED FLOW INUNDATION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33E51-E638-B4CC-E402-7D49EF9001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15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752523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16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904271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DIFFERENT PIC/GRAPHIC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17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99080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30A2C-0F14-9AE0-CB5D-0D2A1E830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676AB3-9F1E-40DA-DDEE-AEF25FF70C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AEA280-89DC-C395-9DE4-F9399F76E1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3AB87-03FC-7B91-CC43-412E630E0B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67641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8CFE8-F15B-E2D1-2583-A6FE531F5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CB2F4C-7EFE-62DA-EE2E-8CFF34E591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59E0AA-10A1-9D2B-0D69-31EC2C1F1F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94CCA-3FC0-F34E-0E2D-CA1E144486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58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3462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078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0C126-2695-2CBD-1E6E-4831F1740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8072FA-2FFA-924E-1F85-83C47AEC23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591A68-5FCA-EF05-29CE-C47B843186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Due to the project location and fill in the floodplain, we had to look into different volume mitigation options and find the best way to proceed.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C5699-A62A-041C-1D8C-544E709C91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22237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7077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soil pits were dug, one in a clearly upland area, and one in a depressional relief that had ponded water and presented uncertainties as to whether the area would meet the three parameters.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92821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FC4A7-63E1-5A7C-3A4E-2E80F246B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EF3FCE-B238-8C5E-9C10-F4B8D57282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E4A5EF-969B-E1A0-724F-A9C099535F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City idea</a:t>
            </a:r>
          </a:p>
          <a:p>
            <a:endParaRPr lang="en-US" dirty="0"/>
          </a:p>
          <a:p>
            <a:r>
              <a:rPr lang="en-US" dirty="0"/>
              <a:t>Specify no wetland indicators in ‘mitigation area’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6F71D8-D57E-23CD-8C17-5B8C256ED3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40461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tif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tif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B526D905-668B-4BF2-B961-6CA7F98389B7}"/>
              </a:ext>
            </a:extLst>
          </p:cNvPr>
          <p:cNvSpPr/>
          <p:nvPr userDrawn="1"/>
        </p:nvSpPr>
        <p:spPr>
          <a:xfrm>
            <a:off x="1302933" y="439904"/>
            <a:ext cx="383889" cy="383889"/>
          </a:xfrm>
          <a:prstGeom prst="ellipse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F5C762-A80B-407A-AB7D-367B4BD3F2DB}"/>
              </a:ext>
            </a:extLst>
          </p:cNvPr>
          <p:cNvSpPr/>
          <p:nvPr userDrawn="1"/>
        </p:nvSpPr>
        <p:spPr>
          <a:xfrm>
            <a:off x="309928" y="4971302"/>
            <a:ext cx="1326628" cy="132662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1AF3DE6-D938-4DE8-9C0B-C28E7AF8F0C8}"/>
              </a:ext>
            </a:extLst>
          </p:cNvPr>
          <p:cNvSpPr/>
          <p:nvPr userDrawn="1"/>
        </p:nvSpPr>
        <p:spPr>
          <a:xfrm>
            <a:off x="120346" y="275240"/>
            <a:ext cx="6212272" cy="62122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07950" y="2173288"/>
            <a:ext cx="4979200" cy="2090808"/>
          </a:xfrm>
        </p:spPr>
        <p:txBody>
          <a:bodyPr anchor="b">
            <a:noAutofit/>
          </a:bodyPr>
          <a:lstStyle>
            <a:lvl1pPr algn="l">
              <a:defRPr sz="5000" b="1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noProof="0"/>
              <a:t>Presentation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07950" y="4279971"/>
            <a:ext cx="4979200" cy="503167"/>
          </a:xfrm>
        </p:spPr>
        <p:txBody>
          <a:bodyPr>
            <a:noAutofit/>
          </a:bodyPr>
          <a:lstStyle>
            <a:lvl1pPr marL="0" indent="0" algn="l">
              <a:buNone/>
              <a:defRPr sz="2400" b="0" cap="none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331730" y="370490"/>
            <a:ext cx="2392690" cy="50246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91812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652" y="728545"/>
            <a:ext cx="5305661" cy="5305661"/>
          </a:xfrm>
          <a:prstGeom prst="ellipse">
            <a:avLst/>
          </a:prstGeom>
          <a:solidFill>
            <a:schemeClr val="bg2"/>
          </a:solidFill>
          <a:effectLst>
            <a:outerShdw blurRad="63500" sx="102000" sy="102000" algn="ctr" rotWithShape="0">
              <a:schemeClr val="accent4">
                <a:alpha val="40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19F540A-0D77-4E84-B9BB-690CB47D8B1D}"/>
              </a:ext>
            </a:extLst>
          </p:cNvPr>
          <p:cNvSpPr/>
          <p:nvPr userDrawn="1"/>
        </p:nvSpPr>
        <p:spPr>
          <a:xfrm>
            <a:off x="398320" y="326065"/>
            <a:ext cx="799180" cy="7991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C04BEAE-619A-444A-927B-7F22C7C2BA2B}"/>
              </a:ext>
            </a:extLst>
          </p:cNvPr>
          <p:cNvSpPr/>
          <p:nvPr userDrawn="1"/>
        </p:nvSpPr>
        <p:spPr>
          <a:xfrm>
            <a:off x="11176170" y="5865550"/>
            <a:ext cx="621960" cy="621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CB1CA95-00C2-450D-A6EB-6614FE4E4029}"/>
              </a:ext>
            </a:extLst>
          </p:cNvPr>
          <p:cNvSpPr/>
          <p:nvPr userDrawn="1"/>
        </p:nvSpPr>
        <p:spPr>
          <a:xfrm>
            <a:off x="1494877" y="6300889"/>
            <a:ext cx="247190" cy="24719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289799B-52B4-4DB6-9899-4D162C76487A}"/>
              </a:ext>
            </a:extLst>
          </p:cNvPr>
          <p:cNvSpPr/>
          <p:nvPr userDrawn="1"/>
        </p:nvSpPr>
        <p:spPr>
          <a:xfrm>
            <a:off x="397416" y="1273571"/>
            <a:ext cx="177140" cy="17714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DDB51E5-0DE0-4768-AE23-E900302734FD}"/>
              </a:ext>
            </a:extLst>
          </p:cNvPr>
          <p:cNvSpPr/>
          <p:nvPr userDrawn="1"/>
        </p:nvSpPr>
        <p:spPr>
          <a:xfrm>
            <a:off x="11566768" y="5476964"/>
            <a:ext cx="315304" cy="3153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D3EF9DA-FB7E-4D24-B5E7-E6D5B8D96D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0108" y="5783381"/>
            <a:ext cx="4979200" cy="50165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Enter Date</a:t>
            </a:r>
          </a:p>
        </p:txBody>
      </p:sp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499595"/>
            <a:ext cx="5598011" cy="1325563"/>
          </a:xfrm>
        </p:spPr>
        <p:txBody>
          <a:bodyPr lIns="0" tIns="0" rIns="0" bIns="0">
            <a:noAutofit/>
          </a:bodyPr>
          <a:lstStyle>
            <a:lvl1pPr>
              <a:defRPr sz="3400" b="1" cap="none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4091" y="1867628"/>
            <a:ext cx="5589857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9088903" y="988536"/>
            <a:ext cx="3103098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6342256" y="633613"/>
            <a:ext cx="5571908" cy="5571906"/>
          </a:xfrm>
          <a:prstGeom prst="ellipse">
            <a:avLst/>
          </a:prstGeom>
          <a:solidFill>
            <a:schemeClr val="accent4">
              <a:lumMod val="60000"/>
              <a:lumOff val="40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8965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EE27B1-B367-421F-83FF-0F2D403AE3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2046" y="6351103"/>
            <a:ext cx="1559954" cy="34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01 w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400" b="1" cap="none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icon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CB66E75-26D1-479D-B61C-83912B5418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2046" y="6351103"/>
            <a:ext cx="1559954" cy="34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02 Al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400" b="1" cap="none" normalizeH="0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accent2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01 comes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02 comes here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icon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307A9F9-2B88-42CF-B505-E1245903D6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2046" y="6351103"/>
            <a:ext cx="1559954" cy="34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400" b="1" cap="none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D8779F-4018-4935-90B9-CB68B5F835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2046" y="6351103"/>
            <a:ext cx="1559954" cy="34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400" b="1" cap="none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none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Executive 01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lang="en-US" sz="1600" b="1" kern="1200" cap="none" baseline="0" noProof="0" dirty="0">
                <a:solidFill>
                  <a:srgbClr val="0D1D5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Executive 01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lang="en-US" sz="1600" b="1" kern="1200" cap="none" baseline="0" noProof="0" dirty="0">
                <a:solidFill>
                  <a:srgbClr val="0D1D5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Executive 01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lang="en-US" sz="1600" b="1" kern="1200" cap="none" baseline="0" noProof="0" dirty="0">
                <a:solidFill>
                  <a:srgbClr val="0D1D5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Executive 01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79FF4BD-5FBD-4568-A479-4DE0FD209A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2046" y="6351103"/>
            <a:ext cx="1559954" cy="34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01602" y="728545"/>
            <a:ext cx="2579586" cy="56414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>
            <a:cxnSpLocks/>
          </p:cNvCxnSpPr>
          <p:nvPr userDrawn="1"/>
        </p:nvCxnSpPr>
        <p:spPr>
          <a:xfrm>
            <a:off x="6520578" y="3828006"/>
            <a:ext cx="26193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9778" y="2890077"/>
            <a:ext cx="4122022" cy="651448"/>
          </a:xfrm>
          <a:noFill/>
        </p:spPr>
        <p:txBody>
          <a:bodyPr wrap="square" rtlCol="0">
            <a:noAutofit/>
          </a:bodyPr>
          <a:lstStyle>
            <a:lvl1pPr>
              <a:defRPr lang="en-US" sz="5000" b="1" cap="none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Thank You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D7095D77-C417-451A-B658-CC19208144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597004" y="4046761"/>
            <a:ext cx="378336" cy="38779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6B99F14F-417B-486B-95DE-DD9A63713B2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572884" y="4520064"/>
            <a:ext cx="426575" cy="426575"/>
          </a:xfrm>
          <a:prstGeom prst="rect">
            <a:avLst/>
          </a:prstGeom>
        </p:spPr>
      </p:pic>
      <p:sp>
        <p:nvSpPr>
          <p:cNvPr id="23" name="Subtitle 2">
            <a:extLst>
              <a:ext uri="{FF2B5EF4-FFF2-40B4-BE49-F238E27FC236}">
                <a16:creationId xmlns:a16="http://schemas.microsoft.com/office/drawing/2014/main" id="{76D97DF0-A9F4-4D17-BB4A-26D73CD2D2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52930" y="4079115"/>
            <a:ext cx="3538870" cy="531778"/>
          </a:xfrm>
        </p:spPr>
        <p:txBody>
          <a:bodyPr>
            <a:noAutofit/>
          </a:bodyPr>
          <a:lstStyle>
            <a:lvl1pPr marL="0" indent="0" algn="l">
              <a:buNone/>
              <a:defRPr sz="1800" b="0" cap="none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first.last@terraphase.com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A4FA091A-5C72-407A-A548-16605ABC53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3120" y="4607058"/>
            <a:ext cx="3533773" cy="531853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800" b="0" cap="none" baseline="0" dirty="0" smtClean="0">
                <a:solidFill>
                  <a:schemeClr val="accent1"/>
                </a:solidFill>
              </a:defRPr>
            </a:lvl1pPr>
          </a:lstStyle>
          <a:p>
            <a:pPr marL="228600" lvl="0" indent="-228600"/>
            <a:r>
              <a:rPr lang="en-US" noProof="0"/>
              <a:t>www.terraphase.com</a:t>
            </a:r>
          </a:p>
        </p:txBody>
      </p:sp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  <a:effectLst>
            <a:outerShdw blurRad="63500" sx="103000" sy="103000" algn="ctr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162789" y="728545"/>
            <a:ext cx="2373431" cy="50316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>
            <a:cxnSpLocks/>
          </p:cNvCxnSpPr>
          <p:nvPr userDrawn="1"/>
        </p:nvCxnSpPr>
        <p:spPr>
          <a:xfrm>
            <a:off x="6475088" y="3855001"/>
            <a:ext cx="26193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551514" y="4073756"/>
            <a:ext cx="378336" cy="38779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527394" y="4547059"/>
            <a:ext cx="426575" cy="426575"/>
          </a:xfrm>
          <a:prstGeom prst="rect">
            <a:avLst/>
          </a:prstGeom>
        </p:spPr>
      </p:pic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7630" y="4634054"/>
            <a:ext cx="3812770" cy="503237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800" b="0" cap="none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www.terraphase.com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9778" y="2723598"/>
            <a:ext cx="4350622" cy="921807"/>
          </a:xfrm>
          <a:noFill/>
        </p:spPr>
        <p:txBody>
          <a:bodyPr wrap="square" rtlCol="0" anchor="b" anchorCtr="0">
            <a:noAutofit/>
          </a:bodyPr>
          <a:lstStyle>
            <a:lvl1pPr>
              <a:defRPr lang="en-US" sz="5000" b="1" cap="none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Thank you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9A36D2CF-CC2D-41B9-B4C8-1F1734D85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7440" y="4106110"/>
            <a:ext cx="3538870" cy="531778"/>
          </a:xfrm>
        </p:spPr>
        <p:txBody>
          <a:bodyPr>
            <a:noAutofit/>
          </a:bodyPr>
          <a:lstStyle>
            <a:lvl1pPr marL="0" indent="0" algn="l">
              <a:buNone/>
              <a:defRPr sz="1800" b="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first.last@terraphase.com</a:t>
            </a:r>
          </a:p>
        </p:txBody>
      </p:sp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>
            <a:outerShdw blurRad="63500" sx="103000" sy="103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33067F51-EB7C-41F9-8684-3657853E3E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  <a:effectLst>
            <a:outerShdw blurRad="63500" sx="103000" sy="103000" algn="ctr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A5190D2-D35E-42FC-8057-6D14A6311951}"/>
              </a:ext>
            </a:extLst>
          </p:cNvPr>
          <p:cNvCxnSpPr>
            <a:cxnSpLocks/>
          </p:cNvCxnSpPr>
          <p:nvPr userDrawn="1"/>
        </p:nvCxnSpPr>
        <p:spPr>
          <a:xfrm>
            <a:off x="6469778" y="3892055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EDCD72A9-A943-4099-9038-6B87110F9F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6580" y="2932065"/>
            <a:ext cx="4109513" cy="651448"/>
          </a:xfrm>
          <a:noFill/>
        </p:spPr>
        <p:txBody>
          <a:bodyPr wrap="square" rtlCol="0" anchor="b" anchorCtr="0">
            <a:noAutofit/>
          </a:bodyPr>
          <a:lstStyle>
            <a:lvl1pPr>
              <a:defRPr lang="en-US" sz="5000" b="1" cap="none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Thank You</a:t>
            </a:r>
          </a:p>
        </p:txBody>
      </p:sp>
      <p:pic>
        <p:nvPicPr>
          <p:cNvPr id="21" name="Graphic 18">
            <a:extLst>
              <a:ext uri="{FF2B5EF4-FFF2-40B4-BE49-F238E27FC236}">
                <a16:creationId xmlns:a16="http://schemas.microsoft.com/office/drawing/2014/main" id="{FD93046B-9439-4373-B023-3A82E440A4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546204" y="4110810"/>
            <a:ext cx="378336" cy="387794"/>
          </a:xfrm>
          <a:prstGeom prst="rect">
            <a:avLst/>
          </a:prstGeom>
        </p:spPr>
      </p:pic>
      <p:pic>
        <p:nvPicPr>
          <p:cNvPr id="22" name="Graphic 19">
            <a:extLst>
              <a:ext uri="{FF2B5EF4-FFF2-40B4-BE49-F238E27FC236}">
                <a16:creationId xmlns:a16="http://schemas.microsoft.com/office/drawing/2014/main" id="{4C717F5C-3B5F-48A5-AE8F-096D3815C9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522084" y="4584113"/>
            <a:ext cx="426575" cy="426575"/>
          </a:xfrm>
          <a:prstGeom prst="rect">
            <a:avLst/>
          </a:prstGeom>
        </p:spPr>
      </p:pic>
      <p:sp>
        <p:nvSpPr>
          <p:cNvPr id="23" name="Subtitle 2">
            <a:extLst>
              <a:ext uri="{FF2B5EF4-FFF2-40B4-BE49-F238E27FC236}">
                <a16:creationId xmlns:a16="http://schemas.microsoft.com/office/drawing/2014/main" id="{C09CF05C-72C0-48DE-BBBC-156929A755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143164"/>
            <a:ext cx="3538870" cy="531778"/>
          </a:xfrm>
        </p:spPr>
        <p:txBody>
          <a:bodyPr>
            <a:noAutofit/>
          </a:bodyPr>
          <a:lstStyle>
            <a:lvl1pPr marL="0" indent="0" algn="l">
              <a:buNone/>
              <a:defRPr sz="1800" b="0" cap="none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first.last@terraphase.com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ED5F3494-DAC8-4059-B5C0-E98923EA24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4671107"/>
            <a:ext cx="3533773" cy="531853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800" b="0" cap="none" baseline="0" dirty="0" smtClean="0">
                <a:solidFill>
                  <a:schemeClr val="accent1"/>
                </a:solidFill>
              </a:defRPr>
            </a:lvl1pPr>
          </a:lstStyle>
          <a:p>
            <a:pPr marL="228600" lvl="0" indent="-228600"/>
            <a:r>
              <a:rPr lang="en-US" noProof="0"/>
              <a:t>www.terraphase.com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1F151AF-661C-42BB-8458-D08007D40C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01602" y="739762"/>
            <a:ext cx="2579586" cy="5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57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4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A5190D2-D35E-42FC-8057-6D14A6311951}"/>
              </a:ext>
            </a:extLst>
          </p:cNvPr>
          <p:cNvCxnSpPr>
            <a:cxnSpLocks/>
          </p:cNvCxnSpPr>
          <p:nvPr userDrawn="1"/>
        </p:nvCxnSpPr>
        <p:spPr>
          <a:xfrm>
            <a:off x="4350684" y="3442658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EDCD72A9-A943-4099-9038-6B87110F9F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6564" y="2406947"/>
            <a:ext cx="4014009" cy="888401"/>
          </a:xfrm>
          <a:noFill/>
        </p:spPr>
        <p:txBody>
          <a:bodyPr wrap="square" rtlCol="0" anchor="b" anchorCtr="0">
            <a:noAutofit/>
          </a:bodyPr>
          <a:lstStyle>
            <a:lvl1pPr algn="l">
              <a:defRPr lang="en-US" sz="5000" b="1" cap="none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Thank You</a:t>
            </a:r>
          </a:p>
        </p:txBody>
      </p:sp>
      <p:pic>
        <p:nvPicPr>
          <p:cNvPr id="21" name="Graphic 18">
            <a:extLst>
              <a:ext uri="{FF2B5EF4-FFF2-40B4-BE49-F238E27FC236}">
                <a16:creationId xmlns:a16="http://schemas.microsoft.com/office/drawing/2014/main" id="{FD93046B-9439-4373-B023-3A82E440A4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50684" y="3766849"/>
            <a:ext cx="378336" cy="387794"/>
          </a:xfrm>
          <a:prstGeom prst="rect">
            <a:avLst/>
          </a:prstGeom>
        </p:spPr>
      </p:pic>
      <p:pic>
        <p:nvPicPr>
          <p:cNvPr id="22" name="Graphic 19">
            <a:extLst>
              <a:ext uri="{FF2B5EF4-FFF2-40B4-BE49-F238E27FC236}">
                <a16:creationId xmlns:a16="http://schemas.microsoft.com/office/drawing/2014/main" id="{4C717F5C-3B5F-48A5-AE8F-096D3815C9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326564" y="4240152"/>
            <a:ext cx="426575" cy="426575"/>
          </a:xfrm>
          <a:prstGeom prst="rect">
            <a:avLst/>
          </a:prstGeom>
        </p:spPr>
      </p:pic>
      <p:sp>
        <p:nvSpPr>
          <p:cNvPr id="23" name="Subtitle 2">
            <a:extLst>
              <a:ext uri="{FF2B5EF4-FFF2-40B4-BE49-F238E27FC236}">
                <a16:creationId xmlns:a16="http://schemas.microsoft.com/office/drawing/2014/main" id="{C09CF05C-72C0-48DE-BBBC-156929A755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06610" y="3799203"/>
            <a:ext cx="3538870" cy="531778"/>
          </a:xfrm>
        </p:spPr>
        <p:txBody>
          <a:bodyPr>
            <a:noAutofit/>
          </a:bodyPr>
          <a:lstStyle>
            <a:lvl1pPr marL="0" indent="0" algn="l">
              <a:buNone/>
              <a:defRPr sz="1800" b="0" cap="none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first.last@terraphase.com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ED5F3494-DAC8-4059-B5C0-E98923EA24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6800" y="4327146"/>
            <a:ext cx="3533773" cy="531853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800" b="0" cap="none" baseline="0" dirty="0" smtClean="0">
                <a:solidFill>
                  <a:schemeClr val="accent1"/>
                </a:solidFill>
              </a:defRPr>
            </a:lvl1pPr>
          </a:lstStyle>
          <a:p>
            <a:pPr marL="228600" lvl="0" indent="-228600"/>
            <a:r>
              <a:rPr lang="en-US" noProof="0"/>
              <a:t>www.terraphase.com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7F92F17-F2E4-49F3-B95C-602D836A57B8}"/>
              </a:ext>
            </a:extLst>
          </p:cNvPr>
          <p:cNvSpPr/>
          <p:nvPr userDrawn="1"/>
        </p:nvSpPr>
        <p:spPr>
          <a:xfrm>
            <a:off x="8149177" y="451706"/>
            <a:ext cx="323315" cy="323313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76170DE-1702-4EBE-890A-683A5956BCF4}"/>
              </a:ext>
            </a:extLst>
          </p:cNvPr>
          <p:cNvSpPr/>
          <p:nvPr userDrawn="1"/>
        </p:nvSpPr>
        <p:spPr>
          <a:xfrm>
            <a:off x="8111179" y="1126342"/>
            <a:ext cx="99304" cy="9930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B4B923E-9BB3-46E7-B191-3E330FB125BF}"/>
              </a:ext>
            </a:extLst>
          </p:cNvPr>
          <p:cNvSpPr/>
          <p:nvPr userDrawn="1"/>
        </p:nvSpPr>
        <p:spPr>
          <a:xfrm>
            <a:off x="7934218" y="775324"/>
            <a:ext cx="214959" cy="21495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1F151AF-661C-42BB-8458-D08007D40C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210483" y="549397"/>
            <a:ext cx="3269287" cy="686549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3253B50E-D8D4-4C30-9B49-7251F3445222}"/>
              </a:ext>
            </a:extLst>
          </p:cNvPr>
          <p:cNvSpPr/>
          <p:nvPr userDrawn="1"/>
        </p:nvSpPr>
        <p:spPr>
          <a:xfrm>
            <a:off x="1696285" y="5762739"/>
            <a:ext cx="97862" cy="9786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1D22DCB-5DB8-46C8-A194-CDCD37B7BF28}"/>
              </a:ext>
            </a:extLst>
          </p:cNvPr>
          <p:cNvSpPr/>
          <p:nvPr userDrawn="1"/>
        </p:nvSpPr>
        <p:spPr>
          <a:xfrm>
            <a:off x="1575699" y="6002876"/>
            <a:ext cx="288123" cy="2881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1383237-7AFB-43F1-98B2-EB4755190B6E}"/>
              </a:ext>
            </a:extLst>
          </p:cNvPr>
          <p:cNvSpPr/>
          <p:nvPr userDrawn="1"/>
        </p:nvSpPr>
        <p:spPr>
          <a:xfrm>
            <a:off x="817721" y="5576395"/>
            <a:ext cx="852958" cy="85296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040DE84-3134-4C2C-890A-BC7E9FC1EC7B}"/>
              </a:ext>
            </a:extLst>
          </p:cNvPr>
          <p:cNvGrpSpPr/>
          <p:nvPr userDrawn="1"/>
        </p:nvGrpSpPr>
        <p:grpSpPr>
          <a:xfrm>
            <a:off x="1233889" y="874172"/>
            <a:ext cx="6147412" cy="4314776"/>
            <a:chOff x="1233889" y="874172"/>
            <a:chExt cx="6147412" cy="4314776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DB43715-AA3F-43E9-BED1-E6BDBB2E6B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3889" y="874172"/>
              <a:ext cx="6147412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3A0737B-32BE-455E-B97A-A9CC954DC69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3889" y="874172"/>
              <a:ext cx="0" cy="4314776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C07A77C-DC11-44E7-8474-954E8727EBC9}"/>
              </a:ext>
            </a:extLst>
          </p:cNvPr>
          <p:cNvGrpSpPr/>
          <p:nvPr userDrawn="1"/>
        </p:nvGrpSpPr>
        <p:grpSpPr>
          <a:xfrm>
            <a:off x="2489812" y="1587269"/>
            <a:ext cx="8948343" cy="4612233"/>
            <a:chOff x="2489812" y="1587269"/>
            <a:chExt cx="8948343" cy="4612233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A62FE34-A8AC-48D0-B4EC-7CB03523052E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489812" y="6199502"/>
              <a:ext cx="8948343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59FA0A9-CF29-4F69-9E46-8A7A0CFC6D8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438155" y="1587269"/>
              <a:ext cx="0" cy="4612233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7547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7260" y="6455738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1150600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400" b="1" cap="none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565E58-ED10-4A98-AA36-19F966E18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2046" y="6351103"/>
            <a:ext cx="1559954" cy="34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62230" y="2173288"/>
            <a:ext cx="5024920" cy="2090808"/>
          </a:xfrm>
        </p:spPr>
        <p:txBody>
          <a:bodyPr anchor="b">
            <a:noAutofit/>
          </a:bodyPr>
          <a:lstStyle>
            <a:lvl1pPr algn="l">
              <a:defRPr sz="50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Presentation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62230" y="4279971"/>
            <a:ext cx="5024920" cy="503167"/>
          </a:xfrm>
        </p:spPr>
        <p:txBody>
          <a:bodyPr>
            <a:noAutofit/>
          </a:bodyPr>
          <a:lstStyle>
            <a:lvl1pPr marL="0" indent="0" algn="l">
              <a:buNone/>
              <a:defRPr sz="2400" b="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67047" y="326065"/>
            <a:ext cx="2373431" cy="50316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>
            <a:cxnSpLocks/>
          </p:cNvCxnSpPr>
          <p:nvPr userDrawn="1"/>
        </p:nvCxnSpPr>
        <p:spPr>
          <a:xfrm>
            <a:off x="6469778" y="4233582"/>
            <a:ext cx="234503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3556128F-A1AB-45AF-9765-EF6493C4ED28}"/>
              </a:ext>
            </a:extLst>
          </p:cNvPr>
          <p:cNvSpPr/>
          <p:nvPr userDrawn="1"/>
        </p:nvSpPr>
        <p:spPr>
          <a:xfrm>
            <a:off x="1302933" y="439904"/>
            <a:ext cx="383889" cy="383889"/>
          </a:xfrm>
          <a:prstGeom prst="ellipse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9FB3F20-E193-42A2-BDEA-75847BDC73A6}"/>
              </a:ext>
            </a:extLst>
          </p:cNvPr>
          <p:cNvSpPr/>
          <p:nvPr userDrawn="1"/>
        </p:nvSpPr>
        <p:spPr>
          <a:xfrm>
            <a:off x="309928" y="4971302"/>
            <a:ext cx="1326628" cy="132662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0F16A93-6E99-44A1-8599-0B2819CB9CB4}"/>
              </a:ext>
            </a:extLst>
          </p:cNvPr>
          <p:cNvSpPr/>
          <p:nvPr userDrawn="1"/>
        </p:nvSpPr>
        <p:spPr>
          <a:xfrm>
            <a:off x="398320" y="326065"/>
            <a:ext cx="799180" cy="7991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60BD0BD-B2B9-42A6-B479-1569B4F8B809}"/>
              </a:ext>
            </a:extLst>
          </p:cNvPr>
          <p:cNvSpPr/>
          <p:nvPr userDrawn="1"/>
        </p:nvSpPr>
        <p:spPr>
          <a:xfrm>
            <a:off x="1494877" y="6300889"/>
            <a:ext cx="247190" cy="24719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F21ECF7-46FB-4172-835B-A3A0B7E7192B}"/>
              </a:ext>
            </a:extLst>
          </p:cNvPr>
          <p:cNvSpPr/>
          <p:nvPr userDrawn="1"/>
        </p:nvSpPr>
        <p:spPr>
          <a:xfrm>
            <a:off x="397416" y="1273571"/>
            <a:ext cx="177140" cy="17714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EDD1FCB-0828-4836-BF96-00C852EFBA80}"/>
              </a:ext>
            </a:extLst>
          </p:cNvPr>
          <p:cNvSpPr/>
          <p:nvPr userDrawn="1"/>
        </p:nvSpPr>
        <p:spPr>
          <a:xfrm>
            <a:off x="97486" y="275240"/>
            <a:ext cx="6212272" cy="6212270"/>
          </a:xfrm>
          <a:prstGeom prst="ellipse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0792" y="728545"/>
            <a:ext cx="5305661" cy="5305661"/>
          </a:xfrm>
          <a:prstGeom prst="ellipse">
            <a:avLst/>
          </a:prstGeom>
          <a:solidFill>
            <a:schemeClr val="bg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38A1D15-3B16-4A9C-94A1-85081537B593}"/>
              </a:ext>
            </a:extLst>
          </p:cNvPr>
          <p:cNvSpPr/>
          <p:nvPr userDrawn="1"/>
        </p:nvSpPr>
        <p:spPr>
          <a:xfrm>
            <a:off x="11176170" y="5865550"/>
            <a:ext cx="621960" cy="621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574A713-7C06-4F5E-9FC3-07196FC4E9DE}"/>
              </a:ext>
            </a:extLst>
          </p:cNvPr>
          <p:cNvSpPr/>
          <p:nvPr userDrawn="1"/>
        </p:nvSpPr>
        <p:spPr>
          <a:xfrm>
            <a:off x="11640478" y="5476964"/>
            <a:ext cx="315304" cy="3153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FE357B9C-93C9-4BBB-8CE7-5AF9E4607E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69778" y="5783381"/>
            <a:ext cx="4979987" cy="50165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Enter Date</a:t>
            </a:r>
          </a:p>
        </p:txBody>
      </p:sp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Layout-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7260" y="6455738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486400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5486400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400" b="1" cap="none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B64B3AB-51DF-4D92-8C77-C690557AD8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2046" y="6351103"/>
            <a:ext cx="1559954" cy="34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03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8549" y="6409395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4140" y="6455736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7" y="1681163"/>
            <a:ext cx="548640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7" y="2505075"/>
            <a:ext cx="5486400" cy="368458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8640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86400" cy="368458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400" b="1" cap="none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B3ADAF7-CB2B-443D-8EA7-FCC083AEBF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2046" y="6351103"/>
            <a:ext cx="1559954" cy="34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Left 01-Circ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  <a:effectLst>
            <a:outerShdw blurRad="63500" sx="103000" sy="103000" algn="ctr" rotWithShape="0">
              <a:schemeClr val="accent4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69233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692332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BE0CF1-73D5-447B-8A23-78C22D5FF6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2046" y="6351103"/>
            <a:ext cx="1559954" cy="3411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CFE3A05-2118-4CA3-AE88-0FA4AC7EB29F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bg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BCAD443-BE87-4010-B0F1-5DECBC11E36C}"/>
              </a:ext>
            </a:extLst>
          </p:cNvPr>
          <p:cNvSpPr/>
          <p:nvPr userDrawn="1"/>
        </p:nvSpPr>
        <p:spPr>
          <a:xfrm>
            <a:off x="11378549" y="6409395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27058275-F5EE-4A10-A7EF-F651613CE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4140" y="6455736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Left 02-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5388" y="6455738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1B78ACE-88B2-45D1-B6D0-47A4122F5B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2046" y="6351103"/>
            <a:ext cx="1559954" cy="34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502829" y="4233582"/>
            <a:ext cx="2532336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3556128F-A1AB-45AF-9765-EF6493C4ED28}"/>
              </a:ext>
            </a:extLst>
          </p:cNvPr>
          <p:cNvSpPr/>
          <p:nvPr userDrawn="1"/>
        </p:nvSpPr>
        <p:spPr>
          <a:xfrm>
            <a:off x="1302933" y="439904"/>
            <a:ext cx="383889" cy="383889"/>
          </a:xfrm>
          <a:prstGeom prst="ellipse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9FB3F20-E193-42A2-BDEA-75847BDC73A6}"/>
              </a:ext>
            </a:extLst>
          </p:cNvPr>
          <p:cNvSpPr/>
          <p:nvPr userDrawn="1"/>
        </p:nvSpPr>
        <p:spPr>
          <a:xfrm>
            <a:off x="309928" y="4971302"/>
            <a:ext cx="1326628" cy="132662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0F16A93-6E99-44A1-8599-0B2819CB9CB4}"/>
              </a:ext>
            </a:extLst>
          </p:cNvPr>
          <p:cNvSpPr/>
          <p:nvPr userDrawn="1"/>
        </p:nvSpPr>
        <p:spPr>
          <a:xfrm>
            <a:off x="398320" y="326065"/>
            <a:ext cx="799180" cy="7991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60BD0BD-B2B9-42A6-B479-1569B4F8B809}"/>
              </a:ext>
            </a:extLst>
          </p:cNvPr>
          <p:cNvSpPr/>
          <p:nvPr userDrawn="1"/>
        </p:nvSpPr>
        <p:spPr>
          <a:xfrm>
            <a:off x="1494877" y="6300889"/>
            <a:ext cx="247190" cy="24719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F21ECF7-46FB-4172-835B-A3A0B7E7192B}"/>
              </a:ext>
            </a:extLst>
          </p:cNvPr>
          <p:cNvSpPr/>
          <p:nvPr userDrawn="1"/>
        </p:nvSpPr>
        <p:spPr>
          <a:xfrm>
            <a:off x="397416" y="1273571"/>
            <a:ext cx="177140" cy="17714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EDD1FCB-0828-4836-BF96-00C852EFBA80}"/>
              </a:ext>
            </a:extLst>
          </p:cNvPr>
          <p:cNvSpPr/>
          <p:nvPr userDrawn="1"/>
        </p:nvSpPr>
        <p:spPr>
          <a:xfrm>
            <a:off x="97486" y="275240"/>
            <a:ext cx="6212272" cy="6212270"/>
          </a:xfrm>
          <a:prstGeom prst="ellipse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0792" y="728545"/>
            <a:ext cx="5305661" cy="5305661"/>
          </a:xfrm>
          <a:prstGeom prst="ellipse">
            <a:avLst/>
          </a:prstGeom>
          <a:solidFill>
            <a:schemeClr val="bg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38A1D15-3B16-4A9C-94A1-85081537B593}"/>
              </a:ext>
            </a:extLst>
          </p:cNvPr>
          <p:cNvSpPr/>
          <p:nvPr userDrawn="1"/>
        </p:nvSpPr>
        <p:spPr>
          <a:xfrm>
            <a:off x="11176170" y="5865550"/>
            <a:ext cx="621960" cy="621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574A713-7C06-4F5E-9FC3-07196FC4E9DE}"/>
              </a:ext>
            </a:extLst>
          </p:cNvPr>
          <p:cNvSpPr/>
          <p:nvPr userDrawn="1"/>
        </p:nvSpPr>
        <p:spPr>
          <a:xfrm>
            <a:off x="11640478" y="5476964"/>
            <a:ext cx="315304" cy="3153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21B162E-BC9D-40D4-94A6-6149F4D360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07950" y="2173287"/>
            <a:ext cx="4979200" cy="2106684"/>
          </a:xfrm>
        </p:spPr>
        <p:txBody>
          <a:bodyPr anchor="b">
            <a:noAutofit/>
          </a:bodyPr>
          <a:lstStyle>
            <a:lvl1pPr algn="l">
              <a:defRPr sz="5000" b="1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noProof="0"/>
              <a:t>Presentation Title Here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3AD67406-B956-479B-92CB-AFA1E139E8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07950" y="4279971"/>
            <a:ext cx="4979200" cy="503167"/>
          </a:xfrm>
        </p:spPr>
        <p:txBody>
          <a:bodyPr>
            <a:noAutofit/>
          </a:bodyPr>
          <a:lstStyle>
            <a:lvl1pPr marL="0" indent="0" algn="l">
              <a:buNone/>
              <a:defRPr sz="2400" b="0" cap="none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CBA26D1-E711-4699-BA78-4282B278F4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331730" y="370490"/>
            <a:ext cx="2392690" cy="502464"/>
          </a:xfrm>
          <a:prstGeom prst="rect">
            <a:avLst/>
          </a:prstGeom>
        </p:spPr>
      </p:pic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99C469D2-E6D0-47A7-95A5-9E20F2D298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7950" y="5783381"/>
            <a:ext cx="4979200" cy="50165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Enter Date</a:t>
            </a:r>
          </a:p>
        </p:txBody>
      </p:sp>
    </p:spTree>
    <p:extLst>
      <p:ext uri="{BB962C8B-B14F-4D97-AF65-F5344CB8AC3E}">
        <p14:creationId xmlns:p14="http://schemas.microsoft.com/office/powerpoint/2010/main" val="1084333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4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>
            <a:cxnSpLocks/>
          </p:cNvCxnSpPr>
          <p:nvPr userDrawn="1"/>
        </p:nvCxnSpPr>
        <p:spPr>
          <a:xfrm>
            <a:off x="1300276" y="4145560"/>
            <a:ext cx="3536129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3556128F-A1AB-45AF-9765-EF6493C4ED28}"/>
              </a:ext>
            </a:extLst>
          </p:cNvPr>
          <p:cNvSpPr/>
          <p:nvPr userDrawn="1"/>
        </p:nvSpPr>
        <p:spPr>
          <a:xfrm>
            <a:off x="976962" y="366995"/>
            <a:ext cx="323315" cy="323313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F21ECF7-46FB-4172-835B-A3A0B7E7192B}"/>
              </a:ext>
            </a:extLst>
          </p:cNvPr>
          <p:cNvSpPr/>
          <p:nvPr userDrawn="1"/>
        </p:nvSpPr>
        <p:spPr>
          <a:xfrm>
            <a:off x="579468" y="819687"/>
            <a:ext cx="99304" cy="9930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574A713-7C06-4F5E-9FC3-07196FC4E9DE}"/>
              </a:ext>
            </a:extLst>
          </p:cNvPr>
          <p:cNvSpPr/>
          <p:nvPr userDrawn="1"/>
        </p:nvSpPr>
        <p:spPr>
          <a:xfrm>
            <a:off x="638611" y="444265"/>
            <a:ext cx="210074" cy="210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21B162E-BC9D-40D4-94A6-6149F4D360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00276" y="1983029"/>
            <a:ext cx="9333031" cy="2106684"/>
          </a:xfrm>
        </p:spPr>
        <p:txBody>
          <a:bodyPr anchor="b">
            <a:noAutofit/>
          </a:bodyPr>
          <a:lstStyle>
            <a:lvl1pPr algn="l">
              <a:defRPr sz="5000" b="1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noProof="0"/>
              <a:t>Presentation Title Here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3AD67406-B956-479B-92CB-AFA1E139E8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88254" y="4159125"/>
            <a:ext cx="9333032" cy="503167"/>
          </a:xfrm>
        </p:spPr>
        <p:txBody>
          <a:bodyPr>
            <a:noAutofit/>
          </a:bodyPr>
          <a:lstStyle>
            <a:lvl1pPr marL="0" indent="0" algn="l">
              <a:buNone/>
              <a:defRPr sz="2400" b="0" cap="none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CBA26D1-E711-4699-BA78-4282B278F4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40730" y="510366"/>
            <a:ext cx="3918727" cy="822929"/>
          </a:xfrm>
          <a:prstGeom prst="rect">
            <a:avLst/>
          </a:prstGeom>
        </p:spPr>
      </p:pic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99C469D2-E6D0-47A7-95A5-9E20F2D298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8254" y="5710611"/>
            <a:ext cx="1842148" cy="50165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Enter Date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38759A5-F22E-42B2-940B-EADB71DC1EAA}"/>
              </a:ext>
            </a:extLst>
          </p:cNvPr>
          <p:cNvSpPr/>
          <p:nvPr userDrawn="1"/>
        </p:nvSpPr>
        <p:spPr>
          <a:xfrm>
            <a:off x="10486806" y="5610812"/>
            <a:ext cx="97862" cy="9786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8C0BD98-C9B0-46B0-8B5E-786B9A04047D}"/>
              </a:ext>
            </a:extLst>
          </p:cNvPr>
          <p:cNvSpPr/>
          <p:nvPr userDrawn="1"/>
        </p:nvSpPr>
        <p:spPr>
          <a:xfrm>
            <a:off x="10437724" y="5801732"/>
            <a:ext cx="288123" cy="2881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9FB3F20-E193-42A2-BDEA-75847BDC73A6}"/>
              </a:ext>
            </a:extLst>
          </p:cNvPr>
          <p:cNvSpPr/>
          <p:nvPr userDrawn="1"/>
        </p:nvSpPr>
        <p:spPr>
          <a:xfrm>
            <a:off x="10633750" y="5345041"/>
            <a:ext cx="852958" cy="85296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079A265-C3AB-4DCB-A519-14756F6975D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77080" y="937207"/>
            <a:ext cx="5915352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0252D1C-2AEC-4E3E-ADE5-8EF33ABEC782}"/>
              </a:ext>
            </a:extLst>
          </p:cNvPr>
          <p:cNvCxnSpPr>
            <a:cxnSpLocks/>
          </p:cNvCxnSpPr>
          <p:nvPr userDrawn="1"/>
        </p:nvCxnSpPr>
        <p:spPr>
          <a:xfrm>
            <a:off x="11192431" y="937207"/>
            <a:ext cx="0" cy="4020383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2F29532-63D2-424D-BFC2-BB6A526DC690}"/>
              </a:ext>
            </a:extLst>
          </p:cNvPr>
          <p:cNvCxnSpPr>
            <a:cxnSpLocks/>
            <a:endCxn id="21" idx="3"/>
          </p:cNvCxnSpPr>
          <p:nvPr userDrawn="1"/>
        </p:nvCxnSpPr>
        <p:spPr>
          <a:xfrm flipH="1">
            <a:off x="3130402" y="5961436"/>
            <a:ext cx="6894947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C03C85B-AF52-42A2-A42F-A8127334BC5B}"/>
              </a:ext>
            </a:extLst>
          </p:cNvPr>
          <p:cNvCxnSpPr>
            <a:cxnSpLocks/>
          </p:cNvCxnSpPr>
          <p:nvPr userDrawn="1"/>
        </p:nvCxnSpPr>
        <p:spPr>
          <a:xfrm>
            <a:off x="786798" y="1542351"/>
            <a:ext cx="0" cy="4419558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D4D3D56C-A83F-41D8-BBAE-63E6215993F4}"/>
              </a:ext>
            </a:extLst>
          </p:cNvPr>
          <p:cNvCxnSpPr>
            <a:cxnSpLocks/>
            <a:stCxn id="21" idx="1"/>
          </p:cNvCxnSpPr>
          <p:nvPr userDrawn="1"/>
        </p:nvCxnSpPr>
        <p:spPr>
          <a:xfrm flipH="1">
            <a:off x="793600" y="5961436"/>
            <a:ext cx="494654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879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39388" y="1154832"/>
            <a:ext cx="7900525" cy="764460"/>
          </a:xfrm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69638" y="6197600"/>
            <a:ext cx="1813051" cy="384366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A49182B-28F1-43E7-8A92-3DCAB49F30C2}"/>
              </a:ext>
            </a:extLst>
          </p:cNvPr>
          <p:cNvSpPr/>
          <p:nvPr userDrawn="1"/>
        </p:nvSpPr>
        <p:spPr>
          <a:xfrm>
            <a:off x="8650556" y="2525494"/>
            <a:ext cx="799180" cy="7991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4C7F5DF-2938-4162-B188-C7CAA25AAE20}"/>
              </a:ext>
            </a:extLst>
          </p:cNvPr>
          <p:cNvSpPr/>
          <p:nvPr userDrawn="1"/>
        </p:nvSpPr>
        <p:spPr>
          <a:xfrm>
            <a:off x="9493700" y="3235698"/>
            <a:ext cx="383889" cy="383889"/>
          </a:xfrm>
          <a:prstGeom prst="ellipse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A0E3DCE-C12D-4834-93FE-1CE9B03306EA}"/>
              </a:ext>
            </a:extLst>
          </p:cNvPr>
          <p:cNvSpPr/>
          <p:nvPr userDrawn="1"/>
        </p:nvSpPr>
        <p:spPr>
          <a:xfrm>
            <a:off x="9093452" y="3619587"/>
            <a:ext cx="247190" cy="24719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CAB2338-2620-40CE-884A-0F44C19A0E3E}"/>
              </a:ext>
            </a:extLst>
          </p:cNvPr>
          <p:cNvSpPr/>
          <p:nvPr userDrawn="1"/>
        </p:nvSpPr>
        <p:spPr>
          <a:xfrm>
            <a:off x="2742746" y="4387048"/>
            <a:ext cx="177140" cy="17714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31BEC7-D90B-41C3-9921-5073DF0881D9}"/>
              </a:ext>
            </a:extLst>
          </p:cNvPr>
          <p:cNvSpPr/>
          <p:nvPr userDrawn="1"/>
        </p:nvSpPr>
        <p:spPr>
          <a:xfrm>
            <a:off x="2481539" y="3049261"/>
            <a:ext cx="1221822" cy="122182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6AA1B2B9-A1EE-449F-9453-0ED0B7B7F6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10943" y="6389783"/>
            <a:ext cx="1636507" cy="280051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Enter Date</a:t>
            </a:r>
          </a:p>
        </p:txBody>
      </p:sp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39388" y="1154832"/>
            <a:ext cx="7900525" cy="764460"/>
          </a:xfrm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69638" y="6199413"/>
            <a:ext cx="1813051" cy="38074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A49182B-28F1-43E7-8A92-3DCAB49F30C2}"/>
              </a:ext>
            </a:extLst>
          </p:cNvPr>
          <p:cNvSpPr/>
          <p:nvPr userDrawn="1"/>
        </p:nvSpPr>
        <p:spPr>
          <a:xfrm>
            <a:off x="8650556" y="2525494"/>
            <a:ext cx="799180" cy="7991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4C7F5DF-2938-4162-B188-C7CAA25AAE20}"/>
              </a:ext>
            </a:extLst>
          </p:cNvPr>
          <p:cNvSpPr/>
          <p:nvPr userDrawn="1"/>
        </p:nvSpPr>
        <p:spPr>
          <a:xfrm>
            <a:off x="9493700" y="3235698"/>
            <a:ext cx="383889" cy="383889"/>
          </a:xfrm>
          <a:prstGeom prst="ellipse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A0E3DCE-C12D-4834-93FE-1CE9B03306EA}"/>
              </a:ext>
            </a:extLst>
          </p:cNvPr>
          <p:cNvSpPr/>
          <p:nvPr userDrawn="1"/>
        </p:nvSpPr>
        <p:spPr>
          <a:xfrm>
            <a:off x="9093452" y="3619587"/>
            <a:ext cx="247190" cy="24719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CAB2338-2620-40CE-884A-0F44C19A0E3E}"/>
              </a:ext>
            </a:extLst>
          </p:cNvPr>
          <p:cNvSpPr/>
          <p:nvPr userDrawn="1"/>
        </p:nvSpPr>
        <p:spPr>
          <a:xfrm>
            <a:off x="2742746" y="4387048"/>
            <a:ext cx="177140" cy="17714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31BEC7-D90B-41C3-9921-5073DF0881D9}"/>
              </a:ext>
            </a:extLst>
          </p:cNvPr>
          <p:cNvSpPr/>
          <p:nvPr userDrawn="1"/>
        </p:nvSpPr>
        <p:spPr>
          <a:xfrm>
            <a:off x="2481539" y="3049261"/>
            <a:ext cx="1221822" cy="122182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3A22567-26B4-449F-B616-203AD26923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10943" y="6389783"/>
            <a:ext cx="1636507" cy="280051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Enter Date</a:t>
            </a:r>
          </a:p>
        </p:txBody>
      </p:sp>
    </p:spTree>
    <p:extLst>
      <p:ext uri="{BB962C8B-B14F-4D97-AF65-F5344CB8AC3E}">
        <p14:creationId xmlns:p14="http://schemas.microsoft.com/office/powerpoint/2010/main" val="135460230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Simpl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258167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5737" y="2230436"/>
            <a:ext cx="7900525" cy="764460"/>
          </a:xfrm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69638" y="6197600"/>
            <a:ext cx="1813051" cy="384366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5807D6EE-6C24-45C3-8A00-49416ED9D2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10943" y="6389783"/>
            <a:ext cx="1636507" cy="280051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Enter Date</a:t>
            </a:r>
          </a:p>
        </p:txBody>
      </p:sp>
    </p:spTree>
    <p:extLst>
      <p:ext uri="{BB962C8B-B14F-4D97-AF65-F5344CB8AC3E}">
        <p14:creationId xmlns:p14="http://schemas.microsoft.com/office/powerpoint/2010/main" val="3924219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Simpl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258167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5737" y="2230436"/>
            <a:ext cx="7900525" cy="764460"/>
          </a:xfrm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8DE96C-BDEC-4C3A-9CB6-2492434574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2046" y="6357886"/>
            <a:ext cx="1559954" cy="32759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6BA5ACE-D4BA-4DB9-822C-7844303D4C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10943" y="6389783"/>
            <a:ext cx="1636507" cy="280051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Enter Date</a:t>
            </a:r>
          </a:p>
        </p:txBody>
      </p:sp>
    </p:spTree>
    <p:extLst>
      <p:ext uri="{BB962C8B-B14F-4D97-AF65-F5344CB8AC3E}">
        <p14:creationId xmlns:p14="http://schemas.microsoft.com/office/powerpoint/2010/main" val="1127385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058" y="1912461"/>
            <a:ext cx="5428042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2046" y="6351103"/>
            <a:ext cx="1559954" cy="34115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80376" y="0"/>
            <a:ext cx="5311624" cy="4867838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  <a:effectLst>
            <a:outerShdw blurRad="63500" sx="103000" sy="103000" algn="ctr" rotWithShape="0">
              <a:schemeClr val="accent4">
                <a:alpha val="4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499595"/>
            <a:ext cx="5428042" cy="1325563"/>
          </a:xfrm>
        </p:spPr>
        <p:txBody>
          <a:bodyPr lIns="0" tIns="0" rIns="0" bIns="0">
            <a:noAutofit/>
          </a:bodyPr>
          <a:lstStyle>
            <a:lvl1pPr>
              <a:defRPr sz="3400" b="1" cap="none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February 15,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76" r:id="rId3"/>
    <p:sldLayoutId id="2147483678" r:id="rId4"/>
    <p:sldLayoutId id="2147483651" r:id="rId5"/>
    <p:sldLayoutId id="2147483677" r:id="rId6"/>
    <p:sldLayoutId id="2147483674" r:id="rId7"/>
    <p:sldLayoutId id="2147483675" r:id="rId8"/>
    <p:sldLayoutId id="2147483650" r:id="rId9"/>
    <p:sldLayoutId id="2147483661" r:id="rId10"/>
    <p:sldLayoutId id="2147483662" r:id="rId11"/>
    <p:sldLayoutId id="2147483663" r:id="rId12"/>
    <p:sldLayoutId id="2147483654" r:id="rId13"/>
    <p:sldLayoutId id="2147483664" r:id="rId14"/>
    <p:sldLayoutId id="2147483665" r:id="rId15"/>
    <p:sldLayoutId id="2147483666" r:id="rId16"/>
    <p:sldLayoutId id="2147483667" r:id="rId17"/>
    <p:sldLayoutId id="2147483679" r:id="rId18"/>
    <p:sldLayoutId id="2147483669" r:id="rId19"/>
    <p:sldLayoutId id="2147483670" r:id="rId20"/>
    <p:sldLayoutId id="2147483671" r:id="rId21"/>
    <p:sldLayoutId id="2147483672" r:id="rId22"/>
    <p:sldLayoutId id="2147483673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5000"/>
        <a:buFont typeface="Calibri" panose="020F0502020204030204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amy.miecznikowski@terraphase.co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jpeg"/><Relationship Id="rId4" Type="http://schemas.openxmlformats.org/officeDocument/2006/relationships/hyperlink" Target="mailto:mark.Gookin@terraphase.co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6F1E28-F992-4A0A-94F5-B497424DB2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Lompa Ranch Flood Volume Mitigation – A Multi-Benefit Carson City / Developer Partnership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751B03B-CAFD-45A2-A1E7-2CF2DC6D8C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Carson City, NV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A360732-5EDE-45B4-A202-914B53882A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March 5, 2024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C1320E1-6975-1AC5-78FB-D22AAEA6E4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880" r="3880"/>
          <a:stretch/>
        </p:blipFill>
        <p:spPr>
          <a:xfrm>
            <a:off x="590548" y="728545"/>
            <a:ext cx="5305661" cy="5305661"/>
          </a:xfrm>
        </p:spPr>
      </p:pic>
    </p:spTree>
    <p:extLst>
      <p:ext uri="{BB962C8B-B14F-4D97-AF65-F5344CB8AC3E}">
        <p14:creationId xmlns:p14="http://schemas.microsoft.com/office/powerpoint/2010/main" val="3573702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6B069-3C31-33FA-B6D3-914F91BB5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D1D24-C682-53C7-8EA9-D27EE2660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10</a:t>
            </a:fld>
            <a:endParaRPr lang="en-US" noProof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576B47-C7C3-04A6-E20E-7E4832BF2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4428142" cy="4351338"/>
          </a:xfrm>
        </p:spPr>
        <p:txBody>
          <a:bodyPr/>
          <a:lstStyle/>
          <a:p>
            <a:r>
              <a:rPr lang="en-US" dirty="0"/>
              <a:t>Previous Kings Canyon Channel Restoration Plans prepared by Robb Fellows, Dave </a:t>
            </a:r>
            <a:r>
              <a:rPr lang="en-US" dirty="0" err="1"/>
              <a:t>Rosenkoetter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CBBCD-AA92-9745-6947-924D4F1BA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Kings Canyon Overbank Area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34F81C-9198-99EC-D9B9-7FFF5DCC3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080" y="1825625"/>
            <a:ext cx="6707640" cy="334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20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FB037-D57A-122A-1A6E-88DFAE884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C88D35D-9DA9-CE8A-86F0-F11124EAB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41" y="2488819"/>
            <a:ext cx="10515600" cy="940181"/>
          </a:xfrm>
        </p:spPr>
        <p:txBody>
          <a:bodyPr/>
          <a:lstStyle/>
          <a:p>
            <a:r>
              <a:rPr lang="en-US"/>
              <a:t>Refinements to Kings Canyon Restoration</a:t>
            </a:r>
          </a:p>
        </p:txBody>
      </p:sp>
    </p:spTree>
    <p:extLst>
      <p:ext uri="{BB962C8B-B14F-4D97-AF65-F5344CB8AC3E}">
        <p14:creationId xmlns:p14="http://schemas.microsoft.com/office/powerpoint/2010/main" val="3972567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4BB32-8149-EA06-0E09-6D20CBF6D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174CFF-5E29-AF48-57D3-FE23E619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EC71654-96A5-4280-94F3-931C61A9F92C}" type="slidenum">
              <a:rPr lang="en-US" noProof="0" smtClean="0"/>
              <a:pPr>
                <a:spcAft>
                  <a:spcPts val="600"/>
                </a:spcAft>
              </a:pPr>
              <a:t>12</a:t>
            </a:fld>
            <a:endParaRPr lang="en-US" noProof="0"/>
          </a:p>
        </p:txBody>
      </p:sp>
      <p:pic>
        <p:nvPicPr>
          <p:cNvPr id="32" name="Content Placeholder 31" descr="A map of a city&#10;&#10;Description automatically generated">
            <a:extLst>
              <a:ext uri="{FF2B5EF4-FFF2-40B4-BE49-F238E27FC236}">
                <a16:creationId xmlns:a16="http://schemas.microsoft.com/office/drawing/2014/main" id="{C5ECE2F4-37EE-28C2-A812-80E91B22E4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47581" y="2409115"/>
            <a:ext cx="5486400" cy="370119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F4E509-23C0-DE19-1C79-55B6DE37D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KC Restoration Plan Refinements</a:t>
            </a:r>
          </a:p>
        </p:txBody>
      </p:sp>
      <p:pic>
        <p:nvPicPr>
          <p:cNvPr id="30" name="Content Placeholder 29" descr="A map of a highway&#10;&#10;Description automatically generated">
            <a:extLst>
              <a:ext uri="{FF2B5EF4-FFF2-40B4-BE49-F238E27FC236}">
                <a16:creationId xmlns:a16="http://schemas.microsoft.com/office/drawing/2014/main" id="{731D1077-760A-95E5-11CA-F70F3708D91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5993752" y="2409115"/>
            <a:ext cx="5950667" cy="3701194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5F0158-5BEB-EE31-1600-73436C000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7156" y="1327868"/>
            <a:ext cx="5580062" cy="92033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Lower for greater connection to groundwater</a:t>
            </a:r>
          </a:p>
          <a:p>
            <a:r>
              <a:rPr lang="en-US" dirty="0"/>
              <a:t>Better connection between channel and overbank	</a:t>
            </a:r>
          </a:p>
          <a:p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F1040FC-E473-8F84-DB68-9C692CB6EC99}"/>
              </a:ext>
            </a:extLst>
          </p:cNvPr>
          <p:cNvSpPr txBox="1">
            <a:spLocks/>
          </p:cNvSpPr>
          <p:nvPr/>
        </p:nvSpPr>
        <p:spPr>
          <a:xfrm>
            <a:off x="5993752" y="1327868"/>
            <a:ext cx="4651733" cy="920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5000"/>
              <a:buFont typeface="Calibri" panose="020F050202020403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No improvements in WOTUS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504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FCB23-BE57-3697-A7AC-CD46E659A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369AADD-1ADD-38BB-32D1-1B42CAABB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41" y="2488819"/>
            <a:ext cx="10515600" cy="940181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79260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outdoor, nature, water&#10;&#10;Description automatically generated">
            <a:extLst>
              <a:ext uri="{FF2B5EF4-FFF2-40B4-BE49-F238E27FC236}">
                <a16:creationId xmlns:a16="http://schemas.microsoft.com/office/drawing/2014/main" id="{D507C93B-0C53-CF3A-B55F-85499F3E9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323544" y="1049853"/>
            <a:ext cx="5748755" cy="4311566"/>
          </a:xfrm>
          <a:prstGeom prst="rect">
            <a:avLst/>
          </a:prstGeom>
        </p:spPr>
      </p:pic>
      <p:pic>
        <p:nvPicPr>
          <p:cNvPr id="2" name="Picture 1" descr="A muddy area with a puddle of water&#10;&#10;Description automatically generated">
            <a:extLst>
              <a:ext uri="{FF2B5EF4-FFF2-40B4-BE49-F238E27FC236}">
                <a16:creationId xmlns:a16="http://schemas.microsoft.com/office/drawing/2014/main" id="{80263E3A-2955-7A67-8527-B28203A76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11" y="1045188"/>
            <a:ext cx="5754325" cy="432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7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0E21-CC74-4886-3A60-F960B9061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a river&#10;&#10;Description automatically generated">
            <a:extLst>
              <a:ext uri="{FF2B5EF4-FFF2-40B4-BE49-F238E27FC236}">
                <a16:creationId xmlns:a16="http://schemas.microsoft.com/office/drawing/2014/main" id="{9E9558D0-4E6C-975F-0345-AAE480E4F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613" y="147911"/>
            <a:ext cx="6960673" cy="3153720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144ED6FF-BAC8-E58D-986C-CE54A1B80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705" y="1218986"/>
            <a:ext cx="2848486" cy="764460"/>
          </a:xfrm>
        </p:spPr>
        <p:txBody>
          <a:bodyPr/>
          <a:lstStyle/>
          <a:p>
            <a:r>
              <a:rPr lang="en-US" sz="2400" dirty="0"/>
              <a:t>EXISTING 100-YEAR RESULTS</a:t>
            </a:r>
          </a:p>
        </p:txBody>
      </p:sp>
      <p:pic>
        <p:nvPicPr>
          <p:cNvPr id="17" name="Picture 16" descr="A map of a river&#10;&#10;Description automatically generated">
            <a:extLst>
              <a:ext uri="{FF2B5EF4-FFF2-40B4-BE49-F238E27FC236}">
                <a16:creationId xmlns:a16="http://schemas.microsoft.com/office/drawing/2014/main" id="{BFC2B6C4-7712-D9BE-51E9-E9587D60E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2613" y="3429000"/>
            <a:ext cx="6960673" cy="3160523"/>
          </a:xfrm>
          <a:prstGeom prst="rect">
            <a:avLst/>
          </a:prstGeom>
        </p:spPr>
      </p:pic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2ED2153D-50CA-603B-EB0F-1B906427BB76}"/>
              </a:ext>
            </a:extLst>
          </p:cNvPr>
          <p:cNvSpPr txBox="1">
            <a:spLocks/>
          </p:cNvSpPr>
          <p:nvPr/>
        </p:nvSpPr>
        <p:spPr>
          <a:xfrm>
            <a:off x="103436" y="4244801"/>
            <a:ext cx="2967755" cy="7644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5000"/>
              <a:buFont typeface="Calibri" panose="020F050202020403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PROPOSED 100-YEAR RESULTS</a:t>
            </a:r>
          </a:p>
        </p:txBody>
      </p:sp>
    </p:spTree>
    <p:extLst>
      <p:ext uri="{BB962C8B-B14F-4D97-AF65-F5344CB8AC3E}">
        <p14:creationId xmlns:p14="http://schemas.microsoft.com/office/powerpoint/2010/main" val="387257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078E8ED-6C2C-4EEC-ABF6-8B3DAEE40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196BF5A-9919-4476-96A2-E7174A8C1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2230436"/>
            <a:ext cx="12192000" cy="764460"/>
          </a:xfrm>
        </p:spPr>
        <p:txBody>
          <a:bodyPr/>
          <a:lstStyle/>
          <a:p>
            <a:r>
              <a:rPr lang="en-US" sz="2400" dirty="0"/>
              <a:t>CONSTRUCTION SUMMER 2024</a:t>
            </a:r>
          </a:p>
        </p:txBody>
      </p:sp>
    </p:spTree>
    <p:extLst>
      <p:ext uri="{BB962C8B-B14F-4D97-AF65-F5344CB8AC3E}">
        <p14:creationId xmlns:p14="http://schemas.microsoft.com/office/powerpoint/2010/main" val="2676349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6F71D0F-753A-4829-92EA-E0D869E07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ACBFA4B3-E9BB-4F6B-9C4B-5AF22F6203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02320" y="3975050"/>
            <a:ext cx="3813354" cy="651448"/>
          </a:xfrm>
        </p:spPr>
        <p:txBody>
          <a:bodyPr/>
          <a:lstStyle/>
          <a:p>
            <a:r>
              <a:rPr lang="en-US" dirty="0">
                <a:hlinkClick r:id="rId3"/>
              </a:rPr>
              <a:t>amy.miecznikowski@terraphase.com</a:t>
            </a:r>
            <a:endParaRPr lang="en-US" dirty="0"/>
          </a:p>
          <a:p>
            <a:r>
              <a:rPr lang="en-US" dirty="0">
                <a:hlinkClick r:id="rId4"/>
              </a:rPr>
              <a:t>mark.gookin@terraphase.com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51AAA25-5188-40F1-ACAA-DF5D59F97F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02320" y="4698879"/>
            <a:ext cx="3533773" cy="638312"/>
          </a:xfrm>
        </p:spPr>
        <p:txBody>
          <a:bodyPr/>
          <a:lstStyle/>
          <a:p>
            <a:r>
              <a:rPr lang="en-US" dirty="0"/>
              <a:t>www.terraphase.com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1BF20E2-08FB-FE43-EB6A-65BDE1508A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12500" r="12500"/>
          <a:stretch>
            <a:fillRect/>
          </a:stretch>
        </p:blipFill>
        <p:spPr>
          <a:xfrm>
            <a:off x="710812" y="728545"/>
            <a:ext cx="5305661" cy="5305661"/>
          </a:xfrm>
        </p:spPr>
      </p:pic>
    </p:spTree>
    <p:extLst>
      <p:ext uri="{BB962C8B-B14F-4D97-AF65-F5344CB8AC3E}">
        <p14:creationId xmlns:p14="http://schemas.microsoft.com/office/powerpoint/2010/main" val="2753294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8175C-613D-C7E4-E6FA-8BFF0916C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C9CE432-A91A-3A70-C1A9-6ED590AEE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41" y="2488819"/>
            <a:ext cx="10515600" cy="940181"/>
          </a:xfrm>
        </p:spPr>
        <p:txBody>
          <a:bodyPr/>
          <a:lstStyle/>
          <a:p>
            <a:r>
              <a:rPr lang="en-US"/>
              <a:t>The Project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BCEECE-A807-0C34-7587-7513AF8858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September 5, 2023</a:t>
            </a:r>
          </a:p>
        </p:txBody>
      </p:sp>
    </p:spTree>
    <p:extLst>
      <p:ext uri="{BB962C8B-B14F-4D97-AF65-F5344CB8AC3E}">
        <p14:creationId xmlns:p14="http://schemas.microsoft.com/office/powerpoint/2010/main" val="49152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B724D-2B8E-885F-B76D-9B3D7FE2D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5577A-5B96-9F4F-60CA-490BCE9CA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6380162" cy="1325563"/>
          </a:xfrm>
        </p:spPr>
        <p:txBody>
          <a:bodyPr/>
          <a:lstStyle/>
          <a:p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3DD9A-816A-43D3-C1A6-B1EC8E186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750176"/>
            <a:ext cx="4582836" cy="581668"/>
          </a:xfrm>
        </p:spPr>
        <p:txBody>
          <a:bodyPr/>
          <a:lstStyle/>
          <a:p>
            <a:pPr marR="0">
              <a:spcBef>
                <a:spcPts val="1800"/>
              </a:spcBef>
              <a:spcAft>
                <a:spcPts val="600"/>
              </a:spcAft>
            </a:pPr>
            <a:r>
              <a:rPr lang="en-US" sz="3200" err="1"/>
              <a:t>Lompa</a:t>
            </a:r>
            <a:r>
              <a:rPr lang="en-US" sz="3200"/>
              <a:t> Ranch Apartments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4698A0-3210-C572-3309-500C8002E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908E839-D976-AB65-F5C5-DAC04C0D47C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488" r="2488"/>
          <a:stretch/>
        </p:blipFill>
        <p:spPr/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9CD587-46DF-2A57-F856-04BF6B0A2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650" y="1648691"/>
            <a:ext cx="4975659" cy="440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2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078E8ED-6C2C-4EEC-ABF6-8B3DAEE40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41" y="2488819"/>
            <a:ext cx="10515600" cy="940181"/>
          </a:xfrm>
        </p:spPr>
        <p:txBody>
          <a:bodyPr/>
          <a:lstStyle/>
          <a:p>
            <a:r>
              <a:rPr lang="en-US"/>
              <a:t> Floodplain Development Criteria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71A875B-FDAD-46E4-92DA-6A6E372B13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September 5, 2023</a:t>
            </a:r>
          </a:p>
        </p:txBody>
      </p:sp>
    </p:spTree>
    <p:extLst>
      <p:ext uri="{BB962C8B-B14F-4D97-AF65-F5344CB8AC3E}">
        <p14:creationId xmlns:p14="http://schemas.microsoft.com/office/powerpoint/2010/main" val="3624310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6380162" cy="1325563"/>
          </a:xfrm>
        </p:spPr>
        <p:txBody>
          <a:bodyPr/>
          <a:lstStyle/>
          <a:p>
            <a:r>
              <a:rPr lang="en-US"/>
              <a:t>Carson City Requirements</a:t>
            </a: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334118"/>
            <a:ext cx="4016304" cy="4884848"/>
          </a:xfrm>
        </p:spPr>
        <p:txBody>
          <a:bodyPr/>
          <a:lstStyle/>
          <a:p>
            <a:pPr marR="0">
              <a:spcBef>
                <a:spcPts val="1800"/>
              </a:spcBef>
              <a:spcAft>
                <a:spcPts val="600"/>
              </a:spcAft>
            </a:pPr>
            <a:r>
              <a:rPr lang="en-US" sz="3200"/>
              <a:t>12.09.080 Provisions for flood hazard reduction.</a:t>
            </a:r>
          </a:p>
          <a:p>
            <a:pPr marL="603250" marR="0" indent="-301625">
              <a:spcBef>
                <a:spcPts val="200"/>
              </a:spcBef>
              <a:spcAft>
                <a:spcPts val="600"/>
              </a:spcAft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Elevation Requirements for Lowest Floor </a:t>
            </a:r>
          </a:p>
          <a:p>
            <a:pPr marL="904875" marR="0" indent="-301625">
              <a:spcBef>
                <a:spcPts val="200"/>
              </a:spcBef>
              <a:spcAft>
                <a:spcPts val="600"/>
              </a:spcAft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1.c.(3)In all other zones, elevated at least two (2) feet above the base flood elevation.</a:t>
            </a:r>
          </a:p>
          <a:p>
            <a:pPr marL="904875" marR="0" indent="-301625">
              <a:spcBef>
                <a:spcPts val="200"/>
              </a:spcBef>
              <a:spcAft>
                <a:spcPts val="600"/>
              </a:spcAft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9.Protection of Floodplain Storage Capacity. …the space occupied by the authorized fill or structure …shall be compensated for and balanced by a hydraulically equivalent volume of excavation... </a:t>
            </a:r>
            <a:endParaRPr lang="en-US" sz="3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A53D658D-2781-C8C5-9941-7F1E028772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164" b="3164"/>
          <a:stretch/>
        </p:blipFill>
        <p:spPr>
          <a:xfrm>
            <a:off x="6631944" y="986576"/>
            <a:ext cx="4884848" cy="4884848"/>
          </a:xfrm>
        </p:spPr>
      </p:pic>
      <p:pic>
        <p:nvPicPr>
          <p:cNvPr id="15" name="Picture Placeholder 7" descr="A round badge with a picture of a horse and a train&#10;&#10;Description automatically generated">
            <a:extLst>
              <a:ext uri="{FF2B5EF4-FFF2-40B4-BE49-F238E27FC236}">
                <a16:creationId xmlns:a16="http://schemas.microsoft.com/office/drawing/2014/main" id="{C1BC9563-3C16-F655-8EBB-093D5757E6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302526" y="499595"/>
            <a:ext cx="1586948" cy="15869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961730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62789-F8B2-DB52-6EC7-47BE5149D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4B8734F-5A46-90B1-6423-3422801B2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41" y="2488819"/>
            <a:ext cx="10515600" cy="940181"/>
          </a:xfrm>
        </p:spPr>
        <p:txBody>
          <a:bodyPr/>
          <a:lstStyle/>
          <a:p>
            <a:r>
              <a:rPr lang="en-US"/>
              <a:t>Volume Mitigation Options</a:t>
            </a:r>
          </a:p>
        </p:txBody>
      </p:sp>
    </p:spTree>
    <p:extLst>
      <p:ext uri="{BB962C8B-B14F-4D97-AF65-F5344CB8AC3E}">
        <p14:creationId xmlns:p14="http://schemas.microsoft.com/office/powerpoint/2010/main" val="1010415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9EB57-10F9-EC46-7584-96A306BB8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West of town…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7043E-D7BB-9C4A-A4D4-A66DDA5CD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092" y="2082986"/>
            <a:ext cx="5589857" cy="3790398"/>
          </a:xfrm>
        </p:spPr>
        <p:txBody>
          <a:bodyPr/>
          <a:lstStyle/>
          <a:p>
            <a:r>
              <a:rPr lang="en-US" dirty="0"/>
              <a:t>Several potential mitigation sites</a:t>
            </a:r>
          </a:p>
          <a:p>
            <a:r>
              <a:rPr lang="en-US" dirty="0"/>
              <a:t>Three preferred mitigation sites</a:t>
            </a:r>
          </a:p>
          <a:p>
            <a:r>
              <a:rPr lang="en-US" dirty="0"/>
              <a:t>Are preliminary jurisdictional determinations necessary?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D94B01-53B7-7851-2E2F-ED68C90BA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7</a:t>
            </a:fld>
            <a:endParaRPr lang="en-US" noProof="0"/>
          </a:p>
        </p:txBody>
      </p:sp>
      <p:pic>
        <p:nvPicPr>
          <p:cNvPr id="7" name="Picture Placeholder 6" descr="A map of a land with different colored lines&#10;&#10;Description automatically generated">
            <a:extLst>
              <a:ext uri="{FF2B5EF4-FFF2-40B4-BE49-F238E27FC236}">
                <a16:creationId xmlns:a16="http://schemas.microsoft.com/office/drawing/2014/main" id="{925610CA-03F3-65E4-DF2F-898FFD27FF7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5323" r="53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67097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B60B17-644D-40E3-A6B8-1234A8117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692332" cy="685800"/>
          </a:xfrm>
        </p:spPr>
        <p:txBody>
          <a:bodyPr/>
          <a:lstStyle/>
          <a:p>
            <a:r>
              <a:rPr lang="en-US" b="1" dirty="0"/>
              <a:t>Site 1A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565C4-456D-4A18-F39B-DFF944113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034269"/>
            <a:ext cx="4692332" cy="265374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hydrophytic vegetation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hydric soils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wetland hydrology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6A7EFA-B7F6-A458-1440-9BDB7D49D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8</a:t>
            </a:fld>
            <a:endParaRPr lang="en-US" noProof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3CE7BE12-9066-7A4E-DD89-7A3C7F4BC68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2500" b="12500"/>
          <a:stretch/>
        </p:blipFill>
        <p:spPr/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FBE1D4F3-4158-FB72-EA18-9EEEEE9FF22C}"/>
              </a:ext>
            </a:extLst>
          </p:cNvPr>
          <p:cNvSpPr txBox="1">
            <a:spLocks/>
          </p:cNvSpPr>
          <p:nvPr/>
        </p:nvSpPr>
        <p:spPr>
          <a:xfrm>
            <a:off x="839788" y="3394812"/>
            <a:ext cx="469233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Site </a:t>
            </a:r>
            <a:r>
              <a:rPr lang="en-US" b="1" dirty="0">
                <a:latin typeface="Corbel" panose="020B0503020204020204" pitchFamily="34" charset="0"/>
              </a:rPr>
              <a:t>1</a:t>
            </a:r>
            <a:r>
              <a:rPr lang="en-US" b="1" dirty="0"/>
              <a:t>B and 1C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CAF0C95-D315-306E-1709-B5751CADE0DB}"/>
              </a:ext>
            </a:extLst>
          </p:cNvPr>
          <p:cNvSpPr txBox="1">
            <a:spLocks/>
          </p:cNvSpPr>
          <p:nvPr/>
        </p:nvSpPr>
        <p:spPr>
          <a:xfrm>
            <a:off x="839788" y="3895671"/>
            <a:ext cx="4692332" cy="2653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5000"/>
              <a:buFont typeface="Calibri" panose="020F050202020403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Visual observation determined these sites were not in wetland areas.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9926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12EAC-C74B-8EDF-0151-66CBD5862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DC4ED9-4002-5A93-D518-7273EAF4B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9</a:t>
            </a:fld>
            <a:endParaRPr lang="en-US" noProof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EB0C298-144A-7A52-3FAC-7EEC262900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15938" y="2027583"/>
            <a:ext cx="6093947" cy="3282261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A4BD3B-91C5-346E-FA73-F878818EBF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10144" y="1453392"/>
            <a:ext cx="4641576" cy="4715911"/>
          </a:xfrm>
        </p:spPr>
        <p:txBody>
          <a:bodyPr/>
          <a:lstStyle/>
          <a:p>
            <a:r>
              <a:rPr lang="en-US" dirty="0"/>
              <a:t>Opportunity for volume mitigation here</a:t>
            </a:r>
          </a:p>
          <a:p>
            <a:r>
              <a:rPr lang="en-US" dirty="0"/>
              <a:t>Field visits conducted and site was analyzed –</a:t>
            </a:r>
          </a:p>
          <a:p>
            <a:pPr lvl="1"/>
            <a:r>
              <a:rPr lang="en-US" dirty="0"/>
              <a:t>Four cross sections along the site were analyzed</a:t>
            </a:r>
          </a:p>
          <a:p>
            <a:pPr lvl="1"/>
            <a:r>
              <a:rPr lang="en-US" dirty="0"/>
              <a:t>Encompassed depressional areas that may possess wetland features</a:t>
            </a:r>
          </a:p>
          <a:p>
            <a:pPr lvl="1"/>
            <a:r>
              <a:rPr lang="en-US" dirty="0"/>
              <a:t>Determination that there are no wetland indicators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0D7706-DA08-EEE6-695C-55C878F17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Kings Canyon Overbank Area</a:t>
            </a:r>
          </a:p>
        </p:txBody>
      </p:sp>
    </p:spTree>
    <p:extLst>
      <p:ext uri="{BB962C8B-B14F-4D97-AF65-F5344CB8AC3E}">
        <p14:creationId xmlns:p14="http://schemas.microsoft.com/office/powerpoint/2010/main" val="2003672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rraphase">
      <a:dk1>
        <a:srgbClr val="FFFFFF"/>
      </a:dk1>
      <a:lt1>
        <a:srgbClr val="000000"/>
      </a:lt1>
      <a:dk2>
        <a:srgbClr val="E7E6E6"/>
      </a:dk2>
      <a:lt2>
        <a:srgbClr val="44546A"/>
      </a:lt2>
      <a:accent1>
        <a:srgbClr val="1D4078"/>
      </a:accent1>
      <a:accent2>
        <a:srgbClr val="3376A5"/>
      </a:accent2>
      <a:accent3>
        <a:srgbClr val="EC652C"/>
      </a:accent3>
      <a:accent4>
        <a:srgbClr val="C0C0C0"/>
      </a:accent4>
      <a:accent5>
        <a:srgbClr val="F0B410"/>
      </a:accent5>
      <a:accent6>
        <a:srgbClr val="56BAB7"/>
      </a:accent6>
      <a:hlink>
        <a:srgbClr val="1C4279"/>
      </a:hlink>
      <a:folHlink>
        <a:srgbClr val="6F060F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PresentationWide-template-alt" id="{9740A08B-AFCA-4939-9A29-EAA8CBAE37BC}" vid="{DCB3F484-7553-4A3E-A15A-D598E6E70E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6FC6B52E0C634AA0E9010663CDEC18" ma:contentTypeVersion="2" ma:contentTypeDescription="Create a new document." ma:contentTypeScope="" ma:versionID="ce0ee393c03496b0183563ed5dde3151">
  <xsd:schema xmlns:xsd="http://www.w3.org/2001/XMLSchema" xmlns:xs="http://www.w3.org/2001/XMLSchema" xmlns:p="http://schemas.microsoft.com/office/2006/metadata/properties" xmlns:ns2="e140d424-98bc-4827-b1c9-adf03fb9244b" targetNamespace="http://schemas.microsoft.com/office/2006/metadata/properties" ma:root="true" ma:fieldsID="85d0d81219af6b72b1b644d8f1d1e6c9" ns2:_="">
    <xsd:import namespace="e140d424-98bc-4827-b1c9-adf03fb924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40d424-98bc-4827-b1c9-adf03fb924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6868F9-B1C2-4602-BD21-C041260ADCEA}">
  <ds:schemaRefs>
    <ds:schemaRef ds:uri="e140d424-98bc-4827-b1c9-adf03fb9244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EA9B47F-3DD8-4645-81DC-B88780643C07}">
  <ds:schemaRefs>
    <ds:schemaRef ds:uri="e140d424-98bc-4827-b1c9-adf03fb9244b"/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0C07E3D-60A7-4F4E-8208-D9CCD01982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ppt-PresentationWide-template</Template>
  <TotalTime>104</TotalTime>
  <Words>537</Words>
  <Application>Microsoft Office PowerPoint</Application>
  <PresentationFormat>Widescreen</PresentationFormat>
  <Paragraphs>87</Paragraphs>
  <Slides>17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Lompa Ranch Flood Volume Mitigation – A Multi-Benefit Carson City / Developer Partnership</vt:lpstr>
      <vt:lpstr>The Project</vt:lpstr>
      <vt:lpstr> </vt:lpstr>
      <vt:lpstr> Floodplain Development Criteria</vt:lpstr>
      <vt:lpstr>Carson City Requirements </vt:lpstr>
      <vt:lpstr>Volume Mitigation Options</vt:lpstr>
      <vt:lpstr>West of town…</vt:lpstr>
      <vt:lpstr>Site 1A</vt:lpstr>
      <vt:lpstr>Kings Canyon Overbank Area</vt:lpstr>
      <vt:lpstr>Kings Canyon Overbank Area</vt:lpstr>
      <vt:lpstr>Refinements to Kings Canyon Restoration</vt:lpstr>
      <vt:lpstr>KC Restoration Plan Refinements</vt:lpstr>
      <vt:lpstr>Results</vt:lpstr>
      <vt:lpstr>PowerPoint Presentation</vt:lpstr>
      <vt:lpstr>PowerPoint Presentation</vt:lpstr>
      <vt:lpstr>What’s next?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01</dc:title>
  <dc:creator>Cindy Steele</dc:creator>
  <cp:lastModifiedBy>Mark Gookin</cp:lastModifiedBy>
  <cp:revision>10</cp:revision>
  <dcterms:created xsi:type="dcterms:W3CDTF">2023-08-24T17:12:49Z</dcterms:created>
  <dcterms:modified xsi:type="dcterms:W3CDTF">2024-03-01T22:47:08Z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0x010100C56FC6B52E0C634AA0E9010663CDEC18</vt:lpwstr>
  </property>
</Properties>
</file>