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2" r:id="rId2"/>
    <p:sldId id="256" r:id="rId3"/>
    <p:sldId id="257" r:id="rId4"/>
    <p:sldId id="258" r:id="rId5"/>
    <p:sldId id="259" r:id="rId6"/>
    <p:sldId id="260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303" r:id="rId21"/>
    <p:sldId id="304" r:id="rId22"/>
    <p:sldId id="30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4" r:id="rId38"/>
    <p:sldId id="295" r:id="rId39"/>
    <p:sldId id="296" r:id="rId40"/>
    <p:sldId id="299" r:id="rId41"/>
    <p:sldId id="301" r:id="rId4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340" y="204162"/>
            <a:ext cx="969010" cy="733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7594" y="2120900"/>
            <a:ext cx="3671570" cy="414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B70D-BFD8-3188-A4D8-FC2B166B1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984885"/>
          </a:xfrm>
        </p:spPr>
        <p:txBody>
          <a:bodyPr/>
          <a:lstStyle/>
          <a:p>
            <a:pPr algn="ctr"/>
            <a:r>
              <a:rPr lang="en-US" sz="3200" dirty="0"/>
              <a:t>A Success Story for the Clear Creek Watershed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FC2C2-0A17-409A-5B69-2742FEB8A84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30887"/>
          </a:xfrm>
        </p:spPr>
        <p:txBody>
          <a:bodyPr/>
          <a:lstStyle/>
          <a:p>
            <a:pPr algn="ctr"/>
            <a:r>
              <a:rPr lang="en-US" sz="2800" dirty="0"/>
              <a:t>Improving Water Quality</a:t>
            </a:r>
          </a:p>
        </p:txBody>
      </p:sp>
    </p:spTree>
    <p:extLst>
      <p:ext uri="{BB962C8B-B14F-4D97-AF65-F5344CB8AC3E}">
        <p14:creationId xmlns:p14="http://schemas.microsoft.com/office/powerpoint/2010/main" val="287686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4800600"/>
            <a:ext cx="4267200" cy="130454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62000"/>
            <a:ext cx="9144000" cy="6096000"/>
            <a:chOff x="0" y="762000"/>
            <a:chExt cx="9144000" cy="6096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86200"/>
              <a:ext cx="4248911" cy="1219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800" y="762000"/>
              <a:ext cx="5029200" cy="6096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81811"/>
              <a:ext cx="4495799" cy="607618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7839" y="228600"/>
            <a:ext cx="3566159" cy="3809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6106" y="627126"/>
            <a:ext cx="3293745" cy="47625"/>
            <a:chOff x="86106" y="627126"/>
            <a:chExt cx="3293745" cy="47625"/>
          </a:xfrm>
        </p:grpSpPr>
        <p:sp>
          <p:nvSpPr>
            <p:cNvPr id="9" name="object 9"/>
            <p:cNvSpPr/>
            <p:nvPr/>
          </p:nvSpPr>
          <p:spPr>
            <a:xfrm>
              <a:off x="91440" y="632460"/>
              <a:ext cx="3282950" cy="36830"/>
            </a:xfrm>
            <a:custGeom>
              <a:avLst/>
              <a:gdLst/>
              <a:ahLst/>
              <a:cxnLst/>
              <a:rect l="l" t="t" r="r" b="b"/>
              <a:pathLst>
                <a:path w="3282950" h="36829">
                  <a:moveTo>
                    <a:pt x="328269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3282696" y="36576"/>
                  </a:lnTo>
                  <a:lnTo>
                    <a:pt x="328269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440" y="632460"/>
              <a:ext cx="3282950" cy="36830"/>
            </a:xfrm>
            <a:custGeom>
              <a:avLst/>
              <a:gdLst/>
              <a:ahLst/>
              <a:cxnLst/>
              <a:rect l="l" t="t" r="r" b="b"/>
              <a:pathLst>
                <a:path w="3282950" h="36829">
                  <a:moveTo>
                    <a:pt x="0" y="0"/>
                  </a:moveTo>
                  <a:lnTo>
                    <a:pt x="820674" y="0"/>
                  </a:lnTo>
                  <a:lnTo>
                    <a:pt x="1641348" y="0"/>
                  </a:lnTo>
                  <a:lnTo>
                    <a:pt x="2462022" y="0"/>
                  </a:lnTo>
                  <a:lnTo>
                    <a:pt x="3282696" y="0"/>
                  </a:lnTo>
                  <a:lnTo>
                    <a:pt x="3282696" y="36576"/>
                  </a:lnTo>
                  <a:lnTo>
                    <a:pt x="2462022" y="36576"/>
                  </a:lnTo>
                  <a:lnTo>
                    <a:pt x="1641348" y="36576"/>
                  </a:lnTo>
                  <a:lnTo>
                    <a:pt x="820674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4613" y="192251"/>
            <a:ext cx="1664195" cy="3878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2350" y="397893"/>
            <a:ext cx="149682" cy="6692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75364" y="203442"/>
            <a:ext cx="1087183" cy="3766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7633" y="756983"/>
            <a:ext cx="6887209" cy="47625"/>
            <a:chOff x="1127633" y="756983"/>
            <a:chExt cx="6887209" cy="47625"/>
          </a:xfrm>
        </p:grpSpPr>
        <p:sp>
          <p:nvSpPr>
            <p:cNvPr id="3" name="object 3"/>
            <p:cNvSpPr/>
            <p:nvPr/>
          </p:nvSpPr>
          <p:spPr>
            <a:xfrm>
              <a:off x="1132967" y="762317"/>
              <a:ext cx="6876415" cy="36830"/>
            </a:xfrm>
            <a:custGeom>
              <a:avLst/>
              <a:gdLst/>
              <a:ahLst/>
              <a:cxnLst/>
              <a:rect l="l" t="t" r="r" b="b"/>
              <a:pathLst>
                <a:path w="6876415" h="36829">
                  <a:moveTo>
                    <a:pt x="687628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6876288" y="36576"/>
                  </a:lnTo>
                  <a:lnTo>
                    <a:pt x="687628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2967" y="762317"/>
              <a:ext cx="6876415" cy="36830"/>
            </a:xfrm>
            <a:custGeom>
              <a:avLst/>
              <a:gdLst/>
              <a:ahLst/>
              <a:cxnLst/>
              <a:rect l="l" t="t" r="r" b="b"/>
              <a:pathLst>
                <a:path w="6876415" h="36829">
                  <a:moveTo>
                    <a:pt x="0" y="0"/>
                  </a:moveTo>
                  <a:lnTo>
                    <a:pt x="1719072" y="0"/>
                  </a:lnTo>
                  <a:lnTo>
                    <a:pt x="3438144" y="0"/>
                  </a:lnTo>
                  <a:lnTo>
                    <a:pt x="5157216" y="0"/>
                  </a:lnTo>
                  <a:lnTo>
                    <a:pt x="6876288" y="0"/>
                  </a:lnTo>
                  <a:lnTo>
                    <a:pt x="6876288" y="36576"/>
                  </a:lnTo>
                  <a:lnTo>
                    <a:pt x="5157216" y="36576"/>
                  </a:lnTo>
                  <a:lnTo>
                    <a:pt x="3438144" y="36576"/>
                  </a:lnTo>
                  <a:lnTo>
                    <a:pt x="171907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6140" y="322110"/>
            <a:ext cx="1664195" cy="387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3877" y="527751"/>
            <a:ext cx="149682" cy="6692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283031" y="337953"/>
            <a:ext cx="337185" cy="367665"/>
            <a:chOff x="3283031" y="337953"/>
            <a:chExt cx="337185" cy="367665"/>
          </a:xfrm>
        </p:grpSpPr>
        <p:sp>
          <p:nvSpPr>
            <p:cNvPr id="8" name="object 8"/>
            <p:cNvSpPr/>
            <p:nvPr/>
          </p:nvSpPr>
          <p:spPr>
            <a:xfrm>
              <a:off x="3288365" y="343287"/>
              <a:ext cx="326390" cy="356870"/>
            </a:xfrm>
            <a:custGeom>
              <a:avLst/>
              <a:gdLst/>
              <a:ahLst/>
              <a:cxnLst/>
              <a:rect l="l" t="t" r="r" b="b"/>
              <a:pathLst>
                <a:path w="326389" h="356870">
                  <a:moveTo>
                    <a:pt x="160032" y="0"/>
                  </a:moveTo>
                  <a:lnTo>
                    <a:pt x="150748" y="0"/>
                  </a:lnTo>
                  <a:lnTo>
                    <a:pt x="143281" y="127"/>
                  </a:lnTo>
                  <a:lnTo>
                    <a:pt x="4635" y="327710"/>
                  </a:lnTo>
                  <a:lnTo>
                    <a:pt x="0" y="346824"/>
                  </a:lnTo>
                  <a:lnTo>
                    <a:pt x="634" y="349783"/>
                  </a:lnTo>
                  <a:lnTo>
                    <a:pt x="4279" y="353974"/>
                  </a:lnTo>
                  <a:lnTo>
                    <a:pt x="7556" y="355295"/>
                  </a:lnTo>
                  <a:lnTo>
                    <a:pt x="17017" y="356387"/>
                  </a:lnTo>
                  <a:lnTo>
                    <a:pt x="23571" y="356666"/>
                  </a:lnTo>
                  <a:lnTo>
                    <a:pt x="39776" y="356666"/>
                  </a:lnTo>
                  <a:lnTo>
                    <a:pt x="70726" y="343547"/>
                  </a:lnTo>
                  <a:lnTo>
                    <a:pt x="93129" y="274459"/>
                  </a:lnTo>
                  <a:lnTo>
                    <a:pt x="302675" y="274459"/>
                  </a:lnTo>
                  <a:lnTo>
                    <a:pt x="283434" y="219290"/>
                  </a:lnTo>
                  <a:lnTo>
                    <a:pt x="108965" y="219290"/>
                  </a:lnTo>
                  <a:lnTo>
                    <a:pt x="158940" y="69088"/>
                  </a:lnTo>
                  <a:lnTo>
                    <a:pt x="231050" y="69088"/>
                  </a:lnTo>
                  <a:lnTo>
                    <a:pt x="212191" y="15011"/>
                  </a:lnTo>
                  <a:lnTo>
                    <a:pt x="211099" y="11557"/>
                  </a:lnTo>
                  <a:lnTo>
                    <a:pt x="174509" y="98"/>
                  </a:lnTo>
                  <a:lnTo>
                    <a:pt x="160032" y="0"/>
                  </a:lnTo>
                  <a:close/>
                </a:path>
                <a:path w="326389" h="356870">
                  <a:moveTo>
                    <a:pt x="302675" y="274459"/>
                  </a:moveTo>
                  <a:lnTo>
                    <a:pt x="225844" y="274459"/>
                  </a:lnTo>
                  <a:lnTo>
                    <a:pt x="249605" y="345465"/>
                  </a:lnTo>
                  <a:lnTo>
                    <a:pt x="250342" y="347827"/>
                  </a:lnTo>
                  <a:lnTo>
                    <a:pt x="282384" y="356666"/>
                  </a:lnTo>
                  <a:lnTo>
                    <a:pt x="300583" y="356666"/>
                  </a:lnTo>
                  <a:lnTo>
                    <a:pt x="326027" y="347827"/>
                  </a:lnTo>
                  <a:lnTo>
                    <a:pt x="325954" y="346824"/>
                  </a:lnTo>
                  <a:lnTo>
                    <a:pt x="324980" y="340004"/>
                  </a:lnTo>
                  <a:lnTo>
                    <a:pt x="323621" y="334810"/>
                  </a:lnTo>
                  <a:lnTo>
                    <a:pt x="321436" y="328256"/>
                  </a:lnTo>
                  <a:lnTo>
                    <a:pt x="302675" y="274459"/>
                  </a:lnTo>
                  <a:close/>
                </a:path>
                <a:path w="326389" h="356870">
                  <a:moveTo>
                    <a:pt x="231050" y="69088"/>
                  </a:moveTo>
                  <a:lnTo>
                    <a:pt x="159207" y="69088"/>
                  </a:lnTo>
                  <a:lnTo>
                    <a:pt x="209194" y="219290"/>
                  </a:lnTo>
                  <a:lnTo>
                    <a:pt x="283434" y="219290"/>
                  </a:lnTo>
                  <a:lnTo>
                    <a:pt x="231050" y="69088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88365" y="343287"/>
              <a:ext cx="326390" cy="356870"/>
            </a:xfrm>
            <a:custGeom>
              <a:avLst/>
              <a:gdLst/>
              <a:ahLst/>
              <a:cxnLst/>
              <a:rect l="l" t="t" r="r" b="b"/>
              <a:pathLst>
                <a:path w="326389" h="356870">
                  <a:moveTo>
                    <a:pt x="158940" y="69088"/>
                  </a:moveTo>
                  <a:lnTo>
                    <a:pt x="108965" y="219290"/>
                  </a:lnTo>
                  <a:lnTo>
                    <a:pt x="209194" y="219290"/>
                  </a:lnTo>
                  <a:lnTo>
                    <a:pt x="159207" y="69088"/>
                  </a:lnTo>
                  <a:lnTo>
                    <a:pt x="158940" y="69088"/>
                  </a:lnTo>
                  <a:close/>
                </a:path>
                <a:path w="326389" h="356870">
                  <a:moveTo>
                    <a:pt x="160032" y="0"/>
                  </a:moveTo>
                  <a:lnTo>
                    <a:pt x="200583" y="2311"/>
                  </a:lnTo>
                  <a:lnTo>
                    <a:pt x="204139" y="3314"/>
                  </a:lnTo>
                  <a:lnTo>
                    <a:pt x="206692" y="4813"/>
                  </a:lnTo>
                  <a:lnTo>
                    <a:pt x="208229" y="6819"/>
                  </a:lnTo>
                  <a:lnTo>
                    <a:pt x="209778" y="8826"/>
                  </a:lnTo>
                  <a:lnTo>
                    <a:pt x="211099" y="11557"/>
                  </a:lnTo>
                  <a:lnTo>
                    <a:pt x="212191" y="15011"/>
                  </a:lnTo>
                  <a:lnTo>
                    <a:pt x="321436" y="328256"/>
                  </a:lnTo>
                  <a:lnTo>
                    <a:pt x="323621" y="334810"/>
                  </a:lnTo>
                  <a:lnTo>
                    <a:pt x="324980" y="340004"/>
                  </a:lnTo>
                  <a:lnTo>
                    <a:pt x="325526" y="343827"/>
                  </a:lnTo>
                  <a:lnTo>
                    <a:pt x="326072" y="347649"/>
                  </a:lnTo>
                  <a:lnTo>
                    <a:pt x="325348" y="350520"/>
                  </a:lnTo>
                  <a:lnTo>
                    <a:pt x="323341" y="352425"/>
                  </a:lnTo>
                  <a:lnTo>
                    <a:pt x="321348" y="354342"/>
                  </a:lnTo>
                  <a:lnTo>
                    <a:pt x="317792" y="355523"/>
                  </a:lnTo>
                  <a:lnTo>
                    <a:pt x="312699" y="355981"/>
                  </a:lnTo>
                  <a:lnTo>
                    <a:pt x="307593" y="356438"/>
                  </a:lnTo>
                  <a:lnTo>
                    <a:pt x="300583" y="356666"/>
                  </a:lnTo>
                  <a:lnTo>
                    <a:pt x="291668" y="356666"/>
                  </a:lnTo>
                  <a:lnTo>
                    <a:pt x="282384" y="356666"/>
                  </a:lnTo>
                  <a:lnTo>
                    <a:pt x="275145" y="356527"/>
                  </a:lnTo>
                  <a:lnTo>
                    <a:pt x="269951" y="356247"/>
                  </a:lnTo>
                  <a:lnTo>
                    <a:pt x="264769" y="355981"/>
                  </a:lnTo>
                  <a:lnTo>
                    <a:pt x="260807" y="355434"/>
                  </a:lnTo>
                  <a:lnTo>
                    <a:pt x="258076" y="354609"/>
                  </a:lnTo>
                  <a:lnTo>
                    <a:pt x="255346" y="353796"/>
                  </a:lnTo>
                  <a:lnTo>
                    <a:pt x="249605" y="345465"/>
                  </a:lnTo>
                  <a:lnTo>
                    <a:pt x="225844" y="274459"/>
                  </a:lnTo>
                  <a:lnTo>
                    <a:pt x="93129" y="274459"/>
                  </a:lnTo>
                  <a:lnTo>
                    <a:pt x="70726" y="343547"/>
                  </a:lnTo>
                  <a:lnTo>
                    <a:pt x="70002" y="346100"/>
                  </a:lnTo>
                  <a:lnTo>
                    <a:pt x="69049" y="348246"/>
                  </a:lnTo>
                  <a:lnTo>
                    <a:pt x="67856" y="349973"/>
                  </a:lnTo>
                  <a:lnTo>
                    <a:pt x="66674" y="351701"/>
                  </a:lnTo>
                  <a:lnTo>
                    <a:pt x="64769" y="353060"/>
                  </a:lnTo>
                  <a:lnTo>
                    <a:pt x="62128" y="354063"/>
                  </a:lnTo>
                  <a:lnTo>
                    <a:pt x="59486" y="355066"/>
                  </a:lnTo>
                  <a:lnTo>
                    <a:pt x="55752" y="355752"/>
                  </a:lnTo>
                  <a:lnTo>
                    <a:pt x="50926" y="356120"/>
                  </a:lnTo>
                  <a:lnTo>
                    <a:pt x="46100" y="356476"/>
                  </a:lnTo>
                  <a:lnTo>
                    <a:pt x="39776" y="356666"/>
                  </a:lnTo>
                  <a:lnTo>
                    <a:pt x="31953" y="356666"/>
                  </a:lnTo>
                  <a:lnTo>
                    <a:pt x="23571" y="356666"/>
                  </a:lnTo>
                  <a:lnTo>
                    <a:pt x="0" y="346824"/>
                  </a:lnTo>
                  <a:lnTo>
                    <a:pt x="546" y="343001"/>
                  </a:lnTo>
                  <a:lnTo>
                    <a:pt x="1092" y="339178"/>
                  </a:lnTo>
                  <a:lnTo>
                    <a:pt x="113601" y="14198"/>
                  </a:lnTo>
                  <a:lnTo>
                    <a:pt x="124396" y="2311"/>
                  </a:lnTo>
                  <a:lnTo>
                    <a:pt x="127584" y="1308"/>
                  </a:lnTo>
                  <a:lnTo>
                    <a:pt x="131991" y="673"/>
                  </a:lnTo>
                  <a:lnTo>
                    <a:pt x="137642" y="406"/>
                  </a:lnTo>
                  <a:lnTo>
                    <a:pt x="143281" y="127"/>
                  </a:lnTo>
                  <a:lnTo>
                    <a:pt x="150748" y="0"/>
                  </a:lnTo>
                  <a:lnTo>
                    <a:pt x="160032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9794" y="312825"/>
            <a:ext cx="2112987" cy="3971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7995" y="312826"/>
            <a:ext cx="1902853" cy="39710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35940" y="1563115"/>
            <a:ext cx="7640955" cy="446024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22225" indent="-342900">
              <a:lnSpc>
                <a:spcPts val="3240"/>
              </a:lnSpc>
              <a:spcBef>
                <a:spcPts val="505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spc="-20" dirty="0">
                <a:latin typeface="Calibri"/>
                <a:cs typeface="Calibri"/>
              </a:rPr>
              <a:t>Concentrated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flows</a:t>
            </a:r>
            <a:r>
              <a:rPr sz="3000" b="1" spc="-2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to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about</a:t>
            </a:r>
            <a:r>
              <a:rPr sz="3000" b="1" spc="-5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100</a:t>
            </a:r>
            <a:r>
              <a:rPr sz="3000" b="1" spc="-4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discharge </a:t>
            </a:r>
            <a:r>
              <a:rPr sz="3000" b="1" dirty="0">
                <a:latin typeface="Calibri"/>
                <a:cs typeface="Calibri"/>
              </a:rPr>
              <a:t>points</a:t>
            </a:r>
            <a:r>
              <a:rPr sz="3000" b="1" spc="-10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on</a:t>
            </a:r>
            <a:r>
              <a:rPr sz="3000" b="1" spc="-11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steep,</a:t>
            </a:r>
            <a:r>
              <a:rPr sz="3000" b="1" spc="-10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highly</a:t>
            </a:r>
            <a:r>
              <a:rPr sz="3000" b="1" spc="-10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erosive</a:t>
            </a:r>
            <a:r>
              <a:rPr sz="3000" b="1" spc="-10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slopes,</a:t>
            </a:r>
            <a:r>
              <a:rPr sz="3000" b="1" spc="-10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causing </a:t>
            </a:r>
            <a:r>
              <a:rPr sz="3000" b="1" dirty="0">
                <a:latin typeface="Calibri"/>
                <a:cs typeface="Calibri"/>
              </a:rPr>
              <a:t>severe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erosion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downstream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of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US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spc="-25" dirty="0">
                <a:latin typeface="Calibri"/>
                <a:cs typeface="Calibri"/>
              </a:rPr>
              <a:t>50.</a:t>
            </a:r>
            <a:endParaRPr sz="3000">
              <a:latin typeface="Calibri"/>
              <a:cs typeface="Calibri"/>
            </a:endParaRPr>
          </a:p>
          <a:p>
            <a:pPr marL="355600" marR="260350" indent="-342900">
              <a:lnSpc>
                <a:spcPts val="324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dirty="0">
                <a:latin typeface="Calibri"/>
                <a:cs typeface="Calibri"/>
              </a:rPr>
              <a:t>Eroded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drainages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and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transported</a:t>
            </a:r>
            <a:r>
              <a:rPr sz="3000" b="1" spc="-10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sediment </a:t>
            </a:r>
            <a:r>
              <a:rPr sz="3000" b="1" dirty="0">
                <a:latin typeface="Calibri"/>
                <a:cs typeface="Calibri"/>
              </a:rPr>
              <a:t>began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to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impact</a:t>
            </a:r>
            <a:r>
              <a:rPr sz="3000" b="1" spc="-5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the</a:t>
            </a:r>
            <a:r>
              <a:rPr sz="3000" b="1" spc="-5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more</a:t>
            </a:r>
            <a:r>
              <a:rPr sz="3000" b="1" spc="-5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than</a:t>
            </a:r>
            <a:r>
              <a:rPr sz="3000" b="1" spc="-4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200</a:t>
            </a:r>
            <a:r>
              <a:rPr sz="3000" b="1" spc="-5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private </a:t>
            </a:r>
            <a:r>
              <a:rPr sz="3000" b="1" dirty="0">
                <a:latin typeface="Calibri"/>
                <a:cs typeface="Calibri"/>
              </a:rPr>
              <a:t>properties,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tribal</a:t>
            </a:r>
            <a:r>
              <a:rPr sz="3000" b="1" spc="-10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parcels,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and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agency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owned land.</a:t>
            </a:r>
            <a:endParaRPr sz="3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354965" algn="l"/>
              </a:tabLst>
            </a:pPr>
            <a:r>
              <a:rPr sz="3000" b="1" dirty="0">
                <a:latin typeface="Calibri"/>
                <a:cs typeface="Calibri"/>
              </a:rPr>
              <a:t>Impacts</a:t>
            </a:r>
            <a:r>
              <a:rPr sz="3000" b="1" spc="-10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extended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well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beyond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the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NDOT</a:t>
            </a:r>
            <a:r>
              <a:rPr sz="3000" b="1" spc="-114" dirty="0">
                <a:latin typeface="Calibri"/>
                <a:cs typeface="Calibri"/>
              </a:rPr>
              <a:t> </a:t>
            </a:r>
            <a:r>
              <a:rPr sz="3000" b="1" spc="-25" dirty="0">
                <a:latin typeface="Calibri"/>
                <a:cs typeface="Calibri"/>
              </a:rPr>
              <a:t>R/W</a:t>
            </a:r>
            <a:endParaRPr sz="3000">
              <a:latin typeface="Calibri"/>
              <a:cs typeface="Calibri"/>
            </a:endParaRPr>
          </a:p>
          <a:p>
            <a:pPr marL="355600" marR="409575" indent="-342900">
              <a:lnSpc>
                <a:spcPts val="324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000" b="1" dirty="0">
                <a:latin typeface="Calibri"/>
                <a:cs typeface="Calibri"/>
              </a:rPr>
              <a:t>Property</a:t>
            </a:r>
            <a:r>
              <a:rPr sz="3000" b="1" spc="-10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impacts</a:t>
            </a:r>
            <a:r>
              <a:rPr sz="3000" b="1" spc="-114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were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vocalized,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broadcast </a:t>
            </a:r>
            <a:r>
              <a:rPr sz="3000" b="1" dirty="0">
                <a:latin typeface="Calibri"/>
                <a:cs typeface="Calibri"/>
              </a:rPr>
              <a:t>through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media,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and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lawsuits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threatened.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13" y="192251"/>
            <a:ext cx="1664195" cy="38781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6106" y="627126"/>
            <a:ext cx="4333875" cy="5647690"/>
            <a:chOff x="86106" y="627126"/>
            <a:chExt cx="4333875" cy="5647690"/>
          </a:xfrm>
        </p:grpSpPr>
        <p:sp>
          <p:nvSpPr>
            <p:cNvPr id="4" name="object 4"/>
            <p:cNvSpPr/>
            <p:nvPr/>
          </p:nvSpPr>
          <p:spPr>
            <a:xfrm>
              <a:off x="91440" y="632460"/>
              <a:ext cx="1725295" cy="36830"/>
            </a:xfrm>
            <a:custGeom>
              <a:avLst/>
              <a:gdLst/>
              <a:ahLst/>
              <a:cxnLst/>
              <a:rect l="l" t="t" r="r" b="b"/>
              <a:pathLst>
                <a:path w="1725295" h="36829">
                  <a:moveTo>
                    <a:pt x="172516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1725168" y="36576"/>
                  </a:lnTo>
                  <a:lnTo>
                    <a:pt x="172516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40" y="632460"/>
              <a:ext cx="1725295" cy="36830"/>
            </a:xfrm>
            <a:custGeom>
              <a:avLst/>
              <a:gdLst/>
              <a:ahLst/>
              <a:cxnLst/>
              <a:rect l="l" t="t" r="r" b="b"/>
              <a:pathLst>
                <a:path w="1725295" h="36829">
                  <a:moveTo>
                    <a:pt x="0" y="0"/>
                  </a:moveTo>
                  <a:lnTo>
                    <a:pt x="431292" y="0"/>
                  </a:lnTo>
                  <a:lnTo>
                    <a:pt x="862584" y="0"/>
                  </a:lnTo>
                  <a:lnTo>
                    <a:pt x="1293876" y="0"/>
                  </a:lnTo>
                  <a:lnTo>
                    <a:pt x="1725168" y="0"/>
                  </a:lnTo>
                  <a:lnTo>
                    <a:pt x="1725168" y="36576"/>
                  </a:lnTo>
                  <a:lnTo>
                    <a:pt x="1293876" y="36576"/>
                  </a:lnTo>
                  <a:lnTo>
                    <a:pt x="862584" y="36576"/>
                  </a:lnTo>
                  <a:lnTo>
                    <a:pt x="4312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685800"/>
              <a:ext cx="4190999" cy="558850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8200" y="685800"/>
            <a:ext cx="4190999" cy="55885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13" y="192251"/>
            <a:ext cx="1664195" cy="38781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627126"/>
            <a:ext cx="9144000" cy="6231255"/>
            <a:chOff x="0" y="627126"/>
            <a:chExt cx="9144000" cy="6231255"/>
          </a:xfrm>
        </p:grpSpPr>
        <p:sp>
          <p:nvSpPr>
            <p:cNvPr id="4" name="object 4"/>
            <p:cNvSpPr/>
            <p:nvPr/>
          </p:nvSpPr>
          <p:spPr>
            <a:xfrm>
              <a:off x="91439" y="632460"/>
              <a:ext cx="1725295" cy="36830"/>
            </a:xfrm>
            <a:custGeom>
              <a:avLst/>
              <a:gdLst/>
              <a:ahLst/>
              <a:cxnLst/>
              <a:rect l="l" t="t" r="r" b="b"/>
              <a:pathLst>
                <a:path w="1725295" h="36829">
                  <a:moveTo>
                    <a:pt x="172516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1725168" y="36576"/>
                  </a:lnTo>
                  <a:lnTo>
                    <a:pt x="172516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39" y="632460"/>
              <a:ext cx="1725295" cy="36830"/>
            </a:xfrm>
            <a:custGeom>
              <a:avLst/>
              <a:gdLst/>
              <a:ahLst/>
              <a:cxnLst/>
              <a:rect l="l" t="t" r="r" b="b"/>
              <a:pathLst>
                <a:path w="1725295" h="36829">
                  <a:moveTo>
                    <a:pt x="0" y="0"/>
                  </a:moveTo>
                  <a:lnTo>
                    <a:pt x="431292" y="0"/>
                  </a:lnTo>
                  <a:lnTo>
                    <a:pt x="862584" y="0"/>
                  </a:lnTo>
                  <a:lnTo>
                    <a:pt x="1293876" y="0"/>
                  </a:lnTo>
                  <a:lnTo>
                    <a:pt x="1725168" y="0"/>
                  </a:lnTo>
                  <a:lnTo>
                    <a:pt x="1725168" y="36576"/>
                  </a:lnTo>
                  <a:lnTo>
                    <a:pt x="1293876" y="36576"/>
                  </a:lnTo>
                  <a:lnTo>
                    <a:pt x="862584" y="36576"/>
                  </a:lnTo>
                  <a:lnTo>
                    <a:pt x="4312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5800"/>
              <a:ext cx="5181599" cy="3886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800" y="3372611"/>
              <a:ext cx="4648199" cy="34853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13" y="192251"/>
            <a:ext cx="1664195" cy="38781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6106" y="627126"/>
            <a:ext cx="1736089" cy="47625"/>
            <a:chOff x="86106" y="627126"/>
            <a:chExt cx="1736089" cy="47625"/>
          </a:xfrm>
        </p:grpSpPr>
        <p:sp>
          <p:nvSpPr>
            <p:cNvPr id="4" name="object 4"/>
            <p:cNvSpPr/>
            <p:nvPr/>
          </p:nvSpPr>
          <p:spPr>
            <a:xfrm>
              <a:off x="91440" y="632460"/>
              <a:ext cx="1725295" cy="36830"/>
            </a:xfrm>
            <a:custGeom>
              <a:avLst/>
              <a:gdLst/>
              <a:ahLst/>
              <a:cxnLst/>
              <a:rect l="l" t="t" r="r" b="b"/>
              <a:pathLst>
                <a:path w="1725295" h="36829">
                  <a:moveTo>
                    <a:pt x="172516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1725168" y="36576"/>
                  </a:lnTo>
                  <a:lnTo>
                    <a:pt x="172516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40" y="632460"/>
              <a:ext cx="1725295" cy="36830"/>
            </a:xfrm>
            <a:custGeom>
              <a:avLst/>
              <a:gdLst/>
              <a:ahLst/>
              <a:cxnLst/>
              <a:rect l="l" t="t" r="r" b="b"/>
              <a:pathLst>
                <a:path w="1725295" h="36829">
                  <a:moveTo>
                    <a:pt x="0" y="0"/>
                  </a:moveTo>
                  <a:lnTo>
                    <a:pt x="431292" y="0"/>
                  </a:lnTo>
                  <a:lnTo>
                    <a:pt x="862584" y="0"/>
                  </a:lnTo>
                  <a:lnTo>
                    <a:pt x="1293876" y="0"/>
                  </a:lnTo>
                  <a:lnTo>
                    <a:pt x="1725168" y="0"/>
                  </a:lnTo>
                  <a:lnTo>
                    <a:pt x="1725168" y="36576"/>
                  </a:lnTo>
                  <a:lnTo>
                    <a:pt x="1293876" y="36576"/>
                  </a:lnTo>
                  <a:lnTo>
                    <a:pt x="862584" y="36576"/>
                  </a:lnTo>
                  <a:lnTo>
                    <a:pt x="4312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762000"/>
            <a:ext cx="9144000" cy="5847715"/>
            <a:chOff x="0" y="762000"/>
            <a:chExt cx="9144000" cy="58477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2000"/>
              <a:ext cx="4876799" cy="3657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2781300"/>
              <a:ext cx="5105399" cy="38282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2466" y="308916"/>
            <a:ext cx="5765800" cy="490220"/>
            <a:chOff x="1702466" y="308916"/>
            <a:chExt cx="5765800" cy="490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4305" y="308916"/>
              <a:ext cx="5730875" cy="4884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07038" y="757646"/>
              <a:ext cx="5756275" cy="36830"/>
            </a:xfrm>
            <a:custGeom>
              <a:avLst/>
              <a:gdLst/>
              <a:ahLst/>
              <a:cxnLst/>
              <a:rect l="l" t="t" r="r" b="b"/>
              <a:pathLst>
                <a:path w="5756275" h="36829">
                  <a:moveTo>
                    <a:pt x="575614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5756148" y="36576"/>
                  </a:lnTo>
                  <a:lnTo>
                    <a:pt x="575614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07038" y="757646"/>
              <a:ext cx="5756275" cy="36830"/>
            </a:xfrm>
            <a:custGeom>
              <a:avLst/>
              <a:gdLst/>
              <a:ahLst/>
              <a:cxnLst/>
              <a:rect l="l" t="t" r="r" b="b"/>
              <a:pathLst>
                <a:path w="5756275" h="36829">
                  <a:moveTo>
                    <a:pt x="0" y="0"/>
                  </a:moveTo>
                  <a:lnTo>
                    <a:pt x="1918716" y="0"/>
                  </a:lnTo>
                  <a:lnTo>
                    <a:pt x="3837432" y="0"/>
                  </a:lnTo>
                  <a:lnTo>
                    <a:pt x="5756148" y="0"/>
                  </a:lnTo>
                  <a:lnTo>
                    <a:pt x="5756148" y="36576"/>
                  </a:lnTo>
                  <a:lnTo>
                    <a:pt x="3837432" y="36576"/>
                  </a:lnTo>
                  <a:lnTo>
                    <a:pt x="1918716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07340" y="1083056"/>
            <a:ext cx="8312150" cy="430847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Erosion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occurs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naturally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accelerated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downstream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50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only</a:t>
            </a:r>
            <a:endParaRPr sz="2400">
              <a:latin typeface="Calibri"/>
              <a:cs typeface="Calibri"/>
            </a:endParaRPr>
          </a:p>
          <a:p>
            <a:pPr marL="355600" marR="1235075" indent="-342900">
              <a:lnSpc>
                <a:spcPts val="2590"/>
              </a:lnSpc>
              <a:spcBef>
                <a:spcPts val="615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nature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runoff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natural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drainages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was </a:t>
            </a:r>
            <a:r>
              <a:rPr sz="2400" b="1" dirty="0">
                <a:latin typeface="Calibri"/>
                <a:cs typeface="Calibri"/>
              </a:rPr>
              <a:t>completely</a:t>
            </a:r>
            <a:r>
              <a:rPr sz="2400" b="1" spc="-1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changed.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ts val="2590"/>
              </a:lnSpc>
              <a:spcBef>
                <a:spcPts val="58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spc="-20" dirty="0">
                <a:latin typeface="Calibri"/>
                <a:cs typeface="Calibri"/>
              </a:rPr>
              <a:t>Pavement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(impervious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on-</a:t>
            </a:r>
            <a:r>
              <a:rPr sz="2400" b="1" dirty="0">
                <a:latin typeface="Calibri"/>
                <a:cs typeface="Calibri"/>
              </a:rPr>
              <a:t>site)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drainage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was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introduced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to </a:t>
            </a:r>
            <a:r>
              <a:rPr sz="2400" b="1" spc="-10" dirty="0">
                <a:latin typeface="Calibri"/>
                <a:cs typeface="Calibri"/>
              </a:rPr>
              <a:t>drainages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that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had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never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experience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this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type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runoff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before.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area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pavement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is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relatively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small;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however:</a:t>
            </a:r>
            <a:endParaRPr sz="24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812165" algn="l"/>
              </a:tabLst>
            </a:pPr>
            <a:r>
              <a:rPr sz="2000" b="1" dirty="0">
                <a:latin typeface="Calibri"/>
                <a:cs typeface="Calibri"/>
              </a:rPr>
              <a:t>Steep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Slopes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165" algn="l"/>
              </a:tabLst>
            </a:pPr>
            <a:r>
              <a:rPr sz="2000" b="1" dirty="0">
                <a:latin typeface="Calibri"/>
                <a:cs typeface="Calibri"/>
              </a:rPr>
              <a:t>Decomposed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Granite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very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erosive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like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sand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165" algn="l"/>
              </a:tabLst>
            </a:pPr>
            <a:r>
              <a:rPr sz="2000" b="1" dirty="0">
                <a:latin typeface="Calibri"/>
                <a:cs typeface="Calibri"/>
              </a:rPr>
              <a:t>Run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off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volume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increased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small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storm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events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165" algn="l"/>
              </a:tabLst>
            </a:pPr>
            <a:r>
              <a:rPr sz="2000" b="1" dirty="0">
                <a:latin typeface="Calibri"/>
                <a:cs typeface="Calibri"/>
              </a:rPr>
              <a:t>Run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off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peak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increased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small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storm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events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165" algn="l"/>
              </a:tabLst>
            </a:pPr>
            <a:r>
              <a:rPr sz="2000" b="1" dirty="0">
                <a:latin typeface="Calibri"/>
                <a:cs typeface="Calibri"/>
              </a:rPr>
              <a:t>Run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off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frequency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increased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almost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every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storm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event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812165" algn="l"/>
              </a:tabLst>
            </a:pPr>
            <a:r>
              <a:rPr sz="2000" b="1" dirty="0">
                <a:latin typeface="Calibri"/>
                <a:cs typeface="Calibri"/>
              </a:rPr>
              <a:t>Upset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natural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balance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that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had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developed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over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millions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years.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239" y="1537208"/>
            <a:ext cx="8216900" cy="4297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55880" indent="-28956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40360" algn="l"/>
                <a:tab pos="393065" algn="l"/>
              </a:tabLst>
            </a:pPr>
            <a:r>
              <a:rPr sz="2400" dirty="0">
                <a:latin typeface="Arial"/>
                <a:cs typeface="Arial"/>
              </a:rPr>
              <a:t>	</a:t>
            </a:r>
            <a:r>
              <a:rPr sz="2400" b="1" dirty="0">
                <a:latin typeface="Calibri"/>
                <a:cs typeface="Calibri"/>
              </a:rPr>
              <a:t>Because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severe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Erosion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Problems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Watershed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mostly </a:t>
            </a:r>
            <a:r>
              <a:rPr sz="2400" b="1" dirty="0">
                <a:latin typeface="Calibri"/>
                <a:cs typeface="Calibri"/>
              </a:rPr>
              <a:t>outside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NDOT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40" dirty="0">
                <a:latin typeface="Calibri"/>
                <a:cs typeface="Calibri"/>
              </a:rPr>
              <a:t>R/W,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Specific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Protection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Area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NDOT’s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MS4</a:t>
            </a:r>
            <a:endParaRPr sz="2400">
              <a:latin typeface="Calibri"/>
              <a:cs typeface="Calibri"/>
            </a:endParaRPr>
          </a:p>
          <a:p>
            <a:pPr marL="2616835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Permit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(2</a:t>
            </a:r>
            <a:r>
              <a:rPr sz="2400" b="1" baseline="24305" dirty="0">
                <a:latin typeface="Calibri"/>
                <a:cs typeface="Calibri"/>
              </a:rPr>
              <a:t>nd</a:t>
            </a:r>
            <a:r>
              <a:rPr sz="2400" b="1" spc="225" baseline="243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only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Tahoe)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2400">
              <a:latin typeface="Calibri"/>
              <a:cs typeface="Calibri"/>
            </a:endParaRPr>
          </a:p>
          <a:p>
            <a:pPr marL="192405" marR="4307205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program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is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intended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to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protect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and </a:t>
            </a:r>
            <a:r>
              <a:rPr sz="1800" b="1" spc="-10" dirty="0">
                <a:latin typeface="Calibri"/>
                <a:cs typeface="Calibri"/>
              </a:rPr>
              <a:t>mitigate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impacts</a:t>
            </a:r>
            <a:r>
              <a:rPr sz="1800" b="1" spc="-25" dirty="0">
                <a:latin typeface="Calibri"/>
                <a:cs typeface="Calibri"/>
              </a:rPr>
              <a:t> to:</a:t>
            </a:r>
            <a:endParaRPr sz="1800">
              <a:latin typeface="Calibri"/>
              <a:cs typeface="Calibri"/>
            </a:endParaRPr>
          </a:p>
          <a:p>
            <a:pPr marR="4114165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NDOT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R/W</a:t>
            </a:r>
            <a:endParaRPr sz="1800">
              <a:latin typeface="Calibri"/>
              <a:cs typeface="Calibri"/>
            </a:endParaRPr>
          </a:p>
          <a:p>
            <a:pPr marL="1052195" marR="5165090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Old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Clear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Creak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Road </a:t>
            </a:r>
            <a:r>
              <a:rPr sz="1800" b="1" dirty="0">
                <a:latin typeface="Calibri"/>
                <a:cs typeface="Calibri"/>
              </a:rPr>
              <a:t>Private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property Tribal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Property</a:t>
            </a:r>
            <a:endParaRPr sz="1800">
              <a:latin typeface="Calibri"/>
              <a:cs typeface="Calibri"/>
            </a:endParaRPr>
          </a:p>
          <a:p>
            <a:pPr marL="1017269" marR="5131435" indent="635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US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Forest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Service </a:t>
            </a:r>
            <a:r>
              <a:rPr sz="1800" b="1" dirty="0">
                <a:latin typeface="Calibri"/>
                <a:cs typeface="Calibri"/>
              </a:rPr>
              <a:t>Other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public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property</a:t>
            </a:r>
            <a:endParaRPr sz="1800">
              <a:latin typeface="Calibri"/>
              <a:cs typeface="Calibri"/>
            </a:endParaRPr>
          </a:p>
          <a:p>
            <a:pPr marL="502284" marR="4615815"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Protect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health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Clear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Creek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rest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watershed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800" y="2819400"/>
            <a:ext cx="3581399" cy="38679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528" y="182967"/>
            <a:ext cx="2173401" cy="39710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11256" y="627126"/>
            <a:ext cx="7320280" cy="47625"/>
            <a:chOff x="911256" y="627126"/>
            <a:chExt cx="7320280" cy="47625"/>
          </a:xfrm>
        </p:grpSpPr>
        <p:sp>
          <p:nvSpPr>
            <p:cNvPr id="6" name="object 6"/>
            <p:cNvSpPr/>
            <p:nvPr/>
          </p:nvSpPr>
          <p:spPr>
            <a:xfrm>
              <a:off x="916590" y="632460"/>
              <a:ext cx="7309484" cy="36830"/>
            </a:xfrm>
            <a:custGeom>
              <a:avLst/>
              <a:gdLst/>
              <a:ahLst/>
              <a:cxnLst/>
              <a:rect l="l" t="t" r="r" b="b"/>
              <a:pathLst>
                <a:path w="7309484" h="36829">
                  <a:moveTo>
                    <a:pt x="730910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7309104" y="36576"/>
                  </a:lnTo>
                  <a:lnTo>
                    <a:pt x="7309104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6590" y="632460"/>
              <a:ext cx="7309484" cy="36830"/>
            </a:xfrm>
            <a:custGeom>
              <a:avLst/>
              <a:gdLst/>
              <a:ahLst/>
              <a:cxnLst/>
              <a:rect l="l" t="t" r="r" b="b"/>
              <a:pathLst>
                <a:path w="7309484" h="36829">
                  <a:moveTo>
                    <a:pt x="0" y="0"/>
                  </a:moveTo>
                  <a:lnTo>
                    <a:pt x="1827276" y="0"/>
                  </a:lnTo>
                  <a:lnTo>
                    <a:pt x="3654552" y="0"/>
                  </a:lnTo>
                  <a:lnTo>
                    <a:pt x="5481828" y="0"/>
                  </a:lnTo>
                  <a:lnTo>
                    <a:pt x="7309104" y="0"/>
                  </a:lnTo>
                  <a:lnTo>
                    <a:pt x="7309104" y="36576"/>
                  </a:lnTo>
                  <a:lnTo>
                    <a:pt x="5481828" y="36576"/>
                  </a:lnTo>
                  <a:lnTo>
                    <a:pt x="3654552" y="36576"/>
                  </a:lnTo>
                  <a:lnTo>
                    <a:pt x="1827276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1027" y="182967"/>
            <a:ext cx="4966068" cy="39710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404776" y="878653"/>
            <a:ext cx="4333240" cy="466725"/>
            <a:chOff x="2404776" y="878653"/>
            <a:chExt cx="4333240" cy="4667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43288" y="878653"/>
              <a:ext cx="4261078" cy="46537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10110" y="1303020"/>
              <a:ext cx="4322445" cy="36830"/>
            </a:xfrm>
            <a:custGeom>
              <a:avLst/>
              <a:gdLst/>
              <a:ahLst/>
              <a:cxnLst/>
              <a:rect l="l" t="t" r="r" b="b"/>
              <a:pathLst>
                <a:path w="4322445" h="36830">
                  <a:moveTo>
                    <a:pt x="432206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4322064" y="36576"/>
                  </a:lnTo>
                  <a:lnTo>
                    <a:pt x="4322064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10110" y="1303020"/>
              <a:ext cx="4322445" cy="36830"/>
            </a:xfrm>
            <a:custGeom>
              <a:avLst/>
              <a:gdLst/>
              <a:ahLst/>
              <a:cxnLst/>
              <a:rect l="l" t="t" r="r" b="b"/>
              <a:pathLst>
                <a:path w="4322445" h="36830">
                  <a:moveTo>
                    <a:pt x="0" y="0"/>
                  </a:moveTo>
                  <a:lnTo>
                    <a:pt x="2161032" y="0"/>
                  </a:lnTo>
                  <a:lnTo>
                    <a:pt x="4322064" y="0"/>
                  </a:lnTo>
                  <a:lnTo>
                    <a:pt x="4322064" y="36576"/>
                  </a:lnTo>
                  <a:lnTo>
                    <a:pt x="216103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05200"/>
            <a:ext cx="9143999" cy="2971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665" y="208093"/>
            <a:ext cx="2724746" cy="37197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106" y="627126"/>
            <a:ext cx="2746375" cy="47625"/>
            <a:chOff x="86106" y="627126"/>
            <a:chExt cx="2746375" cy="47625"/>
          </a:xfrm>
        </p:grpSpPr>
        <p:sp>
          <p:nvSpPr>
            <p:cNvPr id="5" name="object 5"/>
            <p:cNvSpPr/>
            <p:nvPr/>
          </p:nvSpPr>
          <p:spPr>
            <a:xfrm>
              <a:off x="91440" y="632460"/>
              <a:ext cx="2735580" cy="36830"/>
            </a:xfrm>
            <a:custGeom>
              <a:avLst/>
              <a:gdLst/>
              <a:ahLst/>
              <a:cxnLst/>
              <a:rect l="l" t="t" r="r" b="b"/>
              <a:pathLst>
                <a:path w="2735580" h="36829">
                  <a:moveTo>
                    <a:pt x="273558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2735580" y="36576"/>
                  </a:lnTo>
                  <a:lnTo>
                    <a:pt x="2735580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" y="632460"/>
              <a:ext cx="2735580" cy="36830"/>
            </a:xfrm>
            <a:custGeom>
              <a:avLst/>
              <a:gdLst/>
              <a:ahLst/>
              <a:cxnLst/>
              <a:rect l="l" t="t" r="r" b="b"/>
              <a:pathLst>
                <a:path w="2735580" h="36829">
                  <a:moveTo>
                    <a:pt x="0" y="0"/>
                  </a:moveTo>
                  <a:lnTo>
                    <a:pt x="683895" y="0"/>
                  </a:lnTo>
                  <a:lnTo>
                    <a:pt x="1367790" y="0"/>
                  </a:lnTo>
                  <a:lnTo>
                    <a:pt x="2051685" y="0"/>
                  </a:lnTo>
                  <a:lnTo>
                    <a:pt x="2735580" y="0"/>
                  </a:lnTo>
                  <a:lnTo>
                    <a:pt x="2735580" y="36576"/>
                  </a:lnTo>
                  <a:lnTo>
                    <a:pt x="2051685" y="36576"/>
                  </a:lnTo>
                  <a:lnTo>
                    <a:pt x="1367790" y="36576"/>
                  </a:lnTo>
                  <a:lnTo>
                    <a:pt x="683895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220711" y="3410711"/>
            <a:ext cx="1905635" cy="3076575"/>
            <a:chOff x="7220711" y="3410711"/>
            <a:chExt cx="1905635" cy="3076575"/>
          </a:xfrm>
        </p:grpSpPr>
        <p:sp>
          <p:nvSpPr>
            <p:cNvPr id="8" name="object 8"/>
            <p:cNvSpPr/>
            <p:nvPr/>
          </p:nvSpPr>
          <p:spPr>
            <a:xfrm>
              <a:off x="7239761" y="3429761"/>
              <a:ext cx="838200" cy="762000"/>
            </a:xfrm>
            <a:custGeom>
              <a:avLst/>
              <a:gdLst/>
              <a:ahLst/>
              <a:cxnLst/>
              <a:rect l="l" t="t" r="r" b="b"/>
              <a:pathLst>
                <a:path w="838200" h="762000">
                  <a:moveTo>
                    <a:pt x="0" y="0"/>
                  </a:moveTo>
                  <a:lnTo>
                    <a:pt x="838200" y="0"/>
                  </a:lnTo>
                  <a:lnTo>
                    <a:pt x="8382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7964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761" y="4191761"/>
              <a:ext cx="38100" cy="2209800"/>
            </a:xfrm>
            <a:custGeom>
              <a:avLst/>
              <a:gdLst/>
              <a:ahLst/>
              <a:cxnLst/>
              <a:rect l="l" t="t" r="r" b="b"/>
              <a:pathLst>
                <a:path w="38100" h="2209800">
                  <a:moveTo>
                    <a:pt x="38100" y="0"/>
                  </a:moveTo>
                  <a:lnTo>
                    <a:pt x="0" y="2209800"/>
                  </a:lnTo>
                </a:path>
              </a:pathLst>
            </a:custGeom>
            <a:ln w="38100">
              <a:solidFill>
                <a:srgbClr val="F7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20761" y="6401561"/>
              <a:ext cx="1486535" cy="0"/>
            </a:xfrm>
            <a:custGeom>
              <a:avLst/>
              <a:gdLst/>
              <a:ahLst/>
              <a:cxnLst/>
              <a:rect l="l" t="t" r="r" b="b"/>
              <a:pathLst>
                <a:path w="1486534">
                  <a:moveTo>
                    <a:pt x="0" y="0"/>
                  </a:moveTo>
                  <a:lnTo>
                    <a:pt x="1486281" y="0"/>
                  </a:lnTo>
                </a:path>
              </a:pathLst>
            </a:custGeom>
            <a:ln w="38100">
              <a:solidFill>
                <a:srgbClr val="F7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92734" y="6334880"/>
              <a:ext cx="114935" cy="133350"/>
            </a:xfrm>
            <a:custGeom>
              <a:avLst/>
              <a:gdLst/>
              <a:ahLst/>
              <a:cxnLst/>
              <a:rect l="l" t="t" r="r" b="b"/>
              <a:pathLst>
                <a:path w="114934" h="133350">
                  <a:moveTo>
                    <a:pt x="12" y="0"/>
                  </a:moveTo>
                  <a:lnTo>
                    <a:pt x="114312" y="66674"/>
                  </a:lnTo>
                  <a:lnTo>
                    <a:pt x="0" y="133349"/>
                  </a:lnTo>
                </a:path>
              </a:pathLst>
            </a:custGeom>
            <a:ln w="38100">
              <a:solidFill>
                <a:srgbClr val="F7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8739" y="854456"/>
            <a:ext cx="8801100" cy="2511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0014" indent="-10160">
              <a:lnSpc>
                <a:spcPct val="100000"/>
              </a:lnSpc>
              <a:spcBef>
                <a:spcPts val="105"/>
              </a:spcBef>
              <a:buSzPct val="95000"/>
              <a:buFont typeface="Arial"/>
              <a:buChar char="•"/>
              <a:tabLst>
                <a:tab pos="12700" algn="l"/>
                <a:tab pos="99695" algn="l"/>
              </a:tabLst>
            </a:pPr>
            <a:r>
              <a:rPr dirty="0"/>
              <a:t>	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2003,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study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was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completed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by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PBS&amp;J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evaluating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scour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susceptibility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47 </a:t>
            </a:r>
            <a:r>
              <a:rPr sz="2000" b="1" dirty="0">
                <a:latin typeface="Calibri"/>
                <a:cs typeface="Calibri"/>
              </a:rPr>
              <a:t>miles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drainages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tributary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Clear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Creek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below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US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50.</a:t>
            </a:r>
            <a:endParaRPr sz="2000">
              <a:latin typeface="Calibri"/>
              <a:cs typeface="Calibri"/>
            </a:endParaRPr>
          </a:p>
          <a:p>
            <a:pPr marL="100330" indent="-97155">
              <a:lnSpc>
                <a:spcPct val="100000"/>
              </a:lnSpc>
              <a:spcBef>
                <a:spcPts val="2400"/>
              </a:spcBef>
              <a:buSzPct val="95000"/>
              <a:buFont typeface="Arial"/>
              <a:buChar char="•"/>
              <a:tabLst>
                <a:tab pos="100330" algn="l"/>
              </a:tabLst>
            </a:pPr>
            <a:r>
              <a:rPr sz="2000" b="1" dirty="0">
                <a:latin typeface="Calibri"/>
                <a:cs typeface="Calibri"/>
              </a:rPr>
              <a:t>8.3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miles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these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tributaries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were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determined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moderate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severely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erosive.</a:t>
            </a:r>
            <a:endParaRPr sz="2000">
              <a:latin typeface="Calibri"/>
              <a:cs typeface="Calibri"/>
            </a:endParaRPr>
          </a:p>
          <a:p>
            <a:pPr marL="12700" marR="297815" indent="-10160">
              <a:lnSpc>
                <a:spcPct val="100000"/>
              </a:lnSpc>
              <a:spcBef>
                <a:spcPts val="2400"/>
              </a:spcBef>
              <a:buSzPct val="95000"/>
              <a:buFont typeface="Arial"/>
              <a:buChar char="•"/>
              <a:tabLst>
                <a:tab pos="12700" algn="l"/>
                <a:tab pos="99695" algn="l"/>
              </a:tabLst>
            </a:pPr>
            <a:r>
              <a:rPr sz="2000" b="1" dirty="0">
                <a:latin typeface="Calibri"/>
                <a:cs typeface="Calibri"/>
              </a:rPr>
              <a:t>	We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have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expanded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on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this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initial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assessment</a:t>
            </a:r>
            <a:r>
              <a:rPr sz="2000" b="1" spc="3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to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kick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off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our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statewide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GIS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asset </a:t>
            </a:r>
            <a:r>
              <a:rPr sz="2000" b="1" dirty="0">
                <a:latin typeface="Calibri"/>
                <a:cs typeface="Calibri"/>
              </a:rPr>
              <a:t>management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facility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inventory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effort</a:t>
            </a:r>
            <a:endParaRPr sz="2000">
              <a:latin typeface="Calibri"/>
              <a:cs typeface="Calibri"/>
            </a:endParaRPr>
          </a:p>
          <a:p>
            <a:pPr marL="2908300">
              <a:lnSpc>
                <a:spcPct val="100000"/>
              </a:lnSpc>
              <a:spcBef>
                <a:spcPts val="605"/>
              </a:spcBef>
            </a:pPr>
            <a:r>
              <a:rPr sz="1800" b="1" dirty="0">
                <a:latin typeface="Calibri"/>
                <a:cs typeface="Calibri"/>
              </a:rPr>
              <a:t>Resulting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GIS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Database: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914400"/>
            <a:ext cx="7315200" cy="56448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665" y="208093"/>
            <a:ext cx="2724746" cy="37197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106" y="627126"/>
            <a:ext cx="2746375" cy="47625"/>
            <a:chOff x="86106" y="627126"/>
            <a:chExt cx="2746375" cy="47625"/>
          </a:xfrm>
        </p:grpSpPr>
        <p:sp>
          <p:nvSpPr>
            <p:cNvPr id="5" name="object 5"/>
            <p:cNvSpPr/>
            <p:nvPr/>
          </p:nvSpPr>
          <p:spPr>
            <a:xfrm>
              <a:off x="91440" y="632460"/>
              <a:ext cx="2735580" cy="36830"/>
            </a:xfrm>
            <a:custGeom>
              <a:avLst/>
              <a:gdLst/>
              <a:ahLst/>
              <a:cxnLst/>
              <a:rect l="l" t="t" r="r" b="b"/>
              <a:pathLst>
                <a:path w="2735580" h="36829">
                  <a:moveTo>
                    <a:pt x="2735580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2735580" y="36576"/>
                  </a:lnTo>
                  <a:lnTo>
                    <a:pt x="2735580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" y="632460"/>
              <a:ext cx="2735580" cy="36830"/>
            </a:xfrm>
            <a:custGeom>
              <a:avLst/>
              <a:gdLst/>
              <a:ahLst/>
              <a:cxnLst/>
              <a:rect l="l" t="t" r="r" b="b"/>
              <a:pathLst>
                <a:path w="2735580" h="36829">
                  <a:moveTo>
                    <a:pt x="0" y="0"/>
                  </a:moveTo>
                  <a:lnTo>
                    <a:pt x="683895" y="0"/>
                  </a:lnTo>
                  <a:lnTo>
                    <a:pt x="1367790" y="0"/>
                  </a:lnTo>
                  <a:lnTo>
                    <a:pt x="2051685" y="0"/>
                  </a:lnTo>
                  <a:lnTo>
                    <a:pt x="2735580" y="0"/>
                  </a:lnTo>
                  <a:lnTo>
                    <a:pt x="2735580" y="36576"/>
                  </a:lnTo>
                  <a:lnTo>
                    <a:pt x="2051685" y="36576"/>
                  </a:lnTo>
                  <a:lnTo>
                    <a:pt x="1367790" y="36576"/>
                  </a:lnTo>
                  <a:lnTo>
                    <a:pt x="683895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24611" y="1065275"/>
            <a:ext cx="1659255" cy="2482215"/>
            <a:chOff x="324611" y="1065275"/>
            <a:chExt cx="1659255" cy="2482215"/>
          </a:xfrm>
        </p:grpSpPr>
        <p:sp>
          <p:nvSpPr>
            <p:cNvPr id="8" name="object 8"/>
            <p:cNvSpPr/>
            <p:nvPr/>
          </p:nvSpPr>
          <p:spPr>
            <a:xfrm>
              <a:off x="337565" y="1078229"/>
              <a:ext cx="1371600" cy="533400"/>
            </a:xfrm>
            <a:custGeom>
              <a:avLst/>
              <a:gdLst/>
              <a:ahLst/>
              <a:cxnLst/>
              <a:rect l="l" t="t" r="r" b="b"/>
              <a:pathLst>
                <a:path w="1371600" h="533400">
                  <a:moveTo>
                    <a:pt x="1371599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1371599" y="533400"/>
                  </a:lnTo>
                  <a:lnTo>
                    <a:pt x="1371599" y="0"/>
                  </a:lnTo>
                  <a:close/>
                </a:path>
              </a:pathLst>
            </a:custGeom>
            <a:solidFill>
              <a:srgbClr val="FFFFF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7565" y="1078229"/>
              <a:ext cx="1371600" cy="533400"/>
            </a:xfrm>
            <a:custGeom>
              <a:avLst/>
              <a:gdLst/>
              <a:ahLst/>
              <a:cxnLst/>
              <a:rect l="l" t="t" r="r" b="b"/>
              <a:pathLst>
                <a:path w="1371600" h="533400">
                  <a:moveTo>
                    <a:pt x="0" y="0"/>
                  </a:moveTo>
                  <a:lnTo>
                    <a:pt x="1371599" y="0"/>
                  </a:lnTo>
                  <a:lnTo>
                    <a:pt x="1371599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9593" y="1168907"/>
              <a:ext cx="450850" cy="2366010"/>
            </a:xfrm>
            <a:custGeom>
              <a:avLst/>
              <a:gdLst/>
              <a:ahLst/>
              <a:cxnLst/>
              <a:rect l="l" t="t" r="r" b="b"/>
              <a:pathLst>
                <a:path w="450850" h="2366010">
                  <a:moveTo>
                    <a:pt x="201231" y="9334"/>
                  </a:moveTo>
                  <a:lnTo>
                    <a:pt x="450824" y="0"/>
                  </a:lnTo>
                  <a:lnTo>
                    <a:pt x="0" y="2365527"/>
                  </a:lnTo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31639" y="1041680"/>
            <a:ext cx="780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Cross Culverts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40544" y="368744"/>
            <a:ext cx="1659255" cy="3469004"/>
            <a:chOff x="3340544" y="368744"/>
            <a:chExt cx="1659255" cy="3469004"/>
          </a:xfrm>
        </p:grpSpPr>
        <p:sp>
          <p:nvSpPr>
            <p:cNvPr id="13" name="object 13"/>
            <p:cNvSpPr/>
            <p:nvPr/>
          </p:nvSpPr>
          <p:spPr>
            <a:xfrm>
              <a:off x="3353562" y="381761"/>
              <a:ext cx="1371600" cy="533400"/>
            </a:xfrm>
            <a:custGeom>
              <a:avLst/>
              <a:gdLst/>
              <a:ahLst/>
              <a:cxnLst/>
              <a:rect l="l" t="t" r="r" b="b"/>
              <a:pathLst>
                <a:path w="1371600" h="533400">
                  <a:moveTo>
                    <a:pt x="1371600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1371600" y="533400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FFFFF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53562" y="381761"/>
              <a:ext cx="1371600" cy="533400"/>
            </a:xfrm>
            <a:custGeom>
              <a:avLst/>
              <a:gdLst/>
              <a:ahLst/>
              <a:cxnLst/>
              <a:rect l="l" t="t" r="r" b="b"/>
              <a:pathLst>
                <a:path w="1371600" h="533400">
                  <a:moveTo>
                    <a:pt x="0" y="0"/>
                  </a:moveTo>
                  <a:lnTo>
                    <a:pt x="1371600" y="0"/>
                  </a:lnTo>
                  <a:lnTo>
                    <a:pt x="1371600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89767" y="472439"/>
              <a:ext cx="697230" cy="3352165"/>
            </a:xfrm>
            <a:custGeom>
              <a:avLst/>
              <a:gdLst/>
              <a:ahLst/>
              <a:cxnLst/>
              <a:rect l="l" t="t" r="r" b="b"/>
              <a:pathLst>
                <a:path w="697229" h="3352165">
                  <a:moveTo>
                    <a:pt x="447052" y="9334"/>
                  </a:moveTo>
                  <a:lnTo>
                    <a:pt x="696645" y="0"/>
                  </a:lnTo>
                  <a:lnTo>
                    <a:pt x="0" y="3352038"/>
                  </a:lnTo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15995" y="482600"/>
            <a:ext cx="1044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latin typeface="Calibri"/>
                <a:cs typeface="Calibri"/>
              </a:rPr>
              <a:t>Drop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Inlets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-12191" y="3594836"/>
            <a:ext cx="1659255" cy="1829435"/>
            <a:chOff x="-12191" y="3594836"/>
            <a:chExt cx="1659255" cy="1829435"/>
          </a:xfrm>
        </p:grpSpPr>
        <p:sp>
          <p:nvSpPr>
            <p:cNvPr id="18" name="object 18"/>
            <p:cNvSpPr/>
            <p:nvPr/>
          </p:nvSpPr>
          <p:spPr>
            <a:xfrm>
              <a:off x="762" y="4572762"/>
              <a:ext cx="1371600" cy="838200"/>
            </a:xfrm>
            <a:custGeom>
              <a:avLst/>
              <a:gdLst/>
              <a:ahLst/>
              <a:cxnLst/>
              <a:rect l="l" t="t" r="r" b="b"/>
              <a:pathLst>
                <a:path w="1371600" h="838200">
                  <a:moveTo>
                    <a:pt x="13716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1371600" y="838200"/>
                  </a:lnTo>
                  <a:lnTo>
                    <a:pt x="1371600" y="0"/>
                  </a:lnTo>
                  <a:close/>
                </a:path>
              </a:pathLst>
            </a:custGeom>
            <a:solidFill>
              <a:srgbClr val="FFFFF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2" y="4572762"/>
              <a:ext cx="1371600" cy="838200"/>
            </a:xfrm>
            <a:custGeom>
              <a:avLst/>
              <a:gdLst/>
              <a:ahLst/>
              <a:cxnLst/>
              <a:rect l="l" t="t" r="r" b="b"/>
              <a:pathLst>
                <a:path w="1371600" h="838200">
                  <a:moveTo>
                    <a:pt x="0" y="0"/>
                  </a:moveTo>
                  <a:lnTo>
                    <a:pt x="1371600" y="0"/>
                  </a:lnTo>
                  <a:lnTo>
                    <a:pt x="1371600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79867" y="3607790"/>
              <a:ext cx="354330" cy="1122680"/>
            </a:xfrm>
            <a:custGeom>
              <a:avLst/>
              <a:gdLst/>
              <a:ahLst/>
              <a:cxnLst/>
              <a:rect l="l" t="t" r="r" b="b"/>
              <a:pathLst>
                <a:path w="354330" h="1122679">
                  <a:moveTo>
                    <a:pt x="104152" y="1122133"/>
                  </a:moveTo>
                  <a:lnTo>
                    <a:pt x="353745" y="1107478"/>
                  </a:lnTo>
                  <a:lnTo>
                    <a:pt x="0" y="0"/>
                  </a:lnTo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5606" y="4551679"/>
            <a:ext cx="10585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Slope </a:t>
            </a:r>
            <a:r>
              <a:rPr sz="1800" dirty="0">
                <a:latin typeface="Calibri"/>
                <a:cs typeface="Calibri"/>
              </a:rPr>
              <a:t>Erosion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/ </a:t>
            </a:r>
            <a:r>
              <a:rPr sz="1800" dirty="0">
                <a:latin typeface="Calibri"/>
                <a:cs typeface="Calibri"/>
              </a:rPr>
              <a:t>Land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Slides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91092" y="1816544"/>
            <a:ext cx="2919095" cy="2234565"/>
            <a:chOff x="4791092" y="1816544"/>
            <a:chExt cx="2919095" cy="2234565"/>
          </a:xfrm>
        </p:grpSpPr>
        <p:sp>
          <p:nvSpPr>
            <p:cNvPr id="23" name="object 23"/>
            <p:cNvSpPr/>
            <p:nvPr/>
          </p:nvSpPr>
          <p:spPr>
            <a:xfrm>
              <a:off x="6325362" y="1829562"/>
              <a:ext cx="1371600" cy="533400"/>
            </a:xfrm>
            <a:custGeom>
              <a:avLst/>
              <a:gdLst/>
              <a:ahLst/>
              <a:cxnLst/>
              <a:rect l="l" t="t" r="r" b="b"/>
              <a:pathLst>
                <a:path w="1371600" h="533400">
                  <a:moveTo>
                    <a:pt x="1371599" y="0"/>
                  </a:moveTo>
                  <a:lnTo>
                    <a:pt x="0" y="0"/>
                  </a:lnTo>
                  <a:lnTo>
                    <a:pt x="0" y="533400"/>
                  </a:lnTo>
                  <a:lnTo>
                    <a:pt x="1371599" y="533400"/>
                  </a:lnTo>
                  <a:lnTo>
                    <a:pt x="1371599" y="0"/>
                  </a:lnTo>
                  <a:close/>
                </a:path>
              </a:pathLst>
            </a:custGeom>
            <a:solidFill>
              <a:srgbClr val="FFFFF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25362" y="1829562"/>
              <a:ext cx="1371600" cy="533400"/>
            </a:xfrm>
            <a:custGeom>
              <a:avLst/>
              <a:gdLst/>
              <a:ahLst/>
              <a:cxnLst/>
              <a:rect l="l" t="t" r="r" b="b"/>
              <a:pathLst>
                <a:path w="1371600" h="533400">
                  <a:moveTo>
                    <a:pt x="0" y="0"/>
                  </a:moveTo>
                  <a:lnTo>
                    <a:pt x="1371599" y="0"/>
                  </a:lnTo>
                  <a:lnTo>
                    <a:pt x="1371599" y="533400"/>
                  </a:lnTo>
                  <a:lnTo>
                    <a:pt x="0" y="533400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04110" y="1929574"/>
              <a:ext cx="1524000" cy="2108200"/>
            </a:xfrm>
            <a:custGeom>
              <a:avLst/>
              <a:gdLst/>
              <a:ahLst/>
              <a:cxnLst/>
              <a:rect l="l" t="t" r="r" b="b"/>
              <a:pathLst>
                <a:path w="1524000" h="2108200">
                  <a:moveTo>
                    <a:pt x="1523390" y="0"/>
                  </a:moveTo>
                  <a:lnTo>
                    <a:pt x="925245" y="19240"/>
                  </a:lnTo>
                  <a:lnTo>
                    <a:pt x="0" y="2107920"/>
                  </a:lnTo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558006" y="1793240"/>
            <a:ext cx="90296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256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Photo Locations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42310" y="4340415"/>
            <a:ext cx="1676400" cy="928369"/>
          </a:xfrm>
          <a:custGeom>
            <a:avLst/>
            <a:gdLst/>
            <a:ahLst/>
            <a:cxnLst/>
            <a:rect l="l" t="t" r="r" b="b"/>
            <a:pathLst>
              <a:path w="1676400" h="928370">
                <a:moveTo>
                  <a:pt x="1675790" y="889571"/>
                </a:moveTo>
                <a:lnTo>
                  <a:pt x="1077645" y="928065"/>
                </a:lnTo>
                <a:lnTo>
                  <a:pt x="0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315961" y="5029961"/>
            <a:ext cx="1371600" cy="1066800"/>
          </a:xfrm>
          <a:prstGeom prst="rect">
            <a:avLst/>
          </a:prstGeom>
          <a:solidFill>
            <a:srgbClr val="FFFFFF">
              <a:alpha val="56861"/>
            </a:srgbClr>
          </a:solidFill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14"/>
              </a:lnSpc>
            </a:pPr>
            <a:r>
              <a:rPr sz="1800" dirty="0">
                <a:latin typeface="Calibri"/>
                <a:cs typeface="Calibri"/>
              </a:rPr>
              <a:t>Flow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Paths</a:t>
            </a:r>
            <a:endParaRPr sz="1800">
              <a:latin typeface="Calibri"/>
              <a:cs typeface="Calibri"/>
            </a:endParaRPr>
          </a:p>
          <a:p>
            <a:pPr marL="189865" marR="185420" indent="-635" algn="ctr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Severity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Erosion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413710" y="1015174"/>
            <a:ext cx="990600" cy="917575"/>
          </a:xfrm>
          <a:custGeom>
            <a:avLst/>
            <a:gdLst/>
            <a:ahLst/>
            <a:cxnLst/>
            <a:rect l="l" t="t" r="r" b="b"/>
            <a:pathLst>
              <a:path w="990600" h="917575">
                <a:moveTo>
                  <a:pt x="989990" y="0"/>
                </a:moveTo>
                <a:lnTo>
                  <a:pt x="391845" y="19240"/>
                </a:lnTo>
                <a:lnTo>
                  <a:pt x="0" y="917295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401561" y="915161"/>
            <a:ext cx="1371600" cy="533400"/>
          </a:xfrm>
          <a:prstGeom prst="rect">
            <a:avLst/>
          </a:prstGeom>
          <a:solidFill>
            <a:srgbClr val="FFFFFF">
              <a:alpha val="56861"/>
            </a:srgbClr>
          </a:solidFill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75"/>
              </a:lnSpc>
            </a:pPr>
            <a:r>
              <a:rPr sz="1800" spc="-20" dirty="0">
                <a:latin typeface="Calibri"/>
                <a:cs typeface="Calibri"/>
              </a:rPr>
              <a:t>Land</a:t>
            </a:r>
            <a:endParaRPr sz="1800">
              <a:latin typeface="Calibri"/>
              <a:cs typeface="Calibri"/>
            </a:endParaRPr>
          </a:p>
          <a:p>
            <a:pPr marR="1270"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Owners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4932" y="756983"/>
            <a:ext cx="4373880" cy="47625"/>
            <a:chOff x="2384932" y="756983"/>
            <a:chExt cx="4373880" cy="47625"/>
          </a:xfrm>
        </p:grpSpPr>
        <p:sp>
          <p:nvSpPr>
            <p:cNvPr id="3" name="object 3"/>
            <p:cNvSpPr/>
            <p:nvPr/>
          </p:nvSpPr>
          <p:spPr>
            <a:xfrm>
              <a:off x="2390266" y="762317"/>
              <a:ext cx="4363720" cy="36830"/>
            </a:xfrm>
            <a:custGeom>
              <a:avLst/>
              <a:gdLst/>
              <a:ahLst/>
              <a:cxnLst/>
              <a:rect l="l" t="t" r="r" b="b"/>
              <a:pathLst>
                <a:path w="4363720" h="36829">
                  <a:moveTo>
                    <a:pt x="436321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4363212" y="36576"/>
                  </a:lnTo>
                  <a:lnTo>
                    <a:pt x="4363212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90266" y="762317"/>
              <a:ext cx="4363720" cy="36830"/>
            </a:xfrm>
            <a:custGeom>
              <a:avLst/>
              <a:gdLst/>
              <a:ahLst/>
              <a:cxnLst/>
              <a:rect l="l" t="t" r="r" b="b"/>
              <a:pathLst>
                <a:path w="4363720" h="36829">
                  <a:moveTo>
                    <a:pt x="0" y="0"/>
                  </a:moveTo>
                  <a:lnTo>
                    <a:pt x="1454404" y="0"/>
                  </a:lnTo>
                  <a:lnTo>
                    <a:pt x="2908808" y="0"/>
                  </a:lnTo>
                  <a:lnTo>
                    <a:pt x="4363212" y="0"/>
                  </a:lnTo>
                  <a:lnTo>
                    <a:pt x="4363212" y="36576"/>
                  </a:lnTo>
                  <a:lnTo>
                    <a:pt x="2908808" y="36576"/>
                  </a:lnTo>
                  <a:lnTo>
                    <a:pt x="1454404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4865" y="333298"/>
            <a:ext cx="744677" cy="376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76512" y="509725"/>
            <a:ext cx="294640" cy="66675"/>
            <a:chOff x="3276512" y="509725"/>
            <a:chExt cx="294640" cy="66675"/>
          </a:xfrm>
        </p:grpSpPr>
        <p:sp>
          <p:nvSpPr>
            <p:cNvPr id="7" name="object 7"/>
            <p:cNvSpPr/>
            <p:nvPr/>
          </p:nvSpPr>
          <p:spPr>
            <a:xfrm>
              <a:off x="3281846" y="515059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273380" y="0"/>
                  </a:moveTo>
                  <a:lnTo>
                    <a:pt x="12839" y="0"/>
                  </a:lnTo>
                  <a:lnTo>
                    <a:pt x="8102" y="0"/>
                  </a:lnTo>
                  <a:lnTo>
                    <a:pt x="4787" y="2133"/>
                  </a:lnTo>
                  <a:lnTo>
                    <a:pt x="965" y="10693"/>
                  </a:lnTo>
                  <a:lnTo>
                    <a:pt x="0" y="17932"/>
                  </a:lnTo>
                  <a:lnTo>
                    <a:pt x="0" y="38138"/>
                  </a:lnTo>
                  <a:lnTo>
                    <a:pt x="965" y="45288"/>
                  </a:lnTo>
                  <a:lnTo>
                    <a:pt x="4787" y="53848"/>
                  </a:lnTo>
                  <a:lnTo>
                    <a:pt x="8102" y="55981"/>
                  </a:lnTo>
                  <a:lnTo>
                    <a:pt x="275742" y="55981"/>
                  </a:lnTo>
                  <a:lnTo>
                    <a:pt x="278980" y="53848"/>
                  </a:lnTo>
                  <a:lnTo>
                    <a:pt x="282803" y="45288"/>
                  </a:lnTo>
                  <a:lnTo>
                    <a:pt x="283756" y="38138"/>
                  </a:lnTo>
                  <a:lnTo>
                    <a:pt x="283756" y="22847"/>
                  </a:lnTo>
                  <a:lnTo>
                    <a:pt x="275285" y="457"/>
                  </a:lnTo>
                  <a:lnTo>
                    <a:pt x="273380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1846" y="515059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12839" y="0"/>
                  </a:moveTo>
                  <a:lnTo>
                    <a:pt x="271195" y="0"/>
                  </a:lnTo>
                  <a:lnTo>
                    <a:pt x="273380" y="0"/>
                  </a:lnTo>
                  <a:lnTo>
                    <a:pt x="275285" y="457"/>
                  </a:lnTo>
                  <a:lnTo>
                    <a:pt x="276923" y="1371"/>
                  </a:lnTo>
                  <a:lnTo>
                    <a:pt x="278561" y="2273"/>
                  </a:lnTo>
                  <a:lnTo>
                    <a:pt x="279844" y="3873"/>
                  </a:lnTo>
                  <a:lnTo>
                    <a:pt x="280746" y="6146"/>
                  </a:lnTo>
                  <a:lnTo>
                    <a:pt x="281660" y="8420"/>
                  </a:lnTo>
                  <a:lnTo>
                    <a:pt x="282384" y="11328"/>
                  </a:lnTo>
                  <a:lnTo>
                    <a:pt x="282930" y="14884"/>
                  </a:lnTo>
                  <a:lnTo>
                    <a:pt x="283476" y="18440"/>
                  </a:lnTo>
                  <a:lnTo>
                    <a:pt x="283756" y="22847"/>
                  </a:lnTo>
                  <a:lnTo>
                    <a:pt x="283756" y="28130"/>
                  </a:lnTo>
                  <a:lnTo>
                    <a:pt x="283756" y="38138"/>
                  </a:lnTo>
                  <a:lnTo>
                    <a:pt x="282803" y="45288"/>
                  </a:lnTo>
                  <a:lnTo>
                    <a:pt x="280885" y="49568"/>
                  </a:lnTo>
                  <a:lnTo>
                    <a:pt x="278980" y="53848"/>
                  </a:lnTo>
                  <a:lnTo>
                    <a:pt x="275742" y="55981"/>
                  </a:lnTo>
                  <a:lnTo>
                    <a:pt x="271195" y="55981"/>
                  </a:lnTo>
                  <a:lnTo>
                    <a:pt x="12839" y="55981"/>
                  </a:lnTo>
                  <a:lnTo>
                    <a:pt x="8102" y="55981"/>
                  </a:lnTo>
                  <a:lnTo>
                    <a:pt x="4787" y="53848"/>
                  </a:lnTo>
                  <a:lnTo>
                    <a:pt x="2870" y="49568"/>
                  </a:lnTo>
                  <a:lnTo>
                    <a:pt x="965" y="45288"/>
                  </a:lnTo>
                  <a:lnTo>
                    <a:pt x="0" y="38138"/>
                  </a:lnTo>
                  <a:lnTo>
                    <a:pt x="0" y="28130"/>
                  </a:lnTo>
                  <a:lnTo>
                    <a:pt x="0" y="17932"/>
                  </a:lnTo>
                  <a:lnTo>
                    <a:pt x="965" y="10693"/>
                  </a:lnTo>
                  <a:lnTo>
                    <a:pt x="2870" y="6413"/>
                  </a:lnTo>
                  <a:lnTo>
                    <a:pt x="4787" y="2133"/>
                  </a:lnTo>
                  <a:lnTo>
                    <a:pt x="8102" y="0"/>
                  </a:lnTo>
                  <a:lnTo>
                    <a:pt x="12839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3415" y="312818"/>
            <a:ext cx="3001467" cy="4905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112" y="1219200"/>
            <a:ext cx="8915398" cy="54863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6029" y="855725"/>
            <a:ext cx="8170545" cy="47625"/>
            <a:chOff x="486029" y="855725"/>
            <a:chExt cx="8170545" cy="47625"/>
          </a:xfrm>
        </p:grpSpPr>
        <p:sp>
          <p:nvSpPr>
            <p:cNvPr id="3" name="object 3"/>
            <p:cNvSpPr/>
            <p:nvPr/>
          </p:nvSpPr>
          <p:spPr>
            <a:xfrm>
              <a:off x="491363" y="861059"/>
              <a:ext cx="8159750" cy="36830"/>
            </a:xfrm>
            <a:custGeom>
              <a:avLst/>
              <a:gdLst/>
              <a:ahLst/>
              <a:cxnLst/>
              <a:rect l="l" t="t" r="r" b="b"/>
              <a:pathLst>
                <a:path w="8159750" h="36830">
                  <a:moveTo>
                    <a:pt x="815949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8159496" y="36576"/>
                  </a:lnTo>
                  <a:lnTo>
                    <a:pt x="815949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1363" y="861059"/>
              <a:ext cx="8159750" cy="36830"/>
            </a:xfrm>
            <a:custGeom>
              <a:avLst/>
              <a:gdLst/>
              <a:ahLst/>
              <a:cxnLst/>
              <a:rect l="l" t="t" r="r" b="b"/>
              <a:pathLst>
                <a:path w="8159750" h="36830">
                  <a:moveTo>
                    <a:pt x="0" y="0"/>
                  </a:moveTo>
                  <a:lnTo>
                    <a:pt x="2039874" y="0"/>
                  </a:lnTo>
                  <a:lnTo>
                    <a:pt x="4079748" y="0"/>
                  </a:lnTo>
                  <a:lnTo>
                    <a:pt x="6119622" y="0"/>
                  </a:lnTo>
                  <a:lnTo>
                    <a:pt x="8159496" y="0"/>
                  </a:lnTo>
                  <a:lnTo>
                    <a:pt x="8159496" y="36576"/>
                  </a:lnTo>
                  <a:lnTo>
                    <a:pt x="6119622" y="36576"/>
                  </a:lnTo>
                  <a:lnTo>
                    <a:pt x="4079748" y="36576"/>
                  </a:lnTo>
                  <a:lnTo>
                    <a:pt x="2039874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530" y="409383"/>
            <a:ext cx="8097735" cy="3992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052701" y="1082945"/>
            <a:ext cx="5038725" cy="490855"/>
            <a:chOff x="2052701" y="1082945"/>
            <a:chExt cx="5038725" cy="4908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1212" y="1082945"/>
              <a:ext cx="4983251" cy="4896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58035" y="1531620"/>
              <a:ext cx="5027930" cy="36830"/>
            </a:xfrm>
            <a:custGeom>
              <a:avLst/>
              <a:gdLst/>
              <a:ahLst/>
              <a:cxnLst/>
              <a:rect l="l" t="t" r="r" b="b"/>
              <a:pathLst>
                <a:path w="5027930" h="36830">
                  <a:moveTo>
                    <a:pt x="502767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5027676" y="36576"/>
                  </a:lnTo>
                  <a:lnTo>
                    <a:pt x="502767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8035" y="1531620"/>
              <a:ext cx="5027930" cy="36830"/>
            </a:xfrm>
            <a:custGeom>
              <a:avLst/>
              <a:gdLst/>
              <a:ahLst/>
              <a:cxnLst/>
              <a:rect l="l" t="t" r="r" b="b"/>
              <a:pathLst>
                <a:path w="5027930" h="36830">
                  <a:moveTo>
                    <a:pt x="0" y="0"/>
                  </a:moveTo>
                  <a:lnTo>
                    <a:pt x="1675892" y="0"/>
                  </a:lnTo>
                  <a:lnTo>
                    <a:pt x="3351784" y="0"/>
                  </a:lnTo>
                  <a:lnTo>
                    <a:pt x="5027676" y="0"/>
                  </a:lnTo>
                  <a:lnTo>
                    <a:pt x="5027676" y="36576"/>
                  </a:lnTo>
                  <a:lnTo>
                    <a:pt x="3351784" y="36576"/>
                  </a:lnTo>
                  <a:lnTo>
                    <a:pt x="16758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7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5715000"/>
            <a:ext cx="3800855" cy="104851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0400" y="1905000"/>
            <a:ext cx="2743199" cy="365607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41340" y="5880608"/>
            <a:ext cx="3151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Eric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Yount,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P.E.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NDOT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Hydraulics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Section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867C7-3490-D49E-E424-AE3BDA6F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606"/>
            <a:ext cx="9144000" cy="5958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B8C27-8D9A-FA7D-67C7-FCDE23B799FE}"/>
              </a:ext>
            </a:extLst>
          </p:cNvPr>
          <p:cNvSpPr txBox="1"/>
          <p:nvPr/>
        </p:nvSpPr>
        <p:spPr>
          <a:xfrm>
            <a:off x="1752600" y="1524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Clear Creek Assessment</a:t>
            </a:r>
          </a:p>
        </p:txBody>
      </p:sp>
    </p:spTree>
    <p:extLst>
      <p:ext uri="{BB962C8B-B14F-4D97-AF65-F5344CB8AC3E}">
        <p14:creationId xmlns:p14="http://schemas.microsoft.com/office/powerpoint/2010/main" val="456340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C9778-A540-FF81-CA18-48A26466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120"/>
            <a:ext cx="9144000" cy="6069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D7A2C-6EAF-1118-2DE4-620ED184F90F}"/>
              </a:ext>
            </a:extLst>
          </p:cNvPr>
          <p:cNvSpPr txBox="1"/>
          <p:nvPr/>
        </p:nvSpPr>
        <p:spPr>
          <a:xfrm>
            <a:off x="1752600" y="1524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Clear Creek Assessment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32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D7F1B-12F2-D104-A2F6-C56DE79E6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716"/>
            <a:ext cx="9144000" cy="6237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BFDEE-D5BD-F6E6-B40C-9DB31D8D2ADF}"/>
              </a:ext>
            </a:extLst>
          </p:cNvPr>
          <p:cNvSpPr txBox="1"/>
          <p:nvPr/>
        </p:nvSpPr>
        <p:spPr>
          <a:xfrm>
            <a:off x="1828800" y="228600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Clear Creek Assessment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4849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227" y="787908"/>
            <a:ext cx="7289800" cy="45720"/>
            <a:chOff x="927227" y="787908"/>
            <a:chExt cx="7289800" cy="45720"/>
          </a:xfrm>
        </p:grpSpPr>
        <p:sp>
          <p:nvSpPr>
            <p:cNvPr id="3" name="object 3"/>
            <p:cNvSpPr/>
            <p:nvPr/>
          </p:nvSpPr>
          <p:spPr>
            <a:xfrm>
              <a:off x="931799" y="792480"/>
              <a:ext cx="7280275" cy="36830"/>
            </a:xfrm>
            <a:custGeom>
              <a:avLst/>
              <a:gdLst/>
              <a:ahLst/>
              <a:cxnLst/>
              <a:rect l="l" t="t" r="r" b="b"/>
              <a:pathLst>
                <a:path w="7280275" h="36830">
                  <a:moveTo>
                    <a:pt x="728014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7280148" y="36576"/>
                  </a:lnTo>
                  <a:lnTo>
                    <a:pt x="728014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1799" y="792480"/>
              <a:ext cx="7280275" cy="36830"/>
            </a:xfrm>
            <a:custGeom>
              <a:avLst/>
              <a:gdLst/>
              <a:ahLst/>
              <a:cxnLst/>
              <a:rect l="l" t="t" r="r" b="b"/>
              <a:pathLst>
                <a:path w="7280275" h="36830">
                  <a:moveTo>
                    <a:pt x="0" y="0"/>
                  </a:moveTo>
                  <a:lnTo>
                    <a:pt x="1820037" y="0"/>
                  </a:lnTo>
                  <a:lnTo>
                    <a:pt x="3640074" y="0"/>
                  </a:lnTo>
                  <a:lnTo>
                    <a:pt x="5460111" y="0"/>
                  </a:lnTo>
                  <a:lnTo>
                    <a:pt x="7280148" y="0"/>
                  </a:lnTo>
                  <a:lnTo>
                    <a:pt x="7280148" y="36576"/>
                  </a:lnTo>
                  <a:lnTo>
                    <a:pt x="5460111" y="36576"/>
                  </a:lnTo>
                  <a:lnTo>
                    <a:pt x="3640074" y="36576"/>
                  </a:lnTo>
                  <a:lnTo>
                    <a:pt x="1820037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734" y="343749"/>
            <a:ext cx="3597935" cy="3955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93070" y="540650"/>
            <a:ext cx="293370" cy="65405"/>
            <a:chOff x="4693070" y="540650"/>
            <a:chExt cx="293370" cy="65405"/>
          </a:xfrm>
        </p:grpSpPr>
        <p:sp>
          <p:nvSpPr>
            <p:cNvPr id="7" name="object 7"/>
            <p:cNvSpPr/>
            <p:nvPr/>
          </p:nvSpPr>
          <p:spPr>
            <a:xfrm>
              <a:off x="4697642" y="545222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273380" y="0"/>
                  </a:moveTo>
                  <a:lnTo>
                    <a:pt x="12839" y="0"/>
                  </a:lnTo>
                  <a:lnTo>
                    <a:pt x="8102" y="0"/>
                  </a:lnTo>
                  <a:lnTo>
                    <a:pt x="4787" y="2133"/>
                  </a:lnTo>
                  <a:lnTo>
                    <a:pt x="965" y="10693"/>
                  </a:lnTo>
                  <a:lnTo>
                    <a:pt x="0" y="17932"/>
                  </a:lnTo>
                  <a:lnTo>
                    <a:pt x="0" y="38138"/>
                  </a:lnTo>
                  <a:lnTo>
                    <a:pt x="965" y="45288"/>
                  </a:lnTo>
                  <a:lnTo>
                    <a:pt x="4787" y="53848"/>
                  </a:lnTo>
                  <a:lnTo>
                    <a:pt x="8102" y="55981"/>
                  </a:lnTo>
                  <a:lnTo>
                    <a:pt x="275742" y="55981"/>
                  </a:lnTo>
                  <a:lnTo>
                    <a:pt x="278980" y="53848"/>
                  </a:lnTo>
                  <a:lnTo>
                    <a:pt x="282803" y="45288"/>
                  </a:lnTo>
                  <a:lnTo>
                    <a:pt x="283756" y="38138"/>
                  </a:lnTo>
                  <a:lnTo>
                    <a:pt x="283756" y="22847"/>
                  </a:lnTo>
                  <a:lnTo>
                    <a:pt x="275285" y="457"/>
                  </a:lnTo>
                  <a:lnTo>
                    <a:pt x="273380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97642" y="545222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12839" y="0"/>
                  </a:moveTo>
                  <a:lnTo>
                    <a:pt x="271195" y="0"/>
                  </a:lnTo>
                  <a:lnTo>
                    <a:pt x="273380" y="0"/>
                  </a:lnTo>
                  <a:lnTo>
                    <a:pt x="275285" y="457"/>
                  </a:lnTo>
                  <a:lnTo>
                    <a:pt x="276923" y="1371"/>
                  </a:lnTo>
                  <a:lnTo>
                    <a:pt x="278561" y="2273"/>
                  </a:lnTo>
                  <a:lnTo>
                    <a:pt x="279844" y="3873"/>
                  </a:lnTo>
                  <a:lnTo>
                    <a:pt x="280746" y="6146"/>
                  </a:lnTo>
                  <a:lnTo>
                    <a:pt x="281660" y="8420"/>
                  </a:lnTo>
                  <a:lnTo>
                    <a:pt x="282384" y="11328"/>
                  </a:lnTo>
                  <a:lnTo>
                    <a:pt x="282930" y="14884"/>
                  </a:lnTo>
                  <a:lnTo>
                    <a:pt x="283476" y="18440"/>
                  </a:lnTo>
                  <a:lnTo>
                    <a:pt x="283756" y="22847"/>
                  </a:lnTo>
                  <a:lnTo>
                    <a:pt x="283756" y="28130"/>
                  </a:lnTo>
                  <a:lnTo>
                    <a:pt x="283756" y="38138"/>
                  </a:lnTo>
                  <a:lnTo>
                    <a:pt x="282803" y="45288"/>
                  </a:lnTo>
                  <a:lnTo>
                    <a:pt x="280885" y="49568"/>
                  </a:lnTo>
                  <a:lnTo>
                    <a:pt x="278980" y="53848"/>
                  </a:lnTo>
                  <a:lnTo>
                    <a:pt x="275742" y="55981"/>
                  </a:lnTo>
                  <a:lnTo>
                    <a:pt x="271195" y="55981"/>
                  </a:lnTo>
                  <a:lnTo>
                    <a:pt x="12839" y="55981"/>
                  </a:lnTo>
                  <a:lnTo>
                    <a:pt x="8102" y="55981"/>
                  </a:lnTo>
                  <a:lnTo>
                    <a:pt x="4787" y="53848"/>
                  </a:lnTo>
                  <a:lnTo>
                    <a:pt x="2870" y="49568"/>
                  </a:lnTo>
                  <a:lnTo>
                    <a:pt x="965" y="45288"/>
                  </a:lnTo>
                  <a:lnTo>
                    <a:pt x="0" y="38138"/>
                  </a:lnTo>
                  <a:lnTo>
                    <a:pt x="0" y="28130"/>
                  </a:lnTo>
                  <a:lnTo>
                    <a:pt x="0" y="17932"/>
                  </a:lnTo>
                  <a:lnTo>
                    <a:pt x="965" y="10693"/>
                  </a:lnTo>
                  <a:lnTo>
                    <a:pt x="2870" y="6413"/>
                  </a:lnTo>
                  <a:lnTo>
                    <a:pt x="4787" y="2133"/>
                  </a:lnTo>
                  <a:lnTo>
                    <a:pt x="8102" y="0"/>
                  </a:lnTo>
                  <a:lnTo>
                    <a:pt x="12839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3035" y="343749"/>
            <a:ext cx="3087204" cy="4884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3427" y="1023593"/>
            <a:ext cx="4821999" cy="38629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141853" y="1458467"/>
            <a:ext cx="4859020" cy="45720"/>
            <a:chOff x="2141853" y="1458467"/>
            <a:chExt cx="4859020" cy="45720"/>
          </a:xfrm>
        </p:grpSpPr>
        <p:sp>
          <p:nvSpPr>
            <p:cNvPr id="12" name="object 12"/>
            <p:cNvSpPr/>
            <p:nvPr/>
          </p:nvSpPr>
          <p:spPr>
            <a:xfrm>
              <a:off x="2146425" y="1463039"/>
              <a:ext cx="4849495" cy="36830"/>
            </a:xfrm>
            <a:custGeom>
              <a:avLst/>
              <a:gdLst/>
              <a:ahLst/>
              <a:cxnLst/>
              <a:rect l="l" t="t" r="r" b="b"/>
              <a:pathLst>
                <a:path w="4849495" h="36830">
                  <a:moveTo>
                    <a:pt x="484936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4849368" y="36576"/>
                  </a:lnTo>
                  <a:lnTo>
                    <a:pt x="484936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46425" y="1463039"/>
              <a:ext cx="4849495" cy="36830"/>
            </a:xfrm>
            <a:custGeom>
              <a:avLst/>
              <a:gdLst/>
              <a:ahLst/>
              <a:cxnLst/>
              <a:rect l="l" t="t" r="r" b="b"/>
              <a:pathLst>
                <a:path w="4849495" h="36830">
                  <a:moveTo>
                    <a:pt x="0" y="0"/>
                  </a:moveTo>
                  <a:lnTo>
                    <a:pt x="1616456" y="0"/>
                  </a:lnTo>
                  <a:lnTo>
                    <a:pt x="3232912" y="0"/>
                  </a:lnTo>
                  <a:lnTo>
                    <a:pt x="4849368" y="0"/>
                  </a:lnTo>
                  <a:lnTo>
                    <a:pt x="4849368" y="36576"/>
                  </a:lnTo>
                  <a:lnTo>
                    <a:pt x="3232912" y="36576"/>
                  </a:lnTo>
                  <a:lnTo>
                    <a:pt x="1616456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3740" y="1612878"/>
            <a:ext cx="7275830" cy="48063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70180" indent="-114300">
              <a:lnSpc>
                <a:spcPct val="100000"/>
              </a:lnSpc>
              <a:spcBef>
                <a:spcPts val="415"/>
              </a:spcBef>
              <a:buSzPct val="95833"/>
              <a:buFont typeface="Arial"/>
              <a:buChar char="•"/>
              <a:tabLst>
                <a:tab pos="170180" algn="l"/>
              </a:tabLst>
            </a:pPr>
            <a:r>
              <a:rPr sz="2400" b="1" dirty="0">
                <a:latin typeface="Calibri"/>
                <a:cs typeface="Calibri"/>
              </a:rPr>
              <a:t>August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2004,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NDOT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executed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agreement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with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CVCD</a:t>
            </a:r>
            <a:endParaRPr sz="2400">
              <a:latin typeface="Calibri"/>
              <a:cs typeface="Calibri"/>
            </a:endParaRPr>
          </a:p>
          <a:p>
            <a:pPr marL="608330" lvl="1" indent="-97155">
              <a:lnSpc>
                <a:spcPct val="100000"/>
              </a:lnSpc>
              <a:spcBef>
                <a:spcPts val="270"/>
              </a:spcBef>
              <a:buSzPct val="95000"/>
              <a:buFont typeface="Arial"/>
              <a:buChar char="•"/>
              <a:tabLst>
                <a:tab pos="608330" algn="l"/>
              </a:tabLst>
            </a:pPr>
            <a:r>
              <a:rPr sz="2000" b="1" dirty="0">
                <a:latin typeface="Calibri"/>
                <a:cs typeface="Calibri"/>
              </a:rPr>
              <a:t>Aid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mitigation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efforts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throughout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watershed</a:t>
            </a:r>
            <a:endParaRPr sz="2000">
              <a:latin typeface="Calibri"/>
              <a:cs typeface="Calibri"/>
            </a:endParaRPr>
          </a:p>
          <a:p>
            <a:pPr marL="608330" lvl="1" indent="-97155">
              <a:lnSpc>
                <a:spcPct val="100000"/>
              </a:lnSpc>
              <a:spcBef>
                <a:spcPts val="240"/>
              </a:spcBef>
              <a:buSzPct val="95000"/>
              <a:buFont typeface="Arial"/>
              <a:buChar char="•"/>
              <a:tabLst>
                <a:tab pos="608330" algn="l"/>
              </a:tabLst>
            </a:pPr>
            <a:r>
              <a:rPr sz="2000" b="1" dirty="0">
                <a:latin typeface="Calibri"/>
                <a:cs typeface="Calibri"/>
              </a:rPr>
              <a:t>Work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began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spring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2005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5"/>
              </a:spcBef>
              <a:buFont typeface="Arial"/>
              <a:buChar char="•"/>
            </a:pPr>
            <a:endParaRPr sz="2000">
              <a:latin typeface="Calibri"/>
              <a:cs typeface="Calibri"/>
            </a:endParaRPr>
          </a:p>
          <a:p>
            <a:pPr marL="170180" indent="-114300">
              <a:lnSpc>
                <a:spcPct val="100000"/>
              </a:lnSpc>
              <a:buSzPct val="95833"/>
              <a:buFont typeface="Arial"/>
              <a:buChar char="•"/>
              <a:tabLst>
                <a:tab pos="170180" algn="l"/>
              </a:tabLst>
            </a:pP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baseline="24305" dirty="0">
                <a:latin typeface="Calibri"/>
                <a:cs typeface="Calibri"/>
              </a:rPr>
              <a:t>st</a:t>
            </a:r>
            <a:r>
              <a:rPr sz="2400" b="1" spc="187" baseline="2430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agreement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2005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2014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(extended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once)</a:t>
            </a:r>
            <a:endParaRPr sz="2400">
              <a:latin typeface="Calibri"/>
              <a:cs typeface="Calibri"/>
            </a:endParaRPr>
          </a:p>
          <a:p>
            <a:pPr marL="608330" lvl="1" indent="-97155">
              <a:lnSpc>
                <a:spcPct val="100000"/>
              </a:lnSpc>
              <a:spcBef>
                <a:spcPts val="270"/>
              </a:spcBef>
              <a:buSzPct val="95000"/>
              <a:buFont typeface="Arial"/>
              <a:buChar char="•"/>
              <a:tabLst>
                <a:tab pos="608330" algn="l"/>
              </a:tabLst>
            </a:pPr>
            <a:r>
              <a:rPr sz="2000" b="1" dirty="0">
                <a:latin typeface="Calibri"/>
                <a:cs typeface="Calibri"/>
              </a:rPr>
              <a:t>$3.7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mill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committed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spent</a:t>
            </a:r>
            <a:endParaRPr sz="2000">
              <a:latin typeface="Calibri"/>
              <a:cs typeface="Calibri"/>
            </a:endParaRPr>
          </a:p>
          <a:p>
            <a:pPr marL="608330" lvl="1" indent="-97155">
              <a:lnSpc>
                <a:spcPct val="100000"/>
              </a:lnSpc>
              <a:spcBef>
                <a:spcPts val="240"/>
              </a:spcBef>
              <a:buSzPct val="95000"/>
              <a:buFont typeface="Arial"/>
              <a:buChar char="•"/>
              <a:tabLst>
                <a:tab pos="608330" algn="l"/>
              </a:tabLst>
            </a:pPr>
            <a:r>
              <a:rPr sz="2000" b="1" spc="-10" dirty="0">
                <a:latin typeface="Calibri"/>
                <a:cs typeface="Calibri"/>
              </a:rPr>
              <a:t>Mitigated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90%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drainages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directly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impacting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private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property</a:t>
            </a:r>
            <a:endParaRPr sz="2000">
              <a:latin typeface="Calibri"/>
              <a:cs typeface="Calibri"/>
            </a:endParaRPr>
          </a:p>
          <a:p>
            <a:pPr marL="520700" marR="73025" lvl="1" indent="-10160">
              <a:lnSpc>
                <a:spcPts val="2160"/>
              </a:lnSpc>
              <a:spcBef>
                <a:spcPts val="509"/>
              </a:spcBef>
              <a:buSzPct val="95000"/>
              <a:buFont typeface="Arial"/>
              <a:buChar char="•"/>
              <a:tabLst>
                <a:tab pos="520700" algn="l"/>
                <a:tab pos="607695" algn="l"/>
              </a:tabLst>
            </a:pPr>
            <a:r>
              <a:rPr sz="2000" b="1" dirty="0">
                <a:latin typeface="Calibri"/>
                <a:cs typeface="Calibri"/>
              </a:rPr>
              <a:t>	Critical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mitigating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our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impacts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that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otherwise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wouldn’t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have </a:t>
            </a:r>
            <a:r>
              <a:rPr sz="2000" b="1" dirty="0">
                <a:latin typeface="Calibri"/>
                <a:cs typeface="Calibri"/>
              </a:rPr>
              <a:t>been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possible</a:t>
            </a:r>
            <a:endParaRPr sz="2000">
              <a:latin typeface="Calibri"/>
              <a:cs typeface="Calibri"/>
            </a:endParaRPr>
          </a:p>
          <a:p>
            <a:pPr marL="520700" marR="102870" lvl="1" indent="-10160">
              <a:lnSpc>
                <a:spcPts val="2160"/>
              </a:lnSpc>
              <a:spcBef>
                <a:spcPts val="480"/>
              </a:spcBef>
              <a:buSzPct val="95000"/>
              <a:buFont typeface="Arial"/>
              <a:buChar char="•"/>
              <a:tabLst>
                <a:tab pos="520700" algn="l"/>
                <a:tab pos="607695" algn="l"/>
              </a:tabLst>
            </a:pPr>
            <a:r>
              <a:rPr sz="2000" b="1" dirty="0">
                <a:latin typeface="Calibri"/>
                <a:cs typeface="Calibri"/>
              </a:rPr>
              <a:t>	Great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cooperative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effort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between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CVCD,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Other</a:t>
            </a:r>
            <a:r>
              <a:rPr sz="2000" b="1" spc="-8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Local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Agencies, Private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Property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owners,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&amp;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NDOT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25"/>
              </a:spcBef>
              <a:buFont typeface="Arial"/>
              <a:buChar char="•"/>
            </a:pPr>
            <a:endParaRPr sz="2000">
              <a:latin typeface="Calibri"/>
              <a:cs typeface="Calibri"/>
            </a:endParaRPr>
          </a:p>
          <a:p>
            <a:pPr marL="170180" indent="-114300">
              <a:lnSpc>
                <a:spcPct val="100000"/>
              </a:lnSpc>
              <a:spcBef>
                <a:spcPts val="5"/>
              </a:spcBef>
              <a:buSzPct val="95833"/>
              <a:buFont typeface="Arial"/>
              <a:buChar char="•"/>
              <a:tabLst>
                <a:tab pos="170180" algn="l"/>
              </a:tabLst>
            </a:pPr>
            <a:r>
              <a:rPr sz="2400" b="1" dirty="0">
                <a:latin typeface="Calibri"/>
                <a:cs typeface="Calibri"/>
              </a:rPr>
              <a:t>2</a:t>
            </a:r>
            <a:r>
              <a:rPr sz="2400" b="1" baseline="24305" dirty="0">
                <a:latin typeface="Calibri"/>
                <a:cs typeface="Calibri"/>
              </a:rPr>
              <a:t>nd</a:t>
            </a:r>
            <a:r>
              <a:rPr sz="2400" b="1" spc="232" baseline="2430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agreement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2015-</a:t>
            </a:r>
            <a:r>
              <a:rPr sz="2400" b="1" spc="-20" dirty="0">
                <a:latin typeface="Calibri"/>
                <a:cs typeface="Calibri"/>
              </a:rPr>
              <a:t>2018</a:t>
            </a:r>
            <a:endParaRPr sz="2400">
              <a:latin typeface="Calibri"/>
              <a:cs typeface="Calibri"/>
            </a:endParaRPr>
          </a:p>
          <a:p>
            <a:pPr marL="608330" lvl="1" indent="-97155">
              <a:lnSpc>
                <a:spcPct val="100000"/>
              </a:lnSpc>
              <a:spcBef>
                <a:spcPts val="265"/>
              </a:spcBef>
              <a:buSzPct val="95000"/>
              <a:buFont typeface="Arial"/>
              <a:buChar char="•"/>
              <a:tabLst>
                <a:tab pos="608330" algn="l"/>
              </a:tabLst>
            </a:pPr>
            <a:r>
              <a:rPr sz="2000" b="1" dirty="0">
                <a:latin typeface="Calibri"/>
                <a:cs typeface="Calibri"/>
              </a:rPr>
              <a:t>$2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mill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committed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2226" y="711708"/>
            <a:ext cx="7039609" cy="45720"/>
            <a:chOff x="1052226" y="711708"/>
            <a:chExt cx="7039609" cy="45720"/>
          </a:xfrm>
        </p:grpSpPr>
        <p:sp>
          <p:nvSpPr>
            <p:cNvPr id="3" name="object 3"/>
            <p:cNvSpPr/>
            <p:nvPr/>
          </p:nvSpPr>
          <p:spPr>
            <a:xfrm>
              <a:off x="1056798" y="716280"/>
              <a:ext cx="7030720" cy="36830"/>
            </a:xfrm>
            <a:custGeom>
              <a:avLst/>
              <a:gdLst/>
              <a:ahLst/>
              <a:cxnLst/>
              <a:rect l="l" t="t" r="r" b="b"/>
              <a:pathLst>
                <a:path w="7030720" h="36829">
                  <a:moveTo>
                    <a:pt x="7030211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7030211" y="36576"/>
                  </a:lnTo>
                  <a:lnTo>
                    <a:pt x="7030211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56798" y="716280"/>
              <a:ext cx="7030720" cy="36830"/>
            </a:xfrm>
            <a:custGeom>
              <a:avLst/>
              <a:gdLst/>
              <a:ahLst/>
              <a:cxnLst/>
              <a:rect l="l" t="t" r="r" b="b"/>
              <a:pathLst>
                <a:path w="7030720" h="36829">
                  <a:moveTo>
                    <a:pt x="0" y="0"/>
                  </a:moveTo>
                  <a:lnTo>
                    <a:pt x="1757552" y="0"/>
                  </a:lnTo>
                  <a:lnTo>
                    <a:pt x="3515105" y="0"/>
                  </a:lnTo>
                  <a:lnTo>
                    <a:pt x="5272659" y="0"/>
                  </a:lnTo>
                  <a:lnTo>
                    <a:pt x="7030211" y="0"/>
                  </a:lnTo>
                  <a:lnTo>
                    <a:pt x="7030211" y="36576"/>
                  </a:lnTo>
                  <a:lnTo>
                    <a:pt x="5272659" y="36576"/>
                  </a:lnTo>
                  <a:lnTo>
                    <a:pt x="3515105" y="36576"/>
                  </a:lnTo>
                  <a:lnTo>
                    <a:pt x="175755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734" y="267549"/>
            <a:ext cx="3597935" cy="3955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818070" y="464450"/>
            <a:ext cx="293370" cy="65405"/>
            <a:chOff x="4818070" y="464450"/>
            <a:chExt cx="293370" cy="65405"/>
          </a:xfrm>
        </p:grpSpPr>
        <p:sp>
          <p:nvSpPr>
            <p:cNvPr id="7" name="object 7"/>
            <p:cNvSpPr/>
            <p:nvPr/>
          </p:nvSpPr>
          <p:spPr>
            <a:xfrm>
              <a:off x="4822642" y="469022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273380" y="0"/>
                  </a:moveTo>
                  <a:lnTo>
                    <a:pt x="12839" y="0"/>
                  </a:lnTo>
                  <a:lnTo>
                    <a:pt x="8102" y="0"/>
                  </a:lnTo>
                  <a:lnTo>
                    <a:pt x="4787" y="2133"/>
                  </a:lnTo>
                  <a:lnTo>
                    <a:pt x="965" y="10693"/>
                  </a:lnTo>
                  <a:lnTo>
                    <a:pt x="0" y="17932"/>
                  </a:lnTo>
                  <a:lnTo>
                    <a:pt x="0" y="38138"/>
                  </a:lnTo>
                  <a:lnTo>
                    <a:pt x="965" y="45288"/>
                  </a:lnTo>
                  <a:lnTo>
                    <a:pt x="4787" y="53848"/>
                  </a:lnTo>
                  <a:lnTo>
                    <a:pt x="8102" y="55981"/>
                  </a:lnTo>
                  <a:lnTo>
                    <a:pt x="275742" y="55981"/>
                  </a:lnTo>
                  <a:lnTo>
                    <a:pt x="278980" y="53848"/>
                  </a:lnTo>
                  <a:lnTo>
                    <a:pt x="282803" y="45288"/>
                  </a:lnTo>
                  <a:lnTo>
                    <a:pt x="283756" y="38138"/>
                  </a:lnTo>
                  <a:lnTo>
                    <a:pt x="283756" y="22847"/>
                  </a:lnTo>
                  <a:lnTo>
                    <a:pt x="275285" y="457"/>
                  </a:lnTo>
                  <a:lnTo>
                    <a:pt x="273380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22642" y="469022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12839" y="0"/>
                  </a:moveTo>
                  <a:lnTo>
                    <a:pt x="271195" y="0"/>
                  </a:lnTo>
                  <a:lnTo>
                    <a:pt x="273380" y="0"/>
                  </a:lnTo>
                  <a:lnTo>
                    <a:pt x="275285" y="457"/>
                  </a:lnTo>
                  <a:lnTo>
                    <a:pt x="276923" y="1371"/>
                  </a:lnTo>
                  <a:lnTo>
                    <a:pt x="278561" y="2273"/>
                  </a:lnTo>
                  <a:lnTo>
                    <a:pt x="279844" y="3873"/>
                  </a:lnTo>
                  <a:lnTo>
                    <a:pt x="280746" y="6146"/>
                  </a:lnTo>
                  <a:lnTo>
                    <a:pt x="281660" y="8420"/>
                  </a:lnTo>
                  <a:lnTo>
                    <a:pt x="282384" y="11328"/>
                  </a:lnTo>
                  <a:lnTo>
                    <a:pt x="282930" y="14884"/>
                  </a:lnTo>
                  <a:lnTo>
                    <a:pt x="283476" y="18440"/>
                  </a:lnTo>
                  <a:lnTo>
                    <a:pt x="283756" y="22847"/>
                  </a:lnTo>
                  <a:lnTo>
                    <a:pt x="283756" y="28130"/>
                  </a:lnTo>
                  <a:lnTo>
                    <a:pt x="283756" y="38138"/>
                  </a:lnTo>
                  <a:lnTo>
                    <a:pt x="282803" y="45288"/>
                  </a:lnTo>
                  <a:lnTo>
                    <a:pt x="280885" y="49568"/>
                  </a:lnTo>
                  <a:lnTo>
                    <a:pt x="278980" y="53848"/>
                  </a:lnTo>
                  <a:lnTo>
                    <a:pt x="275742" y="55981"/>
                  </a:lnTo>
                  <a:lnTo>
                    <a:pt x="271195" y="55981"/>
                  </a:lnTo>
                  <a:lnTo>
                    <a:pt x="12839" y="55981"/>
                  </a:lnTo>
                  <a:lnTo>
                    <a:pt x="8102" y="55981"/>
                  </a:lnTo>
                  <a:lnTo>
                    <a:pt x="4787" y="53848"/>
                  </a:lnTo>
                  <a:lnTo>
                    <a:pt x="2870" y="49568"/>
                  </a:lnTo>
                  <a:lnTo>
                    <a:pt x="965" y="45288"/>
                  </a:lnTo>
                  <a:lnTo>
                    <a:pt x="0" y="38138"/>
                  </a:lnTo>
                  <a:lnTo>
                    <a:pt x="0" y="28130"/>
                  </a:lnTo>
                  <a:lnTo>
                    <a:pt x="0" y="17932"/>
                  </a:lnTo>
                  <a:lnTo>
                    <a:pt x="965" y="10693"/>
                  </a:lnTo>
                  <a:lnTo>
                    <a:pt x="2870" y="6413"/>
                  </a:lnTo>
                  <a:lnTo>
                    <a:pt x="4787" y="2133"/>
                  </a:lnTo>
                  <a:lnTo>
                    <a:pt x="8102" y="0"/>
                  </a:lnTo>
                  <a:lnTo>
                    <a:pt x="12839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3664" y="267549"/>
            <a:ext cx="2814777" cy="39557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422046" y="947386"/>
            <a:ext cx="2299970" cy="480695"/>
            <a:chOff x="3422046" y="947386"/>
            <a:chExt cx="2299970" cy="480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9247" y="947386"/>
              <a:ext cx="2265934" cy="4797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26618" y="1386839"/>
              <a:ext cx="2291080" cy="36830"/>
            </a:xfrm>
            <a:custGeom>
              <a:avLst/>
              <a:gdLst/>
              <a:ahLst/>
              <a:cxnLst/>
              <a:rect l="l" t="t" r="r" b="b"/>
              <a:pathLst>
                <a:path w="2291079" h="36830">
                  <a:moveTo>
                    <a:pt x="229057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2290572" y="36576"/>
                  </a:lnTo>
                  <a:lnTo>
                    <a:pt x="2290572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26618" y="1386839"/>
              <a:ext cx="2291080" cy="36830"/>
            </a:xfrm>
            <a:custGeom>
              <a:avLst/>
              <a:gdLst/>
              <a:ahLst/>
              <a:cxnLst/>
              <a:rect l="l" t="t" r="r" b="b"/>
              <a:pathLst>
                <a:path w="2291079" h="36830">
                  <a:moveTo>
                    <a:pt x="0" y="0"/>
                  </a:moveTo>
                  <a:lnTo>
                    <a:pt x="1145286" y="0"/>
                  </a:lnTo>
                  <a:lnTo>
                    <a:pt x="2290572" y="0"/>
                  </a:lnTo>
                  <a:lnTo>
                    <a:pt x="2290572" y="36576"/>
                  </a:lnTo>
                  <a:lnTo>
                    <a:pt x="1145286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3540" y="1427479"/>
            <a:ext cx="7936230" cy="485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1125" indent="-106045">
              <a:lnSpc>
                <a:spcPct val="10000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spc="-10" dirty="0">
                <a:latin typeface="Calibri"/>
                <a:cs typeface="Calibri"/>
              </a:rPr>
              <a:t>Permanent,</a:t>
            </a:r>
            <a:r>
              <a:rPr sz="2200" b="1" spc="-4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Low</a:t>
            </a:r>
            <a:r>
              <a:rPr sz="2200" b="1" spc="-7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Maintenance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Solutions</a:t>
            </a:r>
            <a:endParaRPr sz="2200">
              <a:latin typeface="Calibri"/>
              <a:cs typeface="Calibri"/>
            </a:endParaRPr>
          </a:p>
          <a:p>
            <a:pPr marL="111125" indent="-106045">
              <a:lnSpc>
                <a:spcPct val="100000"/>
              </a:lnSpc>
              <a:spcBef>
                <a:spcPts val="1850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dirty="0">
                <a:latin typeface="Calibri"/>
                <a:cs typeface="Calibri"/>
              </a:rPr>
              <a:t>Armor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–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Preferred</a:t>
            </a:r>
            <a:r>
              <a:rPr sz="2200" b="1" dirty="0">
                <a:latin typeface="Calibri"/>
                <a:cs typeface="Calibri"/>
              </a:rPr>
              <a:t> Rip</a:t>
            </a:r>
            <a:r>
              <a:rPr sz="2200" b="1" spc="-5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Rap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channel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lining</a:t>
            </a:r>
            <a:r>
              <a:rPr sz="2200" b="1" spc="-50" dirty="0">
                <a:latin typeface="Calibri"/>
                <a:cs typeface="Calibri"/>
              </a:rPr>
              <a:t> </a:t>
            </a:r>
            <a:r>
              <a:rPr sz="2200" b="1" spc="-20" dirty="0">
                <a:latin typeface="Calibri"/>
                <a:cs typeface="Calibri"/>
              </a:rPr>
              <a:t>(Water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Quality</a:t>
            </a:r>
            <a:r>
              <a:rPr sz="2200" b="1" spc="-4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Benefit)</a:t>
            </a:r>
            <a:endParaRPr sz="2200">
              <a:latin typeface="Calibri"/>
              <a:cs typeface="Calibri"/>
            </a:endParaRPr>
          </a:p>
          <a:p>
            <a:pPr marL="111125" indent="-106045">
              <a:lnSpc>
                <a:spcPct val="100000"/>
              </a:lnSpc>
              <a:spcBef>
                <a:spcPts val="1845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dirty="0">
                <a:latin typeface="Calibri"/>
                <a:cs typeface="Calibri"/>
              </a:rPr>
              <a:t>Pipe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flow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down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steep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slopes</a:t>
            </a:r>
            <a:r>
              <a:rPr sz="2200" b="1" spc="-4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where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Rip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Rap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isn’t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feasible</a:t>
            </a:r>
            <a:endParaRPr sz="2200">
              <a:latin typeface="Calibri"/>
              <a:cs typeface="Calibri"/>
            </a:endParaRPr>
          </a:p>
          <a:p>
            <a:pPr marL="111125" indent="-106045">
              <a:lnSpc>
                <a:spcPct val="100000"/>
              </a:lnSpc>
              <a:spcBef>
                <a:spcPts val="1850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dirty="0">
                <a:latin typeface="Calibri"/>
                <a:cs typeface="Calibri"/>
              </a:rPr>
              <a:t>Stabilize</a:t>
            </a:r>
            <a:r>
              <a:rPr sz="2200" b="1" spc="-7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to</a:t>
            </a:r>
            <a:r>
              <a:rPr sz="2200" b="1" spc="-6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</a:t>
            </a:r>
            <a:r>
              <a:rPr sz="2200" b="1" spc="-6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logical</a:t>
            </a:r>
            <a:r>
              <a:rPr sz="2200" b="1" spc="-6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terminus/stable</a:t>
            </a:r>
            <a:r>
              <a:rPr sz="2200" b="1" spc="-5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point</a:t>
            </a:r>
            <a:endParaRPr sz="2200">
              <a:latin typeface="Calibri"/>
              <a:cs typeface="Calibri"/>
            </a:endParaRPr>
          </a:p>
          <a:p>
            <a:pPr marL="111125" indent="-106045">
              <a:lnSpc>
                <a:spcPct val="100000"/>
              </a:lnSpc>
              <a:spcBef>
                <a:spcPts val="1845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spc="-10" dirty="0">
                <a:latin typeface="Calibri"/>
                <a:cs typeface="Calibri"/>
              </a:rPr>
              <a:t>Distribute/Bleed </a:t>
            </a:r>
            <a:r>
              <a:rPr sz="2200" b="1" dirty="0">
                <a:latin typeface="Calibri"/>
                <a:cs typeface="Calibri"/>
              </a:rPr>
              <a:t>flow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off</a:t>
            </a:r>
            <a:r>
              <a:rPr sz="2200" b="1" spc="-3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at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numerous</a:t>
            </a:r>
            <a:r>
              <a:rPr sz="2200" b="1" spc="-1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points</a:t>
            </a:r>
            <a:r>
              <a:rPr sz="2200" b="1" spc="-3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along</a:t>
            </a:r>
            <a:r>
              <a:rPr sz="2200" b="1" spc="-4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US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spc="-25" dirty="0">
                <a:latin typeface="Calibri"/>
                <a:cs typeface="Calibri"/>
              </a:rPr>
              <a:t>50.</a:t>
            </a:r>
            <a:endParaRPr sz="2200">
              <a:latin typeface="Calibri"/>
              <a:cs typeface="Calibri"/>
            </a:endParaRPr>
          </a:p>
          <a:p>
            <a:pPr marL="12700" marR="5080" indent="-8255">
              <a:lnSpc>
                <a:spcPct val="150000"/>
              </a:lnSpc>
              <a:spcBef>
                <a:spcPts val="530"/>
              </a:spcBef>
              <a:buSzPct val="95454"/>
              <a:buFont typeface="Arial"/>
              <a:buChar char="•"/>
              <a:tabLst>
                <a:tab pos="12700" algn="l"/>
                <a:tab pos="110489" algn="l"/>
              </a:tabLst>
            </a:pPr>
            <a:r>
              <a:rPr sz="2200" b="1" dirty="0">
                <a:latin typeface="Calibri"/>
                <a:cs typeface="Calibri"/>
              </a:rPr>
              <a:t>	Remove</a:t>
            </a:r>
            <a:r>
              <a:rPr sz="2200" b="1" spc="-55" dirty="0">
                <a:latin typeface="Calibri"/>
                <a:cs typeface="Calibri"/>
              </a:rPr>
              <a:t> </a:t>
            </a:r>
            <a:r>
              <a:rPr sz="2200" b="1" spc="-20" dirty="0">
                <a:latin typeface="Calibri"/>
                <a:cs typeface="Calibri"/>
              </a:rPr>
              <a:t>on-</a:t>
            </a:r>
            <a:r>
              <a:rPr sz="2200" b="1" dirty="0">
                <a:latin typeface="Calibri"/>
                <a:cs typeface="Calibri"/>
              </a:rPr>
              <a:t>site</a:t>
            </a:r>
            <a:r>
              <a:rPr sz="2200" b="1" spc="-7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pavement</a:t>
            </a:r>
            <a:r>
              <a:rPr sz="2200" b="1" spc="-5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contributions</a:t>
            </a:r>
            <a:r>
              <a:rPr sz="2200" b="1" spc="-5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from</a:t>
            </a:r>
            <a:r>
              <a:rPr sz="2200" b="1" spc="-7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problem</a:t>
            </a:r>
            <a:r>
              <a:rPr sz="2200" b="1" spc="-7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drainages</a:t>
            </a:r>
            <a:r>
              <a:rPr sz="2200" b="1" spc="-75" dirty="0">
                <a:latin typeface="Calibri"/>
                <a:cs typeface="Calibri"/>
              </a:rPr>
              <a:t> </a:t>
            </a:r>
            <a:r>
              <a:rPr sz="2200" b="1" spc="-25" dirty="0">
                <a:latin typeface="Calibri"/>
                <a:cs typeface="Calibri"/>
              </a:rPr>
              <a:t>to </a:t>
            </a:r>
            <a:r>
              <a:rPr sz="2200" b="1" dirty="0">
                <a:latin typeface="Calibri"/>
                <a:cs typeface="Calibri"/>
              </a:rPr>
              <a:t>stable</a:t>
            </a:r>
            <a:r>
              <a:rPr sz="2200" b="1" spc="-8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drainages</a:t>
            </a:r>
            <a:endParaRPr sz="2200">
              <a:latin typeface="Calibri"/>
              <a:cs typeface="Calibri"/>
            </a:endParaRPr>
          </a:p>
          <a:p>
            <a:pPr marL="111125" indent="-106045">
              <a:lnSpc>
                <a:spcPct val="100000"/>
              </a:lnSpc>
              <a:spcBef>
                <a:spcPts val="1850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spc="-10" dirty="0">
                <a:latin typeface="Calibri"/>
                <a:cs typeface="Calibri"/>
              </a:rPr>
              <a:t>Perpetuate</a:t>
            </a:r>
            <a:r>
              <a:rPr sz="2200" b="1" spc="5" dirty="0">
                <a:latin typeface="Calibri"/>
                <a:cs typeface="Calibri"/>
              </a:rPr>
              <a:t> </a:t>
            </a:r>
            <a:r>
              <a:rPr sz="2200" b="1" spc="-20" dirty="0">
                <a:latin typeface="Calibri"/>
                <a:cs typeface="Calibri"/>
              </a:rPr>
              <a:t>off-</a:t>
            </a:r>
            <a:r>
              <a:rPr sz="2200" b="1" dirty="0">
                <a:latin typeface="Calibri"/>
                <a:cs typeface="Calibri"/>
              </a:rPr>
              <a:t>site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run</a:t>
            </a:r>
            <a:r>
              <a:rPr sz="2200" b="1" spc="-5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off</a:t>
            </a:r>
            <a:r>
              <a:rPr sz="2200" b="1" spc="-3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in</a:t>
            </a:r>
            <a:r>
              <a:rPr sz="2200" b="1" spc="-5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historic</a:t>
            </a:r>
            <a:r>
              <a:rPr sz="2200" b="1" spc="-3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flow</a:t>
            </a:r>
            <a:r>
              <a:rPr sz="2200" b="1" spc="-40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paths</a:t>
            </a:r>
            <a:endParaRPr sz="2200">
              <a:latin typeface="Calibri"/>
              <a:cs typeface="Calibri"/>
            </a:endParaRPr>
          </a:p>
          <a:p>
            <a:pPr marL="111125" indent="-106045">
              <a:lnSpc>
                <a:spcPct val="100000"/>
              </a:lnSpc>
              <a:spcBef>
                <a:spcPts val="1845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sz="2200" b="1" dirty="0">
                <a:latin typeface="Calibri"/>
                <a:cs typeface="Calibri"/>
              </a:rPr>
              <a:t>Monitor</a:t>
            </a:r>
            <a:r>
              <a:rPr sz="2200" b="1" spc="-25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and</a:t>
            </a:r>
            <a:r>
              <a:rPr sz="2200" b="1" spc="-6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correct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dirty="0">
                <a:latin typeface="Calibri"/>
                <a:cs typeface="Calibri"/>
              </a:rPr>
              <a:t>as</a:t>
            </a:r>
            <a:r>
              <a:rPr sz="2200" b="1" spc="-55" dirty="0">
                <a:latin typeface="Calibri"/>
                <a:cs typeface="Calibri"/>
              </a:rPr>
              <a:t> </a:t>
            </a:r>
            <a:r>
              <a:rPr sz="2200" b="1" spc="-10" dirty="0">
                <a:latin typeface="Calibri"/>
                <a:cs typeface="Calibri"/>
              </a:rPr>
              <a:t>necessary.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838200"/>
            <a:ext cx="4419599" cy="58917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6106" y="157871"/>
            <a:ext cx="2996565" cy="403860"/>
            <a:chOff x="86106" y="157871"/>
            <a:chExt cx="2996565" cy="4038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77" y="157871"/>
              <a:ext cx="2950159" cy="3265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440" y="525780"/>
              <a:ext cx="2985770" cy="30480"/>
            </a:xfrm>
            <a:custGeom>
              <a:avLst/>
              <a:gdLst/>
              <a:ahLst/>
              <a:cxnLst/>
              <a:rect l="l" t="t" r="r" b="b"/>
              <a:pathLst>
                <a:path w="2985770" h="30479">
                  <a:moveTo>
                    <a:pt x="2985516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2985516" y="30480"/>
                  </a:lnTo>
                  <a:lnTo>
                    <a:pt x="298551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" y="525780"/>
              <a:ext cx="2985770" cy="30480"/>
            </a:xfrm>
            <a:custGeom>
              <a:avLst/>
              <a:gdLst/>
              <a:ahLst/>
              <a:cxnLst/>
              <a:rect l="l" t="t" r="r" b="b"/>
              <a:pathLst>
                <a:path w="2985770" h="30479">
                  <a:moveTo>
                    <a:pt x="0" y="0"/>
                  </a:moveTo>
                  <a:lnTo>
                    <a:pt x="746379" y="0"/>
                  </a:lnTo>
                  <a:lnTo>
                    <a:pt x="1492758" y="0"/>
                  </a:lnTo>
                  <a:lnTo>
                    <a:pt x="2239137" y="0"/>
                  </a:lnTo>
                  <a:lnTo>
                    <a:pt x="2985516" y="0"/>
                  </a:lnTo>
                  <a:lnTo>
                    <a:pt x="2985516" y="30480"/>
                  </a:lnTo>
                  <a:lnTo>
                    <a:pt x="2239137" y="30480"/>
                  </a:lnTo>
                  <a:lnTo>
                    <a:pt x="1492758" y="30480"/>
                  </a:lnTo>
                  <a:lnTo>
                    <a:pt x="746379" y="30480"/>
                  </a:lnTo>
                  <a:lnTo>
                    <a:pt x="0" y="30480"/>
                  </a:lnTo>
                  <a:lnTo>
                    <a:pt x="0" y="0"/>
                  </a:lnTo>
                  <a:close/>
                </a:path>
              </a:pathLst>
            </a:custGeom>
            <a:ln w="10667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8739" y="470408"/>
            <a:ext cx="969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Before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6992" y="838200"/>
            <a:ext cx="4868570" cy="58673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22140" y="4704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After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8600" y="762000"/>
            <a:ext cx="8789035" cy="6096000"/>
            <a:chOff x="228600" y="762000"/>
            <a:chExt cx="8789035" cy="609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762000"/>
              <a:ext cx="4876799" cy="3657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3410711"/>
              <a:ext cx="4597907" cy="34472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260340" y="29088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41808"/>
            <a:ext cx="969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Before</a:t>
            </a:r>
            <a:endParaRPr sz="24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800" y="762000"/>
            <a:ext cx="8613775" cy="5334000"/>
            <a:chOff x="304800" y="762000"/>
            <a:chExt cx="8613775" cy="5334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762000"/>
              <a:ext cx="3962399" cy="52837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5196" y="762000"/>
              <a:ext cx="4683315" cy="5333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45940" y="2418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After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4800" y="762000"/>
            <a:ext cx="8712835" cy="6019800"/>
            <a:chOff x="304800" y="762000"/>
            <a:chExt cx="8712835" cy="6019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762000"/>
              <a:ext cx="4774691" cy="35813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3334511"/>
              <a:ext cx="4597907" cy="34472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84140" y="28326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85800"/>
            <a:ext cx="9017635" cy="6096000"/>
            <a:chOff x="0" y="685800"/>
            <a:chExt cx="9017635" cy="609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5800"/>
              <a:ext cx="5486399" cy="4114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0" y="2877312"/>
              <a:ext cx="5207507" cy="39044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641340" y="23754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6029" y="1015746"/>
            <a:ext cx="8170545" cy="47625"/>
            <a:chOff x="486029" y="1015746"/>
            <a:chExt cx="8170545" cy="47625"/>
          </a:xfrm>
        </p:grpSpPr>
        <p:sp>
          <p:nvSpPr>
            <p:cNvPr id="3" name="object 3"/>
            <p:cNvSpPr/>
            <p:nvPr/>
          </p:nvSpPr>
          <p:spPr>
            <a:xfrm>
              <a:off x="491363" y="1021080"/>
              <a:ext cx="8159750" cy="36830"/>
            </a:xfrm>
            <a:custGeom>
              <a:avLst/>
              <a:gdLst/>
              <a:ahLst/>
              <a:cxnLst/>
              <a:rect l="l" t="t" r="r" b="b"/>
              <a:pathLst>
                <a:path w="8159750" h="36830">
                  <a:moveTo>
                    <a:pt x="815949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8159496" y="36576"/>
                  </a:lnTo>
                  <a:lnTo>
                    <a:pt x="815949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1363" y="1021080"/>
              <a:ext cx="8159750" cy="36830"/>
            </a:xfrm>
            <a:custGeom>
              <a:avLst/>
              <a:gdLst/>
              <a:ahLst/>
              <a:cxnLst/>
              <a:rect l="l" t="t" r="r" b="b"/>
              <a:pathLst>
                <a:path w="8159750" h="36830">
                  <a:moveTo>
                    <a:pt x="0" y="0"/>
                  </a:moveTo>
                  <a:lnTo>
                    <a:pt x="2039874" y="0"/>
                  </a:lnTo>
                  <a:lnTo>
                    <a:pt x="4079748" y="0"/>
                  </a:lnTo>
                  <a:lnTo>
                    <a:pt x="6119622" y="0"/>
                  </a:lnTo>
                  <a:lnTo>
                    <a:pt x="8159496" y="0"/>
                  </a:lnTo>
                  <a:lnTo>
                    <a:pt x="8159496" y="36576"/>
                  </a:lnTo>
                  <a:lnTo>
                    <a:pt x="6119622" y="36576"/>
                  </a:lnTo>
                  <a:lnTo>
                    <a:pt x="4079748" y="36576"/>
                  </a:lnTo>
                  <a:lnTo>
                    <a:pt x="2039874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530" y="569403"/>
            <a:ext cx="8097735" cy="3992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052701" y="1242966"/>
            <a:ext cx="5038725" cy="490855"/>
            <a:chOff x="2052701" y="1242966"/>
            <a:chExt cx="5038725" cy="4908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1212" y="1242966"/>
              <a:ext cx="4983251" cy="4896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58035" y="1691640"/>
              <a:ext cx="5027930" cy="36830"/>
            </a:xfrm>
            <a:custGeom>
              <a:avLst/>
              <a:gdLst/>
              <a:ahLst/>
              <a:cxnLst/>
              <a:rect l="l" t="t" r="r" b="b"/>
              <a:pathLst>
                <a:path w="5027930" h="36830">
                  <a:moveTo>
                    <a:pt x="502767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5027676" y="36576"/>
                  </a:lnTo>
                  <a:lnTo>
                    <a:pt x="502767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58035" y="1691640"/>
              <a:ext cx="5027930" cy="36830"/>
            </a:xfrm>
            <a:custGeom>
              <a:avLst/>
              <a:gdLst/>
              <a:ahLst/>
              <a:cxnLst/>
              <a:rect l="l" t="t" r="r" b="b"/>
              <a:pathLst>
                <a:path w="5027930" h="36830">
                  <a:moveTo>
                    <a:pt x="0" y="0"/>
                  </a:moveTo>
                  <a:lnTo>
                    <a:pt x="1675892" y="0"/>
                  </a:lnTo>
                  <a:lnTo>
                    <a:pt x="3351784" y="0"/>
                  </a:lnTo>
                  <a:lnTo>
                    <a:pt x="5027676" y="0"/>
                  </a:lnTo>
                  <a:lnTo>
                    <a:pt x="5027676" y="36576"/>
                  </a:lnTo>
                  <a:lnTo>
                    <a:pt x="3351784" y="36576"/>
                  </a:lnTo>
                  <a:lnTo>
                    <a:pt x="16758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7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2140" y="2040127"/>
            <a:ext cx="5608955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255" indent="-133350">
              <a:lnSpc>
                <a:spcPct val="100000"/>
              </a:lnSpc>
              <a:spcBef>
                <a:spcPts val="95"/>
              </a:spcBef>
              <a:buSzPct val="96428"/>
              <a:buFont typeface="Arial"/>
              <a:buChar char="•"/>
              <a:tabLst>
                <a:tab pos="135255" algn="l"/>
              </a:tabLst>
            </a:pPr>
            <a:r>
              <a:rPr sz="2800" b="1" dirty="0">
                <a:latin typeface="Calibri"/>
                <a:cs typeface="Calibri"/>
              </a:rPr>
              <a:t>Clear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Creek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Erosion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Control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Program</a:t>
            </a:r>
            <a:endParaRPr sz="2800">
              <a:latin typeface="Calibri"/>
              <a:cs typeface="Calibri"/>
            </a:endParaRPr>
          </a:p>
          <a:p>
            <a:pPr marL="135255" indent="-133350">
              <a:lnSpc>
                <a:spcPct val="100000"/>
              </a:lnSpc>
              <a:spcBef>
                <a:spcPts val="3360"/>
              </a:spcBef>
              <a:buSzPct val="96428"/>
              <a:buFont typeface="Arial"/>
              <a:buChar char="•"/>
              <a:tabLst>
                <a:tab pos="135255" algn="l"/>
              </a:tabLst>
            </a:pPr>
            <a:r>
              <a:rPr sz="2800" b="1" dirty="0">
                <a:latin typeface="Calibri"/>
                <a:cs typeface="Calibri"/>
              </a:rPr>
              <a:t>US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50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Storm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Drain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Projects</a:t>
            </a:r>
            <a:endParaRPr sz="2800">
              <a:latin typeface="Calibri"/>
              <a:cs typeface="Calibri"/>
            </a:endParaRPr>
          </a:p>
          <a:p>
            <a:pPr marL="135255" indent="-133350">
              <a:lnSpc>
                <a:spcPct val="100000"/>
              </a:lnSpc>
              <a:spcBef>
                <a:spcPts val="3360"/>
              </a:spcBef>
              <a:buSzPct val="96428"/>
              <a:buFont typeface="Arial"/>
              <a:buChar char="•"/>
              <a:tabLst>
                <a:tab pos="135255" algn="l"/>
              </a:tabLst>
            </a:pPr>
            <a:r>
              <a:rPr sz="2800" b="1" dirty="0">
                <a:latin typeface="Calibri"/>
                <a:cs typeface="Calibri"/>
              </a:rPr>
              <a:t>USGS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Water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Quality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Monitoring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Data</a:t>
            </a:r>
            <a:endParaRPr sz="2800">
              <a:latin typeface="Calibri"/>
              <a:cs typeface="Calibri"/>
            </a:endParaRPr>
          </a:p>
          <a:p>
            <a:pPr marL="135255" indent="-133350">
              <a:lnSpc>
                <a:spcPct val="100000"/>
              </a:lnSpc>
              <a:spcBef>
                <a:spcPts val="3360"/>
              </a:spcBef>
              <a:buSzPct val="96428"/>
              <a:buFont typeface="Arial"/>
              <a:buChar char="•"/>
              <a:tabLst>
                <a:tab pos="135255" algn="l"/>
              </a:tabLst>
            </a:pPr>
            <a:r>
              <a:rPr sz="2800" b="1" dirty="0">
                <a:latin typeface="Calibri"/>
                <a:cs typeface="Calibri"/>
              </a:rPr>
              <a:t>NDOT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Ground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Water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Monitoring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3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7940" y="2700642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907" y="736091"/>
            <a:ext cx="9065260" cy="6108700"/>
            <a:chOff x="25907" y="736091"/>
            <a:chExt cx="9065260" cy="61087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7" y="736091"/>
              <a:ext cx="4911852" cy="36835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0999" y="3168396"/>
              <a:ext cx="4899659" cy="36758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9340" y="24516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" y="914400"/>
            <a:ext cx="9067800" cy="5943600"/>
            <a:chOff x="76200" y="914400"/>
            <a:chExt cx="9067800" cy="5943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0" y="2971800"/>
              <a:ext cx="5181599" cy="3886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914400"/>
              <a:ext cx="4648199" cy="348691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5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03504"/>
            <a:ext cx="9144000" cy="6254750"/>
            <a:chOff x="0" y="603504"/>
            <a:chExt cx="9144000" cy="6254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3504"/>
              <a:ext cx="4760975" cy="3383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9100" y="3171443"/>
              <a:ext cx="4914899" cy="36865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55540" y="2723029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89408"/>
            <a:ext cx="969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Before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5540" y="89408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After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576072"/>
            <a:ext cx="9144000" cy="6282055"/>
            <a:chOff x="0" y="576072"/>
            <a:chExt cx="9144000" cy="62820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91312"/>
              <a:ext cx="4826507" cy="36286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6196" y="3657600"/>
              <a:ext cx="4527803" cy="3200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3440" y="576072"/>
              <a:ext cx="4480559" cy="33604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352800"/>
              <a:ext cx="4616196" cy="3505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38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Before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1913" y="1635671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After</a:t>
            </a:r>
            <a:endParaRPr sz="2400">
              <a:latin typeface="Constantia"/>
              <a:cs typeface="Constant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667" y="710184"/>
            <a:ext cx="9133840" cy="6148070"/>
            <a:chOff x="10667" y="710184"/>
            <a:chExt cx="9133840" cy="61480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" y="710184"/>
              <a:ext cx="4501310" cy="50086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3400" y="2023872"/>
              <a:ext cx="4800599" cy="48341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87845"/>
            <a:ext cx="969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onstantia"/>
                <a:cs typeface="Constantia"/>
              </a:rPr>
              <a:t>Before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4540" y="287845"/>
            <a:ext cx="74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After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463" y="737616"/>
            <a:ext cx="3450336" cy="61203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200" y="736092"/>
            <a:ext cx="4591811" cy="612190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8622" y="648860"/>
            <a:ext cx="6209030" cy="490220"/>
            <a:chOff x="1428622" y="648860"/>
            <a:chExt cx="6209030" cy="490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7133" y="648860"/>
              <a:ext cx="6153683" cy="4889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3194" y="1097597"/>
              <a:ext cx="6200140" cy="36830"/>
            </a:xfrm>
            <a:custGeom>
              <a:avLst/>
              <a:gdLst/>
              <a:ahLst/>
              <a:cxnLst/>
              <a:rect l="l" t="t" r="r" b="b"/>
              <a:pathLst>
                <a:path w="6200140" h="36830">
                  <a:moveTo>
                    <a:pt x="619963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6199632" y="36576"/>
                  </a:lnTo>
                  <a:lnTo>
                    <a:pt x="6199632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3194" y="1097597"/>
              <a:ext cx="6200140" cy="36830"/>
            </a:xfrm>
            <a:custGeom>
              <a:avLst/>
              <a:gdLst/>
              <a:ahLst/>
              <a:cxnLst/>
              <a:rect l="l" t="t" r="r" b="b"/>
              <a:pathLst>
                <a:path w="6200140" h="36830">
                  <a:moveTo>
                    <a:pt x="0" y="0"/>
                  </a:moveTo>
                  <a:lnTo>
                    <a:pt x="2066544" y="0"/>
                  </a:lnTo>
                  <a:lnTo>
                    <a:pt x="4133088" y="0"/>
                  </a:lnTo>
                  <a:lnTo>
                    <a:pt x="6199632" y="0"/>
                  </a:lnTo>
                  <a:lnTo>
                    <a:pt x="6199632" y="36576"/>
                  </a:lnTo>
                  <a:lnTo>
                    <a:pt x="4133088" y="36576"/>
                  </a:lnTo>
                  <a:lnTo>
                    <a:pt x="2066544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462532"/>
            <a:ext cx="7258684" cy="4295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ts val="229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2010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Construction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ts val="2170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spc="-10" dirty="0">
                <a:latin typeface="Calibri"/>
                <a:cs typeface="Calibri"/>
              </a:rPr>
              <a:t>Approximately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3300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feet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of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drainages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stabilized.</a:t>
            </a:r>
            <a:endParaRPr sz="1900">
              <a:latin typeface="Calibri"/>
              <a:cs typeface="Calibri"/>
            </a:endParaRPr>
          </a:p>
          <a:p>
            <a:pPr marL="354965" indent="-342265">
              <a:lnSpc>
                <a:spcPts val="2290"/>
              </a:lnSpc>
              <a:spcBef>
                <a:spcPts val="18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2011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Construction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ts val="2170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spc="-10" dirty="0">
                <a:latin typeface="Calibri"/>
                <a:cs typeface="Calibri"/>
              </a:rPr>
              <a:t>Approximately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3600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feet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of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drainages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stabilized.</a:t>
            </a:r>
            <a:endParaRPr sz="1900">
              <a:latin typeface="Calibri"/>
              <a:cs typeface="Calibri"/>
            </a:endParaRPr>
          </a:p>
          <a:p>
            <a:pPr marL="354965" indent="-342265">
              <a:lnSpc>
                <a:spcPts val="2290"/>
              </a:lnSpc>
              <a:spcBef>
                <a:spcPts val="1810"/>
              </a:spcBef>
              <a:buFont typeface="Arial"/>
              <a:buChar char="•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2012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Construction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ts val="2170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spc="-10" dirty="0">
                <a:latin typeface="Calibri"/>
                <a:cs typeface="Calibri"/>
              </a:rPr>
              <a:t>Approximately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3800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feet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of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drainages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stabilized.</a:t>
            </a:r>
            <a:endParaRPr sz="1900">
              <a:latin typeface="Calibri"/>
              <a:cs typeface="Calibri"/>
            </a:endParaRPr>
          </a:p>
          <a:p>
            <a:pPr marL="354965" indent="-342265">
              <a:lnSpc>
                <a:spcPts val="2290"/>
              </a:lnSpc>
              <a:spcBef>
                <a:spcPts val="18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2013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Construction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ts val="2055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spc="-10" dirty="0">
                <a:latin typeface="Calibri"/>
                <a:cs typeface="Calibri"/>
              </a:rPr>
              <a:t>Approximately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1600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feet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of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drainages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stabilized.</a:t>
            </a:r>
            <a:endParaRPr sz="1900">
              <a:latin typeface="Calibri"/>
              <a:cs typeface="Calibri"/>
            </a:endParaRPr>
          </a:p>
          <a:p>
            <a:pPr marL="756285" lvl="1" indent="-286385">
              <a:lnSpc>
                <a:spcPts val="2050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Detention</a:t>
            </a:r>
            <a:r>
              <a:rPr sz="1900" b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9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Basin</a:t>
            </a:r>
            <a:r>
              <a:rPr sz="1900" b="1" u="sng" spc="-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–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remove/mitigate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impacts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to</a:t>
            </a:r>
            <a:r>
              <a:rPr sz="1900" b="1" spc="-3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1620’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of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drainage.</a:t>
            </a:r>
            <a:endParaRPr sz="1900">
              <a:latin typeface="Calibri"/>
              <a:cs typeface="Calibri"/>
            </a:endParaRPr>
          </a:p>
          <a:p>
            <a:pPr marL="756285" lvl="1" indent="-286385">
              <a:lnSpc>
                <a:spcPts val="2165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dirty="0">
                <a:latin typeface="Calibri"/>
                <a:cs typeface="Calibri"/>
              </a:rPr>
              <a:t>Slot</a:t>
            </a:r>
            <a:r>
              <a:rPr sz="1900" b="1" spc="-3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Channel</a:t>
            </a:r>
            <a:endParaRPr sz="1900">
              <a:latin typeface="Calibri"/>
              <a:cs typeface="Calibri"/>
            </a:endParaRPr>
          </a:p>
          <a:p>
            <a:pPr marL="354965" indent="-342265">
              <a:lnSpc>
                <a:spcPts val="2290"/>
              </a:lnSpc>
              <a:spcBef>
                <a:spcPts val="1810"/>
              </a:spcBef>
              <a:buFont typeface="Arial"/>
              <a:buChar char="•"/>
              <a:tabLst>
                <a:tab pos="354965" algn="l"/>
              </a:tabLst>
            </a:pPr>
            <a:r>
              <a:rPr sz="2000" b="1" dirty="0">
                <a:latin typeface="Calibri"/>
                <a:cs typeface="Calibri"/>
              </a:rPr>
              <a:t>2014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Construction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ts val="2170"/>
              </a:lnSpc>
              <a:buFont typeface="Arial"/>
              <a:buChar char="•"/>
              <a:tabLst>
                <a:tab pos="756285" algn="l"/>
              </a:tabLst>
            </a:pPr>
            <a:r>
              <a:rPr sz="1900" b="1" spc="-10" dirty="0">
                <a:latin typeface="Calibri"/>
                <a:cs typeface="Calibri"/>
              </a:rPr>
              <a:t>Approximately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5000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feet</a:t>
            </a:r>
            <a:r>
              <a:rPr sz="1900" b="1" spc="-50" dirty="0">
                <a:latin typeface="Calibri"/>
                <a:cs typeface="Calibri"/>
              </a:rPr>
              <a:t> </a:t>
            </a:r>
            <a:r>
              <a:rPr sz="1900" b="1" dirty="0">
                <a:latin typeface="Calibri"/>
                <a:cs typeface="Calibri"/>
              </a:rPr>
              <a:t>of</a:t>
            </a:r>
            <a:r>
              <a:rPr sz="1900" b="1" spc="-5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drainages</a:t>
            </a:r>
            <a:r>
              <a:rPr sz="1900" b="1" spc="-4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stabilized.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2242" y="757745"/>
            <a:ext cx="5257800" cy="45720"/>
            <a:chOff x="1942242" y="757745"/>
            <a:chExt cx="5257800" cy="45720"/>
          </a:xfrm>
        </p:grpSpPr>
        <p:sp>
          <p:nvSpPr>
            <p:cNvPr id="3" name="object 3"/>
            <p:cNvSpPr/>
            <p:nvPr/>
          </p:nvSpPr>
          <p:spPr>
            <a:xfrm>
              <a:off x="1946814" y="762317"/>
              <a:ext cx="5248910" cy="36830"/>
            </a:xfrm>
            <a:custGeom>
              <a:avLst/>
              <a:gdLst/>
              <a:ahLst/>
              <a:cxnLst/>
              <a:rect l="l" t="t" r="r" b="b"/>
              <a:pathLst>
                <a:path w="5248909" h="36829">
                  <a:moveTo>
                    <a:pt x="524865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5248656" y="36576"/>
                  </a:lnTo>
                  <a:lnTo>
                    <a:pt x="524865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46814" y="762317"/>
              <a:ext cx="5248910" cy="36830"/>
            </a:xfrm>
            <a:custGeom>
              <a:avLst/>
              <a:gdLst/>
              <a:ahLst/>
              <a:cxnLst/>
              <a:rect l="l" t="t" r="r" b="b"/>
              <a:pathLst>
                <a:path w="5248909" h="36829">
                  <a:moveTo>
                    <a:pt x="0" y="0"/>
                  </a:moveTo>
                  <a:lnTo>
                    <a:pt x="1749552" y="0"/>
                  </a:lnTo>
                  <a:lnTo>
                    <a:pt x="3499104" y="0"/>
                  </a:lnTo>
                  <a:lnTo>
                    <a:pt x="5248656" y="0"/>
                  </a:lnTo>
                  <a:lnTo>
                    <a:pt x="5248656" y="36576"/>
                  </a:lnTo>
                  <a:lnTo>
                    <a:pt x="3499104" y="36576"/>
                  </a:lnTo>
                  <a:lnTo>
                    <a:pt x="174955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8802" y="314401"/>
            <a:ext cx="906589" cy="39476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3627" y="528513"/>
            <a:ext cx="148158" cy="654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4733" y="313580"/>
            <a:ext cx="3838727" cy="48898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914400"/>
            <a:ext cx="9144000" cy="5905500"/>
            <a:chOff x="0" y="914400"/>
            <a:chExt cx="9144000" cy="59055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828800"/>
              <a:ext cx="4674108" cy="35051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5255" y="914400"/>
              <a:ext cx="4428743" cy="5905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2751" y="757745"/>
            <a:ext cx="4236720" cy="45720"/>
            <a:chOff x="2452751" y="757745"/>
            <a:chExt cx="4236720" cy="45720"/>
          </a:xfrm>
        </p:grpSpPr>
        <p:sp>
          <p:nvSpPr>
            <p:cNvPr id="3" name="object 3"/>
            <p:cNvSpPr/>
            <p:nvPr/>
          </p:nvSpPr>
          <p:spPr>
            <a:xfrm>
              <a:off x="2457323" y="762317"/>
              <a:ext cx="4227830" cy="36830"/>
            </a:xfrm>
            <a:custGeom>
              <a:avLst/>
              <a:gdLst/>
              <a:ahLst/>
              <a:cxnLst/>
              <a:rect l="l" t="t" r="r" b="b"/>
              <a:pathLst>
                <a:path w="4227830" h="36829">
                  <a:moveTo>
                    <a:pt x="422757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4227576" y="36576"/>
                  </a:lnTo>
                  <a:lnTo>
                    <a:pt x="422757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57323" y="762317"/>
              <a:ext cx="4227830" cy="36830"/>
            </a:xfrm>
            <a:custGeom>
              <a:avLst/>
              <a:gdLst/>
              <a:ahLst/>
              <a:cxnLst/>
              <a:rect l="l" t="t" r="r" b="b"/>
              <a:pathLst>
                <a:path w="4227830" h="36829">
                  <a:moveTo>
                    <a:pt x="0" y="0"/>
                  </a:moveTo>
                  <a:lnTo>
                    <a:pt x="1409192" y="0"/>
                  </a:lnTo>
                  <a:lnTo>
                    <a:pt x="2818384" y="0"/>
                  </a:lnTo>
                  <a:lnTo>
                    <a:pt x="4227576" y="0"/>
                  </a:lnTo>
                  <a:lnTo>
                    <a:pt x="4227576" y="36576"/>
                  </a:lnTo>
                  <a:lnTo>
                    <a:pt x="2818384" y="36576"/>
                  </a:lnTo>
                  <a:lnTo>
                    <a:pt x="14091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310" y="314401"/>
            <a:ext cx="2192743" cy="39476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782986" y="510487"/>
            <a:ext cx="293370" cy="65405"/>
            <a:chOff x="4782986" y="510487"/>
            <a:chExt cx="293370" cy="65405"/>
          </a:xfrm>
        </p:grpSpPr>
        <p:sp>
          <p:nvSpPr>
            <p:cNvPr id="7" name="object 7"/>
            <p:cNvSpPr/>
            <p:nvPr/>
          </p:nvSpPr>
          <p:spPr>
            <a:xfrm>
              <a:off x="4787558" y="515059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273380" y="0"/>
                  </a:moveTo>
                  <a:lnTo>
                    <a:pt x="12839" y="0"/>
                  </a:lnTo>
                  <a:lnTo>
                    <a:pt x="8102" y="0"/>
                  </a:lnTo>
                  <a:lnTo>
                    <a:pt x="4787" y="2133"/>
                  </a:lnTo>
                  <a:lnTo>
                    <a:pt x="965" y="10693"/>
                  </a:lnTo>
                  <a:lnTo>
                    <a:pt x="0" y="17932"/>
                  </a:lnTo>
                  <a:lnTo>
                    <a:pt x="0" y="38138"/>
                  </a:lnTo>
                  <a:lnTo>
                    <a:pt x="965" y="45288"/>
                  </a:lnTo>
                  <a:lnTo>
                    <a:pt x="4787" y="53848"/>
                  </a:lnTo>
                  <a:lnTo>
                    <a:pt x="8102" y="55981"/>
                  </a:lnTo>
                  <a:lnTo>
                    <a:pt x="275742" y="55981"/>
                  </a:lnTo>
                  <a:lnTo>
                    <a:pt x="278980" y="53848"/>
                  </a:lnTo>
                  <a:lnTo>
                    <a:pt x="282803" y="45288"/>
                  </a:lnTo>
                  <a:lnTo>
                    <a:pt x="283756" y="38138"/>
                  </a:lnTo>
                  <a:lnTo>
                    <a:pt x="283756" y="22847"/>
                  </a:lnTo>
                  <a:lnTo>
                    <a:pt x="275285" y="457"/>
                  </a:lnTo>
                  <a:lnTo>
                    <a:pt x="273380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87558" y="515059"/>
              <a:ext cx="283845" cy="56515"/>
            </a:xfrm>
            <a:custGeom>
              <a:avLst/>
              <a:gdLst/>
              <a:ahLst/>
              <a:cxnLst/>
              <a:rect l="l" t="t" r="r" b="b"/>
              <a:pathLst>
                <a:path w="283845" h="56515">
                  <a:moveTo>
                    <a:pt x="12839" y="0"/>
                  </a:moveTo>
                  <a:lnTo>
                    <a:pt x="271195" y="0"/>
                  </a:lnTo>
                  <a:lnTo>
                    <a:pt x="273380" y="0"/>
                  </a:lnTo>
                  <a:lnTo>
                    <a:pt x="275285" y="457"/>
                  </a:lnTo>
                  <a:lnTo>
                    <a:pt x="276923" y="1371"/>
                  </a:lnTo>
                  <a:lnTo>
                    <a:pt x="278561" y="2273"/>
                  </a:lnTo>
                  <a:lnTo>
                    <a:pt x="279844" y="3873"/>
                  </a:lnTo>
                  <a:lnTo>
                    <a:pt x="280746" y="6146"/>
                  </a:lnTo>
                  <a:lnTo>
                    <a:pt x="281660" y="8420"/>
                  </a:lnTo>
                  <a:lnTo>
                    <a:pt x="282384" y="11328"/>
                  </a:lnTo>
                  <a:lnTo>
                    <a:pt x="282930" y="14884"/>
                  </a:lnTo>
                  <a:lnTo>
                    <a:pt x="283476" y="18440"/>
                  </a:lnTo>
                  <a:lnTo>
                    <a:pt x="283756" y="22847"/>
                  </a:lnTo>
                  <a:lnTo>
                    <a:pt x="283756" y="28130"/>
                  </a:lnTo>
                  <a:lnTo>
                    <a:pt x="283756" y="38138"/>
                  </a:lnTo>
                  <a:lnTo>
                    <a:pt x="282803" y="45288"/>
                  </a:lnTo>
                  <a:lnTo>
                    <a:pt x="280885" y="49568"/>
                  </a:lnTo>
                  <a:lnTo>
                    <a:pt x="278980" y="53848"/>
                  </a:lnTo>
                  <a:lnTo>
                    <a:pt x="275742" y="55981"/>
                  </a:lnTo>
                  <a:lnTo>
                    <a:pt x="271195" y="55981"/>
                  </a:lnTo>
                  <a:lnTo>
                    <a:pt x="12839" y="55981"/>
                  </a:lnTo>
                  <a:lnTo>
                    <a:pt x="8102" y="55981"/>
                  </a:lnTo>
                  <a:lnTo>
                    <a:pt x="4787" y="53848"/>
                  </a:lnTo>
                  <a:lnTo>
                    <a:pt x="2870" y="49568"/>
                  </a:lnTo>
                  <a:lnTo>
                    <a:pt x="965" y="45288"/>
                  </a:lnTo>
                  <a:lnTo>
                    <a:pt x="0" y="38138"/>
                  </a:lnTo>
                  <a:lnTo>
                    <a:pt x="0" y="28130"/>
                  </a:lnTo>
                  <a:lnTo>
                    <a:pt x="0" y="17932"/>
                  </a:lnTo>
                  <a:lnTo>
                    <a:pt x="965" y="10693"/>
                  </a:lnTo>
                  <a:lnTo>
                    <a:pt x="2870" y="6413"/>
                  </a:lnTo>
                  <a:lnTo>
                    <a:pt x="4787" y="2133"/>
                  </a:lnTo>
                  <a:lnTo>
                    <a:pt x="8102" y="0"/>
                  </a:lnTo>
                  <a:lnTo>
                    <a:pt x="12839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6413" y="315765"/>
            <a:ext cx="1450009" cy="48680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8956" y="888491"/>
            <a:ext cx="9115425" cy="5956300"/>
            <a:chOff x="28956" y="888491"/>
            <a:chExt cx="9115425" cy="59563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6" y="888491"/>
              <a:ext cx="4466843" cy="59557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0367" y="3914345"/>
              <a:ext cx="4730072" cy="29270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7200" y="914399"/>
              <a:ext cx="4876799" cy="36575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0588" y="313588"/>
            <a:ext cx="4818214" cy="39557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143379" y="757745"/>
            <a:ext cx="4857115" cy="45720"/>
            <a:chOff x="2143379" y="757745"/>
            <a:chExt cx="4857115" cy="45720"/>
          </a:xfrm>
        </p:grpSpPr>
        <p:sp>
          <p:nvSpPr>
            <p:cNvPr id="4" name="object 4"/>
            <p:cNvSpPr/>
            <p:nvPr/>
          </p:nvSpPr>
          <p:spPr>
            <a:xfrm>
              <a:off x="2147951" y="762317"/>
              <a:ext cx="4848225" cy="36830"/>
            </a:xfrm>
            <a:custGeom>
              <a:avLst/>
              <a:gdLst/>
              <a:ahLst/>
              <a:cxnLst/>
              <a:rect l="l" t="t" r="r" b="b"/>
              <a:pathLst>
                <a:path w="4848225" h="36829">
                  <a:moveTo>
                    <a:pt x="484784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4847844" y="36576"/>
                  </a:lnTo>
                  <a:lnTo>
                    <a:pt x="4847844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47951" y="762317"/>
              <a:ext cx="4848225" cy="36830"/>
            </a:xfrm>
            <a:custGeom>
              <a:avLst/>
              <a:gdLst/>
              <a:ahLst/>
              <a:cxnLst/>
              <a:rect l="l" t="t" r="r" b="b"/>
              <a:pathLst>
                <a:path w="4848225" h="36829">
                  <a:moveTo>
                    <a:pt x="0" y="0"/>
                  </a:moveTo>
                  <a:lnTo>
                    <a:pt x="1615948" y="0"/>
                  </a:lnTo>
                  <a:lnTo>
                    <a:pt x="3231896" y="0"/>
                  </a:lnTo>
                  <a:lnTo>
                    <a:pt x="4847844" y="0"/>
                  </a:lnTo>
                  <a:lnTo>
                    <a:pt x="4847844" y="36576"/>
                  </a:lnTo>
                  <a:lnTo>
                    <a:pt x="3231896" y="36576"/>
                  </a:lnTo>
                  <a:lnTo>
                    <a:pt x="1615948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3244" y="879348"/>
            <a:ext cx="4477511" cy="59679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0"/>
            <a:ext cx="8991600" cy="56936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618" y="183781"/>
            <a:ext cx="2836138" cy="39629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106" y="627126"/>
            <a:ext cx="2908300" cy="47625"/>
            <a:chOff x="86106" y="627126"/>
            <a:chExt cx="2908300" cy="47625"/>
          </a:xfrm>
        </p:grpSpPr>
        <p:sp>
          <p:nvSpPr>
            <p:cNvPr id="5" name="object 5"/>
            <p:cNvSpPr/>
            <p:nvPr/>
          </p:nvSpPr>
          <p:spPr>
            <a:xfrm>
              <a:off x="91440" y="632460"/>
              <a:ext cx="2897505" cy="36830"/>
            </a:xfrm>
            <a:custGeom>
              <a:avLst/>
              <a:gdLst/>
              <a:ahLst/>
              <a:cxnLst/>
              <a:rect l="l" t="t" r="r" b="b"/>
              <a:pathLst>
                <a:path w="2897505" h="36829">
                  <a:moveTo>
                    <a:pt x="2897124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2897124" y="36576"/>
                  </a:lnTo>
                  <a:lnTo>
                    <a:pt x="2897124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" y="632460"/>
              <a:ext cx="2897505" cy="36830"/>
            </a:xfrm>
            <a:custGeom>
              <a:avLst/>
              <a:gdLst/>
              <a:ahLst/>
              <a:cxnLst/>
              <a:rect l="l" t="t" r="r" b="b"/>
              <a:pathLst>
                <a:path w="2897505" h="36829">
                  <a:moveTo>
                    <a:pt x="0" y="0"/>
                  </a:moveTo>
                  <a:lnTo>
                    <a:pt x="724281" y="0"/>
                  </a:lnTo>
                  <a:lnTo>
                    <a:pt x="1448562" y="0"/>
                  </a:lnTo>
                  <a:lnTo>
                    <a:pt x="2172843" y="0"/>
                  </a:lnTo>
                  <a:lnTo>
                    <a:pt x="2897124" y="0"/>
                  </a:lnTo>
                  <a:lnTo>
                    <a:pt x="2897124" y="36576"/>
                  </a:lnTo>
                  <a:lnTo>
                    <a:pt x="2172843" y="36576"/>
                  </a:lnTo>
                  <a:lnTo>
                    <a:pt x="1448562" y="36576"/>
                  </a:lnTo>
                  <a:lnTo>
                    <a:pt x="724281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256934" y="922743"/>
            <a:ext cx="760095" cy="473709"/>
          </a:xfrm>
          <a:custGeom>
            <a:avLst/>
            <a:gdLst/>
            <a:ahLst/>
            <a:cxnLst/>
            <a:rect l="l" t="t" r="r" b="b"/>
            <a:pathLst>
              <a:path w="760095" h="473709">
                <a:moveTo>
                  <a:pt x="0" y="473430"/>
                </a:moveTo>
                <a:lnTo>
                  <a:pt x="166395" y="464096"/>
                </a:lnTo>
                <a:lnTo>
                  <a:pt x="759815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34761" y="1296161"/>
            <a:ext cx="914400" cy="533400"/>
          </a:xfrm>
          <a:prstGeom prst="rect">
            <a:avLst/>
          </a:prstGeom>
          <a:solidFill>
            <a:srgbClr val="FFFFFF">
              <a:alpha val="56861"/>
            </a:srgbClr>
          </a:solidFill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75"/>
              </a:lnSpc>
            </a:pPr>
            <a:r>
              <a:rPr sz="1800" spc="-10" dirty="0">
                <a:latin typeface="Calibri"/>
                <a:cs typeface="Calibri"/>
              </a:rPr>
              <a:t>Carson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City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1813" y="4208590"/>
            <a:ext cx="304165" cy="534035"/>
          </a:xfrm>
          <a:custGeom>
            <a:avLst/>
            <a:gdLst/>
            <a:ahLst/>
            <a:cxnLst/>
            <a:rect l="l" t="t" r="r" b="b"/>
            <a:pathLst>
              <a:path w="304165" h="534035">
                <a:moveTo>
                  <a:pt x="303568" y="533717"/>
                </a:moveTo>
                <a:lnTo>
                  <a:pt x="164528" y="533336"/>
                </a:lnTo>
                <a:lnTo>
                  <a:pt x="0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8961" y="4648961"/>
            <a:ext cx="1371600" cy="457200"/>
          </a:xfrm>
          <a:prstGeom prst="rect">
            <a:avLst/>
          </a:prstGeom>
          <a:solidFill>
            <a:srgbClr val="FFFFFF">
              <a:alpha val="56861"/>
            </a:srgbClr>
          </a:solidFill>
          <a:ln w="25908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9725">
              <a:lnSpc>
                <a:spcPts val="1695"/>
              </a:lnSpc>
            </a:pPr>
            <a:r>
              <a:rPr sz="1600" spc="-10" dirty="0">
                <a:latin typeface="Calibri"/>
                <a:cs typeface="Calibri"/>
              </a:rPr>
              <a:t>Spooner</a:t>
            </a:r>
            <a:endParaRPr sz="1600">
              <a:latin typeface="Calibri"/>
              <a:cs typeface="Calibri"/>
            </a:endParaRPr>
          </a:p>
          <a:p>
            <a:pPr marL="365125">
              <a:lnSpc>
                <a:spcPts val="1905"/>
              </a:lnSpc>
            </a:pPr>
            <a:r>
              <a:rPr sz="1600" spc="-10" dirty="0">
                <a:latin typeface="Calibri"/>
                <a:cs typeface="Calibri"/>
              </a:rPr>
              <a:t>Summit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46934" y="2529839"/>
            <a:ext cx="544830" cy="1539240"/>
          </a:xfrm>
          <a:custGeom>
            <a:avLst/>
            <a:gdLst/>
            <a:ahLst/>
            <a:cxnLst/>
            <a:rect l="l" t="t" r="r" b="b"/>
            <a:pathLst>
              <a:path w="544830" h="1539239">
                <a:moveTo>
                  <a:pt x="0" y="9334"/>
                </a:moveTo>
                <a:lnTo>
                  <a:pt x="166395" y="0"/>
                </a:lnTo>
                <a:lnTo>
                  <a:pt x="544601" y="1539024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24761" y="2439161"/>
            <a:ext cx="914400" cy="533400"/>
          </a:xfrm>
          <a:prstGeom prst="rect">
            <a:avLst/>
          </a:prstGeom>
          <a:solidFill>
            <a:srgbClr val="FFFFFF">
              <a:alpha val="56861"/>
            </a:srgbClr>
          </a:solidFill>
          <a:ln w="25908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7804">
              <a:lnSpc>
                <a:spcPts val="1975"/>
              </a:lnSpc>
            </a:pPr>
            <a:r>
              <a:rPr sz="1800" spc="-10" dirty="0">
                <a:latin typeface="Calibri"/>
                <a:cs typeface="Calibri"/>
              </a:rPr>
              <a:t>Clear</a:t>
            </a:r>
            <a:endParaRPr sz="1800">
              <a:latin typeface="Calibri"/>
              <a:cs typeface="Calibri"/>
            </a:endParaRPr>
          </a:p>
          <a:p>
            <a:pPr marL="18986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Creek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62234" y="1019568"/>
            <a:ext cx="467359" cy="1348740"/>
          </a:xfrm>
          <a:custGeom>
            <a:avLst/>
            <a:gdLst/>
            <a:ahLst/>
            <a:cxnLst/>
            <a:rect l="l" t="t" r="r" b="b"/>
            <a:pathLst>
              <a:path w="467360" h="1348739">
                <a:moveTo>
                  <a:pt x="0" y="14655"/>
                </a:moveTo>
                <a:lnTo>
                  <a:pt x="346659" y="0"/>
                </a:lnTo>
                <a:lnTo>
                  <a:pt x="466839" y="134813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241042" y="877061"/>
            <a:ext cx="1905000" cy="838200"/>
          </a:xfrm>
          <a:prstGeom prst="rect">
            <a:avLst/>
          </a:prstGeom>
          <a:solidFill>
            <a:srgbClr val="FFFFFF">
              <a:alpha val="56861"/>
            </a:srgbClr>
          </a:solidFill>
          <a:ln w="25907">
            <a:solidFill>
              <a:srgbClr val="00000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185420" marR="179070" indent="-1270" algn="ctr">
              <a:lnSpc>
                <a:spcPts val="2160"/>
              </a:lnSpc>
              <a:spcBef>
                <a:spcPts val="5"/>
              </a:spcBef>
            </a:pPr>
            <a:r>
              <a:rPr sz="1800" b="0" spc="-10" dirty="0">
                <a:latin typeface="Calibri"/>
                <a:cs typeface="Calibri"/>
              </a:rPr>
              <a:t>Watershed Boundary </a:t>
            </a:r>
            <a:r>
              <a:rPr sz="1800" b="0" dirty="0">
                <a:latin typeface="Calibri"/>
                <a:cs typeface="Calibri"/>
              </a:rPr>
              <a:t>(Roughly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19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mi</a:t>
            </a:r>
            <a:r>
              <a:rPr sz="1800" b="0" spc="-30" baseline="25462" dirty="0">
                <a:latin typeface="Calibri"/>
                <a:cs typeface="Calibri"/>
              </a:rPr>
              <a:t>2</a:t>
            </a:r>
            <a:r>
              <a:rPr sz="1800" b="0" spc="-2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26008" y="6477000"/>
            <a:ext cx="7417434" cy="394970"/>
            <a:chOff x="826008" y="6477000"/>
            <a:chExt cx="7417434" cy="394970"/>
          </a:xfrm>
        </p:grpSpPr>
        <p:sp>
          <p:nvSpPr>
            <p:cNvPr id="16" name="object 16"/>
            <p:cNvSpPr/>
            <p:nvPr/>
          </p:nvSpPr>
          <p:spPr>
            <a:xfrm>
              <a:off x="838962" y="6489953"/>
              <a:ext cx="7391400" cy="368300"/>
            </a:xfrm>
            <a:custGeom>
              <a:avLst/>
              <a:gdLst/>
              <a:ahLst/>
              <a:cxnLst/>
              <a:rect l="l" t="t" r="r" b="b"/>
              <a:pathLst>
                <a:path w="7391400" h="368300">
                  <a:moveTo>
                    <a:pt x="7391400" y="0"/>
                  </a:moveTo>
                  <a:lnTo>
                    <a:pt x="0" y="0"/>
                  </a:lnTo>
                  <a:lnTo>
                    <a:pt x="0" y="368046"/>
                  </a:lnTo>
                  <a:lnTo>
                    <a:pt x="7391400" y="368046"/>
                  </a:lnTo>
                  <a:lnTo>
                    <a:pt x="7391400" y="0"/>
                  </a:lnTo>
                  <a:close/>
                </a:path>
              </a:pathLst>
            </a:custGeom>
            <a:solidFill>
              <a:srgbClr val="FFFFFF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38962" y="6489953"/>
              <a:ext cx="7391400" cy="368935"/>
            </a:xfrm>
            <a:custGeom>
              <a:avLst/>
              <a:gdLst/>
              <a:ahLst/>
              <a:cxnLst/>
              <a:rect l="l" t="t" r="r" b="b"/>
              <a:pathLst>
                <a:path w="7391400" h="368934">
                  <a:moveTo>
                    <a:pt x="0" y="0"/>
                  </a:moveTo>
                  <a:lnTo>
                    <a:pt x="7391400" y="0"/>
                  </a:lnTo>
                  <a:lnTo>
                    <a:pt x="7391400" y="368808"/>
                  </a:lnTo>
                  <a:lnTo>
                    <a:pt x="0" y="368808"/>
                  </a:lnTo>
                  <a:lnTo>
                    <a:pt x="0" y="0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51916" y="6506447"/>
            <a:ext cx="7366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Almost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200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agency,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tribal,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private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properties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watershed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04534" y="5349240"/>
            <a:ext cx="1695450" cy="320040"/>
          </a:xfrm>
          <a:custGeom>
            <a:avLst/>
            <a:gdLst/>
            <a:ahLst/>
            <a:cxnLst/>
            <a:rect l="l" t="t" r="r" b="b"/>
            <a:pathLst>
              <a:path w="1695450" h="320039">
                <a:moveTo>
                  <a:pt x="0" y="9334"/>
                </a:moveTo>
                <a:lnTo>
                  <a:pt x="509295" y="0"/>
                </a:lnTo>
                <a:lnTo>
                  <a:pt x="1695221" y="319824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182361" y="5258561"/>
            <a:ext cx="914400" cy="533400"/>
          </a:xfrm>
          <a:prstGeom prst="rect">
            <a:avLst/>
          </a:prstGeom>
          <a:solidFill>
            <a:srgbClr val="FFFFFF">
              <a:alpha val="56861"/>
            </a:srgbClr>
          </a:solidFill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6525">
              <a:lnSpc>
                <a:spcPts val="1975"/>
              </a:lnSpc>
            </a:pPr>
            <a:r>
              <a:rPr sz="1800" spc="-10" dirty="0">
                <a:latin typeface="Calibri"/>
                <a:cs typeface="Calibri"/>
              </a:rPr>
              <a:t>Carson</a:t>
            </a:r>
            <a:endParaRPr sz="1800">
              <a:latin typeface="Calibri"/>
              <a:cs typeface="Calibri"/>
            </a:endParaRPr>
          </a:p>
          <a:p>
            <a:pPr marL="22034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River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1934" y="267542"/>
            <a:ext cx="7367270" cy="490220"/>
            <a:chOff x="1001934" y="267542"/>
            <a:chExt cx="7367270" cy="490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166" y="267542"/>
              <a:ext cx="7317587" cy="4889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6506" y="716279"/>
              <a:ext cx="7358380" cy="36830"/>
            </a:xfrm>
            <a:custGeom>
              <a:avLst/>
              <a:gdLst/>
              <a:ahLst/>
              <a:cxnLst/>
              <a:rect l="l" t="t" r="r" b="b"/>
              <a:pathLst>
                <a:path w="7358380" h="36829">
                  <a:moveTo>
                    <a:pt x="735787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7357872" y="36576"/>
                  </a:lnTo>
                  <a:lnTo>
                    <a:pt x="7357872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6506" y="716279"/>
              <a:ext cx="7358380" cy="36830"/>
            </a:xfrm>
            <a:custGeom>
              <a:avLst/>
              <a:gdLst/>
              <a:ahLst/>
              <a:cxnLst/>
              <a:rect l="l" t="t" r="r" b="b"/>
              <a:pathLst>
                <a:path w="7358380" h="36829">
                  <a:moveTo>
                    <a:pt x="0" y="0"/>
                  </a:moveTo>
                  <a:lnTo>
                    <a:pt x="1839468" y="0"/>
                  </a:lnTo>
                  <a:lnTo>
                    <a:pt x="3678936" y="0"/>
                  </a:lnTo>
                  <a:lnTo>
                    <a:pt x="5518404" y="0"/>
                  </a:lnTo>
                  <a:lnTo>
                    <a:pt x="7357872" y="0"/>
                  </a:lnTo>
                  <a:lnTo>
                    <a:pt x="7357872" y="36576"/>
                  </a:lnTo>
                  <a:lnTo>
                    <a:pt x="5518404" y="36576"/>
                  </a:lnTo>
                  <a:lnTo>
                    <a:pt x="3678936" y="36576"/>
                  </a:lnTo>
                  <a:lnTo>
                    <a:pt x="1839468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1350" y="938109"/>
            <a:ext cx="5236502" cy="39557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039778" y="1382267"/>
            <a:ext cx="5293360" cy="45720"/>
            <a:chOff x="2039778" y="1382267"/>
            <a:chExt cx="5293360" cy="45720"/>
          </a:xfrm>
        </p:grpSpPr>
        <p:sp>
          <p:nvSpPr>
            <p:cNvPr id="8" name="object 8"/>
            <p:cNvSpPr/>
            <p:nvPr/>
          </p:nvSpPr>
          <p:spPr>
            <a:xfrm>
              <a:off x="2044350" y="1386839"/>
              <a:ext cx="5283835" cy="36830"/>
            </a:xfrm>
            <a:custGeom>
              <a:avLst/>
              <a:gdLst/>
              <a:ahLst/>
              <a:cxnLst/>
              <a:rect l="l" t="t" r="r" b="b"/>
              <a:pathLst>
                <a:path w="5283834" h="36830">
                  <a:moveTo>
                    <a:pt x="5283708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5283708" y="36576"/>
                  </a:lnTo>
                  <a:lnTo>
                    <a:pt x="5283708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44350" y="1386839"/>
              <a:ext cx="5283835" cy="36830"/>
            </a:xfrm>
            <a:custGeom>
              <a:avLst/>
              <a:gdLst/>
              <a:ahLst/>
              <a:cxnLst/>
              <a:rect l="l" t="t" r="r" b="b"/>
              <a:pathLst>
                <a:path w="5283834" h="36830">
                  <a:moveTo>
                    <a:pt x="0" y="0"/>
                  </a:moveTo>
                  <a:lnTo>
                    <a:pt x="1761236" y="0"/>
                  </a:lnTo>
                  <a:lnTo>
                    <a:pt x="3522472" y="0"/>
                  </a:lnTo>
                  <a:lnTo>
                    <a:pt x="5283708" y="0"/>
                  </a:lnTo>
                  <a:lnTo>
                    <a:pt x="5283708" y="36576"/>
                  </a:lnTo>
                  <a:lnTo>
                    <a:pt x="3522472" y="36576"/>
                  </a:lnTo>
                  <a:lnTo>
                    <a:pt x="1761236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9143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20040" y="1761235"/>
            <a:ext cx="5097145" cy="452755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76200" marR="43180" indent="-7620">
              <a:lnSpc>
                <a:spcPts val="2300"/>
              </a:lnSpc>
              <a:spcBef>
                <a:spcPts val="660"/>
              </a:spcBef>
              <a:buSzPct val="95833"/>
              <a:buFont typeface="Arial"/>
              <a:buChar char="•"/>
              <a:tabLst>
                <a:tab pos="182880" algn="l"/>
              </a:tabLst>
            </a:pPr>
            <a:r>
              <a:rPr dirty="0"/>
              <a:t>	</a:t>
            </a:r>
            <a:r>
              <a:rPr sz="2400" b="1" dirty="0">
                <a:latin typeface="Calibri"/>
                <a:cs typeface="Calibri"/>
              </a:rPr>
              <a:t>Monitoring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began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part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the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States </a:t>
            </a:r>
            <a:r>
              <a:rPr sz="2400" b="1" dirty="0">
                <a:latin typeface="Calibri"/>
                <a:cs typeface="Calibri"/>
              </a:rPr>
              <a:t>MS4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permit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in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2004.</a:t>
            </a:r>
            <a:endParaRPr sz="2400">
              <a:latin typeface="Calibri"/>
              <a:cs typeface="Calibri"/>
            </a:endParaRPr>
          </a:p>
          <a:p>
            <a:pPr marL="182880" indent="-114300">
              <a:lnSpc>
                <a:spcPct val="100000"/>
              </a:lnSpc>
              <a:spcBef>
                <a:spcPts val="2905"/>
              </a:spcBef>
              <a:buSzPct val="95833"/>
              <a:buFont typeface="Arial"/>
              <a:buChar char="•"/>
              <a:tabLst>
                <a:tab pos="182880" algn="l"/>
              </a:tabLst>
            </a:pP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baseline="24305" dirty="0">
                <a:latin typeface="Calibri"/>
                <a:cs typeface="Calibri"/>
              </a:rPr>
              <a:t>st</a:t>
            </a:r>
            <a:r>
              <a:rPr sz="2400" b="1" spc="187" baseline="243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Report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2004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2007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available.</a:t>
            </a:r>
            <a:endParaRPr sz="2400">
              <a:latin typeface="Calibri"/>
              <a:cs typeface="Calibri"/>
            </a:endParaRPr>
          </a:p>
          <a:p>
            <a:pPr marL="182880" indent="-114300">
              <a:lnSpc>
                <a:spcPct val="100000"/>
              </a:lnSpc>
              <a:spcBef>
                <a:spcPts val="2880"/>
              </a:spcBef>
              <a:buSzPct val="95833"/>
              <a:buFont typeface="Arial"/>
              <a:buChar char="•"/>
              <a:tabLst>
                <a:tab pos="182880" algn="l"/>
              </a:tabLst>
            </a:pPr>
            <a:r>
              <a:rPr sz="2400" b="1" dirty="0">
                <a:latin typeface="Calibri"/>
                <a:cs typeface="Calibri"/>
              </a:rPr>
              <a:t>2</a:t>
            </a:r>
            <a:r>
              <a:rPr sz="2400" b="1" baseline="24305" dirty="0">
                <a:latin typeface="Calibri"/>
                <a:cs typeface="Calibri"/>
              </a:rPr>
              <a:t>nd</a:t>
            </a:r>
            <a:r>
              <a:rPr sz="2400" b="1" spc="209" baseline="243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agreement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2009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2012</a:t>
            </a:r>
            <a:endParaRPr sz="2400">
              <a:latin typeface="Calibri"/>
              <a:cs typeface="Calibri"/>
            </a:endParaRPr>
          </a:p>
          <a:p>
            <a:pPr marL="676910" lvl="1" indent="-143510">
              <a:lnSpc>
                <a:spcPct val="100000"/>
              </a:lnSpc>
              <a:buSzPct val="83333"/>
              <a:buFont typeface="Arial"/>
              <a:buChar char="•"/>
              <a:tabLst>
                <a:tab pos="676910" algn="l"/>
              </a:tabLst>
            </a:pPr>
            <a:r>
              <a:rPr sz="2400" b="1" dirty="0">
                <a:latin typeface="Calibri"/>
                <a:cs typeface="Calibri"/>
              </a:rPr>
              <a:t>Report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available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soon.</a:t>
            </a:r>
            <a:endParaRPr sz="2400">
              <a:latin typeface="Calibri"/>
              <a:cs typeface="Calibri"/>
            </a:endParaRPr>
          </a:p>
          <a:p>
            <a:pPr marL="182880" indent="-114300">
              <a:lnSpc>
                <a:spcPct val="100000"/>
              </a:lnSpc>
              <a:spcBef>
                <a:spcPts val="2880"/>
              </a:spcBef>
              <a:buSzPct val="95833"/>
              <a:buFont typeface="Arial"/>
              <a:buChar char="•"/>
              <a:tabLst>
                <a:tab pos="182880" algn="l"/>
              </a:tabLst>
            </a:pPr>
            <a:r>
              <a:rPr sz="2400" b="1" dirty="0">
                <a:latin typeface="Calibri"/>
                <a:cs typeface="Calibri"/>
              </a:rPr>
              <a:t>3</a:t>
            </a:r>
            <a:r>
              <a:rPr sz="2400" b="1" baseline="24305" dirty="0">
                <a:latin typeface="Calibri"/>
                <a:cs typeface="Calibri"/>
              </a:rPr>
              <a:t>rd</a:t>
            </a:r>
            <a:r>
              <a:rPr sz="2400" b="1" spc="209" baseline="243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agreement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for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2013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to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2016.</a:t>
            </a:r>
            <a:endParaRPr sz="2400">
              <a:latin typeface="Calibri"/>
              <a:cs typeface="Calibri"/>
            </a:endParaRPr>
          </a:p>
          <a:p>
            <a:pPr marL="640080" lvl="1" indent="-119380">
              <a:lnSpc>
                <a:spcPct val="100000"/>
              </a:lnSpc>
              <a:buSzPct val="95833"/>
              <a:buFont typeface="Arial"/>
              <a:buChar char="•"/>
              <a:tabLst>
                <a:tab pos="640080" algn="l"/>
              </a:tabLst>
            </a:pPr>
            <a:r>
              <a:rPr sz="2400" b="1" dirty="0">
                <a:latin typeface="Calibri"/>
                <a:cs typeface="Calibri"/>
              </a:rPr>
              <a:t>Report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expected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end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of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2017.</a:t>
            </a:r>
            <a:endParaRPr sz="2400">
              <a:latin typeface="Calibri"/>
              <a:cs typeface="Calibri"/>
            </a:endParaRPr>
          </a:p>
          <a:p>
            <a:pPr marL="640080" lvl="1" indent="-119380">
              <a:lnSpc>
                <a:spcPct val="100000"/>
              </a:lnSpc>
              <a:buSzPct val="95833"/>
              <a:buFont typeface="Arial"/>
              <a:buChar char="•"/>
              <a:tabLst>
                <a:tab pos="640080" algn="l"/>
              </a:tabLst>
            </a:pPr>
            <a:r>
              <a:rPr sz="2400" b="1" spc="-10" dirty="0">
                <a:latin typeface="Calibri"/>
                <a:cs typeface="Calibri"/>
              </a:rPr>
              <a:t>$493,000</a:t>
            </a:r>
            <a:endParaRPr sz="2400">
              <a:latin typeface="Calibri"/>
              <a:cs typeface="Calibri"/>
            </a:endParaRPr>
          </a:p>
          <a:p>
            <a:pPr marL="1069340" lvl="2" indent="-88900">
              <a:lnSpc>
                <a:spcPct val="100000"/>
              </a:lnSpc>
              <a:spcBef>
                <a:spcPts val="20"/>
              </a:spcBef>
              <a:buSzPct val="94444"/>
              <a:buFont typeface="Arial"/>
              <a:buChar char="•"/>
              <a:tabLst>
                <a:tab pos="1069340" algn="l"/>
              </a:tabLst>
            </a:pPr>
            <a:r>
              <a:rPr sz="1800" b="1" dirty="0">
                <a:latin typeface="Calibri"/>
                <a:cs typeface="Calibri"/>
              </a:rPr>
              <a:t>$247,000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(NDOT)</a:t>
            </a:r>
            <a:endParaRPr sz="1800">
              <a:latin typeface="Calibri"/>
              <a:cs typeface="Calibri"/>
            </a:endParaRPr>
          </a:p>
          <a:p>
            <a:pPr marL="1069340" lvl="2" indent="-88900">
              <a:lnSpc>
                <a:spcPct val="100000"/>
              </a:lnSpc>
              <a:buSzPct val="94444"/>
              <a:buFont typeface="Arial"/>
              <a:buChar char="•"/>
              <a:tabLst>
                <a:tab pos="1069340" algn="l"/>
              </a:tabLst>
            </a:pPr>
            <a:r>
              <a:rPr sz="1800" b="1" dirty="0">
                <a:latin typeface="Calibri"/>
                <a:cs typeface="Calibri"/>
              </a:rPr>
              <a:t>$247,000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(Federal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USGS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Matching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Funds)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53455" y="2209800"/>
            <a:ext cx="3262883" cy="420014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97935" y="5953669"/>
            <a:ext cx="3546475" cy="662940"/>
            <a:chOff x="2797935" y="5953669"/>
            <a:chExt cx="3546475" cy="6629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7696" y="5953669"/>
              <a:ext cx="3485235" cy="6126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03269" y="6560820"/>
              <a:ext cx="3535679" cy="50800"/>
            </a:xfrm>
            <a:custGeom>
              <a:avLst/>
              <a:gdLst/>
              <a:ahLst/>
              <a:cxnLst/>
              <a:rect l="l" t="t" r="r" b="b"/>
              <a:pathLst>
                <a:path w="3535679" h="50800">
                  <a:moveTo>
                    <a:pt x="3535679" y="0"/>
                  </a:moveTo>
                  <a:lnTo>
                    <a:pt x="0" y="0"/>
                  </a:lnTo>
                  <a:lnTo>
                    <a:pt x="0" y="50291"/>
                  </a:lnTo>
                  <a:lnTo>
                    <a:pt x="3535679" y="50291"/>
                  </a:lnTo>
                  <a:lnTo>
                    <a:pt x="3535679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03269" y="6560820"/>
              <a:ext cx="3535679" cy="50800"/>
            </a:xfrm>
            <a:custGeom>
              <a:avLst/>
              <a:gdLst/>
              <a:ahLst/>
              <a:cxnLst/>
              <a:rect l="l" t="t" r="r" b="b"/>
              <a:pathLst>
                <a:path w="3535679" h="50800">
                  <a:moveTo>
                    <a:pt x="0" y="0"/>
                  </a:moveTo>
                  <a:lnTo>
                    <a:pt x="1767839" y="0"/>
                  </a:lnTo>
                  <a:lnTo>
                    <a:pt x="3535679" y="0"/>
                  </a:lnTo>
                  <a:lnTo>
                    <a:pt x="3535679" y="50291"/>
                  </a:lnTo>
                  <a:lnTo>
                    <a:pt x="1767839" y="50291"/>
                  </a:lnTo>
                  <a:lnTo>
                    <a:pt x="0" y="5029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540" y="1608835"/>
            <a:ext cx="7928609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61531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81000" algn="l"/>
              </a:tabLst>
            </a:pPr>
            <a:r>
              <a:rPr sz="3000" b="1" dirty="0">
                <a:latin typeface="Calibri"/>
                <a:cs typeface="Calibri"/>
              </a:rPr>
              <a:t>Kings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Canyon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toll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road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was</a:t>
            </a:r>
            <a:r>
              <a:rPr sz="3000" b="1" spc="-7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main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lake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access </a:t>
            </a:r>
            <a:r>
              <a:rPr sz="3000" b="1" dirty="0">
                <a:latin typeface="Calibri"/>
                <a:cs typeface="Calibri"/>
              </a:rPr>
              <a:t>around</a:t>
            </a:r>
            <a:r>
              <a:rPr sz="3000" b="1" spc="-4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the</a:t>
            </a:r>
            <a:r>
              <a:rPr sz="3000" b="1" spc="-4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turn</a:t>
            </a:r>
            <a:r>
              <a:rPr sz="3000" b="1" spc="-5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of</a:t>
            </a:r>
            <a:r>
              <a:rPr sz="3000" b="1" spc="-4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the</a:t>
            </a:r>
            <a:r>
              <a:rPr sz="3000" b="1" spc="-5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century</a:t>
            </a:r>
            <a:endParaRPr sz="3000">
              <a:latin typeface="Calibri"/>
              <a:cs typeface="Calibri"/>
            </a:endParaRPr>
          </a:p>
          <a:p>
            <a:pPr marL="381000" marR="26797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81000" algn="l"/>
              </a:tabLst>
            </a:pPr>
            <a:r>
              <a:rPr sz="3000" b="1" dirty="0">
                <a:latin typeface="Calibri"/>
                <a:cs typeface="Calibri"/>
              </a:rPr>
              <a:t>Old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Clear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Creek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road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was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popular</a:t>
            </a:r>
            <a:r>
              <a:rPr sz="3000" b="1" spc="-4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with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spc="-20" dirty="0">
                <a:latin typeface="Calibri"/>
                <a:cs typeface="Calibri"/>
              </a:rPr>
              <a:t>toll </a:t>
            </a:r>
            <a:r>
              <a:rPr sz="3000" b="1" dirty="0">
                <a:latin typeface="Calibri"/>
                <a:cs typeface="Calibri"/>
              </a:rPr>
              <a:t>dodgers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and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wasn’t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paved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till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1928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($230,000)</a:t>
            </a:r>
            <a:endParaRPr sz="3000">
              <a:latin typeface="Calibri"/>
              <a:cs typeface="Calibri"/>
            </a:endParaRPr>
          </a:p>
          <a:p>
            <a:pPr marL="381000" marR="208915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81000" algn="l"/>
              </a:tabLst>
            </a:pPr>
            <a:r>
              <a:rPr sz="3000" b="1" dirty="0">
                <a:latin typeface="Calibri"/>
                <a:cs typeface="Calibri"/>
              </a:rPr>
              <a:t>In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1956,</a:t>
            </a:r>
            <a:r>
              <a:rPr sz="3000" b="1" spc="-7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US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50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construction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began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through</a:t>
            </a:r>
            <a:r>
              <a:rPr sz="3000" b="1" spc="-70" dirty="0">
                <a:latin typeface="Calibri"/>
                <a:cs typeface="Calibri"/>
              </a:rPr>
              <a:t> </a:t>
            </a:r>
            <a:r>
              <a:rPr sz="3000" b="1" spc="-25" dirty="0">
                <a:latin typeface="Calibri"/>
                <a:cs typeface="Calibri"/>
              </a:rPr>
              <a:t>the </a:t>
            </a:r>
            <a:r>
              <a:rPr sz="3000" b="1" dirty="0">
                <a:latin typeface="Calibri"/>
                <a:cs typeface="Calibri"/>
              </a:rPr>
              <a:t>Clear</a:t>
            </a:r>
            <a:r>
              <a:rPr sz="3000" b="1" spc="-6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Creek</a:t>
            </a:r>
            <a:r>
              <a:rPr sz="3000" b="1" spc="-5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Watershed</a:t>
            </a:r>
            <a:endParaRPr sz="3000">
              <a:latin typeface="Calibri"/>
              <a:cs typeface="Calibri"/>
            </a:endParaRPr>
          </a:p>
          <a:p>
            <a:pPr marL="380365" marR="3048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80365" algn="l"/>
              </a:tabLst>
            </a:pPr>
            <a:r>
              <a:rPr sz="3000" b="1" spc="-10" dirty="0">
                <a:latin typeface="Calibri"/>
                <a:cs typeface="Calibri"/>
              </a:rPr>
              <a:t>Roadway</a:t>
            </a:r>
            <a:r>
              <a:rPr sz="3000" b="1" spc="-8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opened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October</a:t>
            </a:r>
            <a:r>
              <a:rPr sz="3000" b="1" spc="-10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4</a:t>
            </a:r>
            <a:r>
              <a:rPr sz="3000" b="1" baseline="25000" dirty="0">
                <a:latin typeface="Calibri"/>
                <a:cs typeface="Calibri"/>
              </a:rPr>
              <a:t>th</a:t>
            </a:r>
            <a:r>
              <a:rPr sz="3000" b="1" dirty="0">
                <a:latin typeface="Calibri"/>
                <a:cs typeface="Calibri"/>
              </a:rPr>
              <a:t>,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1957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spc="-25" dirty="0">
                <a:latin typeface="Calibri"/>
                <a:cs typeface="Calibri"/>
              </a:rPr>
              <a:t>in </a:t>
            </a:r>
            <a:r>
              <a:rPr sz="3000" b="1" spc="-10" dirty="0">
                <a:latin typeface="Calibri"/>
                <a:cs typeface="Calibri"/>
              </a:rPr>
              <a:t>preparation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for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1960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Winter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Olympics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in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Squaw Valley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6106" y="309421"/>
            <a:ext cx="5991225" cy="517525"/>
            <a:chOff x="86106" y="309421"/>
            <a:chExt cx="5991225" cy="517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340" y="309421"/>
              <a:ext cx="5946330" cy="5158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1440" y="784859"/>
              <a:ext cx="5980430" cy="36830"/>
            </a:xfrm>
            <a:custGeom>
              <a:avLst/>
              <a:gdLst/>
              <a:ahLst/>
              <a:cxnLst/>
              <a:rect l="l" t="t" r="r" b="b"/>
              <a:pathLst>
                <a:path w="5980430" h="36830">
                  <a:moveTo>
                    <a:pt x="598017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5980176" y="36576"/>
                  </a:lnTo>
                  <a:lnTo>
                    <a:pt x="598017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" y="784859"/>
              <a:ext cx="5980430" cy="36830"/>
            </a:xfrm>
            <a:custGeom>
              <a:avLst/>
              <a:gdLst/>
              <a:ahLst/>
              <a:cxnLst/>
              <a:rect l="l" t="t" r="r" b="b"/>
              <a:pathLst>
                <a:path w="5980430" h="36830">
                  <a:moveTo>
                    <a:pt x="0" y="0"/>
                  </a:moveTo>
                  <a:lnTo>
                    <a:pt x="1495044" y="0"/>
                  </a:lnTo>
                  <a:lnTo>
                    <a:pt x="2990088" y="0"/>
                  </a:lnTo>
                  <a:lnTo>
                    <a:pt x="4485132" y="0"/>
                  </a:lnTo>
                  <a:lnTo>
                    <a:pt x="5980176" y="0"/>
                  </a:lnTo>
                  <a:lnTo>
                    <a:pt x="5980176" y="36576"/>
                  </a:lnTo>
                  <a:lnTo>
                    <a:pt x="4485132" y="36576"/>
                  </a:lnTo>
                  <a:lnTo>
                    <a:pt x="2990088" y="36576"/>
                  </a:lnTo>
                  <a:lnTo>
                    <a:pt x="1495044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7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5727" y="333298"/>
            <a:ext cx="586168" cy="3766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57501" y="756983"/>
            <a:ext cx="4429125" cy="47625"/>
            <a:chOff x="2357501" y="756983"/>
            <a:chExt cx="4429125" cy="47625"/>
          </a:xfrm>
        </p:grpSpPr>
        <p:sp>
          <p:nvSpPr>
            <p:cNvPr id="4" name="object 4"/>
            <p:cNvSpPr/>
            <p:nvPr/>
          </p:nvSpPr>
          <p:spPr>
            <a:xfrm>
              <a:off x="2362835" y="762317"/>
              <a:ext cx="4418330" cy="36830"/>
            </a:xfrm>
            <a:custGeom>
              <a:avLst/>
              <a:gdLst/>
              <a:ahLst/>
              <a:cxnLst/>
              <a:rect l="l" t="t" r="r" b="b"/>
              <a:pathLst>
                <a:path w="4418330" h="36829">
                  <a:moveTo>
                    <a:pt x="441807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4418076" y="36576"/>
                  </a:lnTo>
                  <a:lnTo>
                    <a:pt x="441807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62835" y="762317"/>
              <a:ext cx="4418330" cy="36830"/>
            </a:xfrm>
            <a:custGeom>
              <a:avLst/>
              <a:gdLst/>
              <a:ahLst/>
              <a:cxnLst/>
              <a:rect l="l" t="t" r="r" b="b"/>
              <a:pathLst>
                <a:path w="4418330" h="36829">
                  <a:moveTo>
                    <a:pt x="0" y="0"/>
                  </a:moveTo>
                  <a:lnTo>
                    <a:pt x="1472692" y="0"/>
                  </a:lnTo>
                  <a:lnTo>
                    <a:pt x="2945384" y="0"/>
                  </a:lnTo>
                  <a:lnTo>
                    <a:pt x="4418076" y="0"/>
                  </a:lnTo>
                  <a:lnTo>
                    <a:pt x="4418076" y="36576"/>
                  </a:lnTo>
                  <a:lnTo>
                    <a:pt x="2945384" y="36576"/>
                  </a:lnTo>
                  <a:lnTo>
                    <a:pt x="1472692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619" y="322110"/>
            <a:ext cx="3613492" cy="3878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1500" y="914400"/>
            <a:ext cx="7962899" cy="58689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585216"/>
            <a:ext cx="9097101" cy="58843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7432"/>
            <a:ext cx="8828125" cy="68194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8052" y="310634"/>
            <a:ext cx="3728085" cy="494030"/>
            <a:chOff x="2708052" y="310634"/>
            <a:chExt cx="3728085" cy="494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6562" y="310634"/>
              <a:ext cx="3672611" cy="492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13386" y="762317"/>
              <a:ext cx="3717290" cy="36830"/>
            </a:xfrm>
            <a:custGeom>
              <a:avLst/>
              <a:gdLst/>
              <a:ahLst/>
              <a:cxnLst/>
              <a:rect l="l" t="t" r="r" b="b"/>
              <a:pathLst>
                <a:path w="3717290" h="36829">
                  <a:moveTo>
                    <a:pt x="3717036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3717036" y="36576"/>
                  </a:lnTo>
                  <a:lnTo>
                    <a:pt x="3717036" y="0"/>
                  </a:lnTo>
                  <a:close/>
                </a:path>
              </a:pathLst>
            </a:custGeom>
            <a:solidFill>
              <a:srgbClr val="1F4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13386" y="762317"/>
              <a:ext cx="3717290" cy="36830"/>
            </a:xfrm>
            <a:custGeom>
              <a:avLst/>
              <a:gdLst/>
              <a:ahLst/>
              <a:cxnLst/>
              <a:rect l="l" t="t" r="r" b="b"/>
              <a:pathLst>
                <a:path w="3717290" h="36829">
                  <a:moveTo>
                    <a:pt x="0" y="0"/>
                  </a:moveTo>
                  <a:lnTo>
                    <a:pt x="1858518" y="0"/>
                  </a:lnTo>
                  <a:lnTo>
                    <a:pt x="3717036" y="0"/>
                  </a:lnTo>
                  <a:lnTo>
                    <a:pt x="3717036" y="36576"/>
                  </a:lnTo>
                  <a:lnTo>
                    <a:pt x="1858518" y="36576"/>
                  </a:lnTo>
                  <a:lnTo>
                    <a:pt x="0" y="36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5940" y="1327823"/>
            <a:ext cx="7735570" cy="451231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65"/>
              </a:spcBef>
              <a:buFont typeface="Arial"/>
              <a:buChar char="•"/>
              <a:tabLst>
                <a:tab pos="354965" algn="l"/>
              </a:tabLst>
            </a:pPr>
            <a:r>
              <a:rPr sz="3200" b="1" dirty="0">
                <a:latin typeface="Calibri"/>
                <a:cs typeface="Calibri"/>
              </a:rPr>
              <a:t>9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mile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trip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to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the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summit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sz="3200" b="1" dirty="0">
                <a:latin typeface="Calibri"/>
                <a:cs typeface="Calibri"/>
              </a:rPr>
              <a:t>200’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above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Old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Clear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Creek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Road</a:t>
            </a:r>
            <a:endParaRPr sz="320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dirty="0">
                <a:latin typeface="Calibri"/>
                <a:cs typeface="Calibri"/>
              </a:rPr>
              <a:t>$2.5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million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–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most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expensive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NDOT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project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the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40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year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history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of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NDOT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at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the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time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sz="3200" b="1" dirty="0">
                <a:latin typeface="Calibri"/>
                <a:cs typeface="Calibri"/>
              </a:rPr>
              <a:t>3.5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million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CY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of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earth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displaced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sz="3200" b="1" dirty="0">
                <a:latin typeface="Calibri"/>
                <a:cs typeface="Calibri"/>
              </a:rPr>
              <a:t>100,000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CY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handled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single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week</a:t>
            </a:r>
            <a:endParaRPr sz="3200">
              <a:latin typeface="Calibri"/>
              <a:cs typeface="Calibri"/>
            </a:endParaRPr>
          </a:p>
          <a:p>
            <a:pPr marL="355600" marR="29908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dirty="0">
                <a:latin typeface="Calibri"/>
                <a:cs typeface="Calibri"/>
              </a:rPr>
              <a:t>Completed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by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Isbell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construction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1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year </a:t>
            </a:r>
            <a:r>
              <a:rPr sz="3200" b="1" dirty="0">
                <a:latin typeface="Calibri"/>
                <a:cs typeface="Calibri"/>
              </a:rPr>
              <a:t>(ahead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of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schedule)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3315</TotalTime>
  <Words>814</Words>
  <Application>Microsoft Office PowerPoint</Application>
  <PresentationFormat>On-screen Show (4:3)</PresentationFormat>
  <Paragraphs>128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Constantia</vt:lpstr>
      <vt:lpstr>Office Theme</vt:lpstr>
      <vt:lpstr>A Success Story for the Clear Creek Watershed </vt:lpstr>
      <vt:lpstr>PowerPoint Presentation</vt:lpstr>
      <vt:lpstr>PowerPoint Presentation</vt:lpstr>
      <vt:lpstr>Watershed Boundary (Roughly 19 mi2)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 Inlets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</vt:lpstr>
      <vt:lpstr>Before</vt:lpstr>
      <vt:lpstr>After</vt:lpstr>
      <vt:lpstr>Before</vt:lpstr>
      <vt:lpstr>Before</vt:lpstr>
      <vt:lpstr>Before</vt:lpstr>
      <vt:lpstr>Before</vt:lpstr>
      <vt:lpstr>Before</vt:lpstr>
      <vt:lpstr>After</vt:lpstr>
      <vt:lpstr>Before</vt:lpstr>
      <vt:lpstr>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Nevada 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h9010dxr</dc:creator>
  <cp:lastModifiedBy>Edwin James</cp:lastModifiedBy>
  <cp:revision>4</cp:revision>
  <dcterms:created xsi:type="dcterms:W3CDTF">2024-02-28T16:41:39Z</dcterms:created>
  <dcterms:modified xsi:type="dcterms:W3CDTF">2024-03-01T23:57:44Z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2016-05-25T00:00:00Z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2024-02-28T00:00:00Z</vt:filetime>
  </property>
  <property fmtid="{D5CDD505-2E9C-101B-9397-08002B2CF9AE}" pid="5" name="Producer">
    <vt:lpwstr>Adobe PDF Library 11.0</vt:lpwstr>
  </property>
</Properties>
</file>