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notesSlides/notesSlide22.xml" ContentType="application/vnd.openxmlformats-officedocument.presentationml.notesSlide+xml"/>
  <Override PartName="/ppt/ink/ink3.xml" ContentType="application/inkml+xml"/>
  <Override PartName="/ppt/ink/ink4.xml" ContentType="application/inkml+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0"/>
  </p:notesMasterIdLst>
  <p:sldIdLst>
    <p:sldId id="256" r:id="rId5"/>
    <p:sldId id="508" r:id="rId6"/>
    <p:sldId id="475" r:id="rId7"/>
    <p:sldId id="509" r:id="rId8"/>
    <p:sldId id="457" r:id="rId9"/>
    <p:sldId id="258" r:id="rId10"/>
    <p:sldId id="319" r:id="rId11"/>
    <p:sldId id="502" r:id="rId12"/>
    <p:sldId id="494" r:id="rId13"/>
    <p:sldId id="499" r:id="rId14"/>
    <p:sldId id="470" r:id="rId15"/>
    <p:sldId id="469" r:id="rId16"/>
    <p:sldId id="503" r:id="rId17"/>
    <p:sldId id="500" r:id="rId18"/>
    <p:sldId id="260" r:id="rId19"/>
    <p:sldId id="507" r:id="rId20"/>
    <p:sldId id="498" r:id="rId21"/>
    <p:sldId id="504" r:id="rId22"/>
    <p:sldId id="495" r:id="rId23"/>
    <p:sldId id="496" r:id="rId24"/>
    <p:sldId id="468" r:id="rId25"/>
    <p:sldId id="471" r:id="rId26"/>
    <p:sldId id="464" r:id="rId27"/>
    <p:sldId id="455" r:id="rId28"/>
    <p:sldId id="26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4E7D"/>
    <a:srgbClr val="BDA9E8"/>
    <a:srgbClr val="83EAB5"/>
    <a:srgbClr val="F3BB44"/>
    <a:srgbClr val="DAA6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653676-7825-4949-8946-E7086AD8F71B}" v="465" dt="2024-03-05T00:08:33.911"/>
    <p1510:client id="{BDD21EBB-7C97-41CD-A2D8-6D7F05D9ACF4}" v="34" dt="2024-03-05T03:15:43.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380" autoAdjust="0"/>
  </p:normalViewPr>
  <p:slideViewPr>
    <p:cSldViewPr snapToGrid="0">
      <p:cViewPr varScale="1">
        <p:scale>
          <a:sx n="84" d="100"/>
          <a:sy n="84" d="100"/>
        </p:scale>
        <p:origin x="1596" y="60"/>
      </p:cViewPr>
      <p:guideLst/>
    </p:cSldViewPr>
  </p:slideViewPr>
  <p:notesTextViewPr>
    <p:cViewPr>
      <p:scale>
        <a:sx n="1" d="1"/>
        <a:sy n="1" d="1"/>
      </p:scale>
      <p:origin x="0" y="0"/>
    </p:cViewPr>
  </p:notesTextViewPr>
  <p:sorterViewPr>
    <p:cViewPr>
      <p:scale>
        <a:sx n="75" d="100"/>
        <a:sy n="75" d="100"/>
      </p:scale>
      <p:origin x="0" y="-34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den, Mo@Waterboards" userId="663e37b5-6ade-4c30-b407-74b299efe593" providerId="ADAL" clId="{AC653676-7825-4949-8946-E7086AD8F71B}"/>
    <pc:docChg chg="undo redo custSel addSld delSld modSld">
      <pc:chgData name="Loden, Mo@Waterboards" userId="663e37b5-6ade-4c30-b407-74b299efe593" providerId="ADAL" clId="{AC653676-7825-4949-8946-E7086AD8F71B}" dt="2024-03-05T00:08:33.911" v="3605" actId="33524"/>
      <pc:docMkLst>
        <pc:docMk/>
      </pc:docMkLst>
      <pc:sldChg chg="addSp delSp modSp mod modNotesTx">
        <pc:chgData name="Loden, Mo@Waterboards" userId="663e37b5-6ade-4c30-b407-74b299efe593" providerId="ADAL" clId="{AC653676-7825-4949-8946-E7086AD8F71B}" dt="2024-03-05T00:08:33.911" v="3605" actId="33524"/>
        <pc:sldMkLst>
          <pc:docMk/>
          <pc:sldMk cId="4193236147" sldId="260"/>
        </pc:sldMkLst>
        <pc:spChg chg="mod">
          <ac:chgData name="Loden, Mo@Waterboards" userId="663e37b5-6ade-4c30-b407-74b299efe593" providerId="ADAL" clId="{AC653676-7825-4949-8946-E7086AD8F71B}" dt="2024-02-22T00:17:40.257" v="2840" actId="20577"/>
          <ac:spMkLst>
            <pc:docMk/>
            <pc:sldMk cId="4193236147" sldId="260"/>
            <ac:spMk id="2" creationId="{FA3A304C-5D17-4686-8080-7CDD2F8BCDFB}"/>
          </ac:spMkLst>
        </pc:spChg>
        <pc:spChg chg="mod">
          <ac:chgData name="Loden, Mo@Waterboards" userId="663e37b5-6ade-4c30-b407-74b299efe593" providerId="ADAL" clId="{AC653676-7825-4949-8946-E7086AD8F71B}" dt="2024-02-21T23:23:02.759" v="1194" actId="1076"/>
          <ac:spMkLst>
            <pc:docMk/>
            <pc:sldMk cId="4193236147" sldId="260"/>
            <ac:spMk id="3" creationId="{06F5AA63-731B-4ED5-A457-16084663AE07}"/>
          </ac:spMkLst>
        </pc:spChg>
        <pc:picChg chg="add del mod">
          <ac:chgData name="Loden, Mo@Waterboards" userId="663e37b5-6ade-4c30-b407-74b299efe593" providerId="ADAL" clId="{AC653676-7825-4949-8946-E7086AD8F71B}" dt="2024-02-21T23:16:51.576" v="1115" actId="21"/>
          <ac:picMkLst>
            <pc:docMk/>
            <pc:sldMk cId="4193236147" sldId="260"/>
            <ac:picMk id="6" creationId="{DC0B8838-FC65-8DD0-6BCF-4267B367718D}"/>
          </ac:picMkLst>
        </pc:picChg>
        <pc:picChg chg="add mod ord">
          <ac:chgData name="Loden, Mo@Waterboards" userId="663e37b5-6ade-4c30-b407-74b299efe593" providerId="ADAL" clId="{AC653676-7825-4949-8946-E7086AD8F71B}" dt="2024-02-21T23:21:56.169" v="1180" actId="1582"/>
          <ac:picMkLst>
            <pc:docMk/>
            <pc:sldMk cId="4193236147" sldId="260"/>
            <ac:picMk id="8" creationId="{3E0232C4-E270-4644-5CD1-A4510ADB4985}"/>
          </ac:picMkLst>
        </pc:picChg>
        <pc:picChg chg="add mod">
          <ac:chgData name="Loden, Mo@Waterboards" userId="663e37b5-6ade-4c30-b407-74b299efe593" providerId="ADAL" clId="{AC653676-7825-4949-8946-E7086AD8F71B}" dt="2024-02-21T23:22:03.504" v="1182" actId="1582"/>
          <ac:picMkLst>
            <pc:docMk/>
            <pc:sldMk cId="4193236147" sldId="260"/>
            <ac:picMk id="10" creationId="{54140336-90AB-EC35-A157-78B62057EF15}"/>
          </ac:picMkLst>
        </pc:picChg>
      </pc:sldChg>
      <pc:sldChg chg="modSp mod">
        <pc:chgData name="Loden, Mo@Waterboards" userId="663e37b5-6ade-4c30-b407-74b299efe593" providerId="ADAL" clId="{AC653676-7825-4949-8946-E7086AD8F71B}" dt="2024-02-22T00:10:12.109" v="2706" actId="14100"/>
        <pc:sldMkLst>
          <pc:docMk/>
          <pc:sldMk cId="505097871" sldId="466"/>
        </pc:sldMkLst>
        <pc:spChg chg="mod">
          <ac:chgData name="Loden, Mo@Waterboards" userId="663e37b5-6ade-4c30-b407-74b299efe593" providerId="ADAL" clId="{AC653676-7825-4949-8946-E7086AD8F71B}" dt="2024-02-22T00:10:12.109" v="2706" actId="14100"/>
          <ac:spMkLst>
            <pc:docMk/>
            <pc:sldMk cId="505097871" sldId="466"/>
            <ac:spMk id="3" creationId="{C101ED0D-2FE7-7373-0A5F-D35B319DBAF6}"/>
          </ac:spMkLst>
        </pc:spChg>
      </pc:sldChg>
      <pc:sldChg chg="modSp mod modNotesTx">
        <pc:chgData name="Loden, Mo@Waterboards" userId="663e37b5-6ade-4c30-b407-74b299efe593" providerId="ADAL" clId="{AC653676-7825-4949-8946-E7086AD8F71B}" dt="2024-03-04T23:28:45.982" v="3365" actId="20577"/>
        <pc:sldMkLst>
          <pc:docMk/>
          <pc:sldMk cId="2655692394" sldId="500"/>
        </pc:sldMkLst>
        <pc:spChg chg="mod">
          <ac:chgData name="Loden, Mo@Waterboards" userId="663e37b5-6ade-4c30-b407-74b299efe593" providerId="ADAL" clId="{AC653676-7825-4949-8946-E7086AD8F71B}" dt="2024-02-21T21:54:28.929" v="535" actId="20577"/>
          <ac:spMkLst>
            <pc:docMk/>
            <pc:sldMk cId="2655692394" sldId="500"/>
            <ac:spMk id="3" creationId="{D315C13F-56F6-6678-8F9E-52204D2A3556}"/>
          </ac:spMkLst>
        </pc:spChg>
      </pc:sldChg>
      <pc:sldChg chg="modNotesTx">
        <pc:chgData name="Loden, Mo@Waterboards" userId="663e37b5-6ade-4c30-b407-74b299efe593" providerId="ADAL" clId="{AC653676-7825-4949-8946-E7086AD8F71B}" dt="2024-02-21T22:03:57.843" v="794" actId="20577"/>
        <pc:sldMkLst>
          <pc:docMk/>
          <pc:sldMk cId="326627110" sldId="503"/>
        </pc:sldMkLst>
      </pc:sldChg>
      <pc:sldChg chg="addSp delSp modSp new add del mod modNotesTx">
        <pc:chgData name="Loden, Mo@Waterboards" userId="663e37b5-6ade-4c30-b407-74b299efe593" providerId="ADAL" clId="{AC653676-7825-4949-8946-E7086AD8F71B}" dt="2024-03-04T23:33:17.845" v="3537" actId="20577"/>
        <pc:sldMkLst>
          <pc:docMk/>
          <pc:sldMk cId="3569739122" sldId="507"/>
        </pc:sldMkLst>
        <pc:spChg chg="mod">
          <ac:chgData name="Loden, Mo@Waterboards" userId="663e37b5-6ade-4c30-b407-74b299efe593" providerId="ADAL" clId="{AC653676-7825-4949-8946-E7086AD8F71B}" dt="2024-02-21T23:45:48.535" v="1593" actId="20577"/>
          <ac:spMkLst>
            <pc:docMk/>
            <pc:sldMk cId="3569739122" sldId="507"/>
            <ac:spMk id="2" creationId="{43021BD1-E7EE-0B29-F5BE-2AB81B6F6A32}"/>
          </ac:spMkLst>
        </pc:spChg>
        <pc:spChg chg="mod">
          <ac:chgData name="Loden, Mo@Waterboards" userId="663e37b5-6ade-4c30-b407-74b299efe593" providerId="ADAL" clId="{AC653676-7825-4949-8946-E7086AD8F71B}" dt="2024-02-22T00:20:14.440" v="2856" actId="20577"/>
          <ac:spMkLst>
            <pc:docMk/>
            <pc:sldMk cId="3569739122" sldId="507"/>
            <ac:spMk id="3" creationId="{B38EE53E-327D-7D39-F914-0EA6532B0E66}"/>
          </ac:spMkLst>
        </pc:spChg>
        <pc:graphicFrameChg chg="add del mod modGraphic">
          <ac:chgData name="Loden, Mo@Waterboards" userId="663e37b5-6ade-4c30-b407-74b299efe593" providerId="ADAL" clId="{AC653676-7825-4949-8946-E7086AD8F71B}" dt="2024-02-21T23:36:41.388" v="1369" actId="21"/>
          <ac:graphicFrameMkLst>
            <pc:docMk/>
            <pc:sldMk cId="3569739122" sldId="507"/>
            <ac:graphicFrameMk id="5" creationId="{DE9BE607-0257-AD81-18BA-27F49BA5372F}"/>
          </ac:graphicFrameMkLst>
        </pc:graphicFrameChg>
        <pc:picChg chg="add mod">
          <ac:chgData name="Loden, Mo@Waterboards" userId="663e37b5-6ade-4c30-b407-74b299efe593" providerId="ADAL" clId="{AC653676-7825-4949-8946-E7086AD8F71B}" dt="2024-02-22T00:11:13.074" v="2713" actId="14100"/>
          <ac:picMkLst>
            <pc:docMk/>
            <pc:sldMk cId="3569739122" sldId="507"/>
            <ac:picMk id="6" creationId="{E5FC249A-9D13-A234-EEBF-DCB5FB37F68C}"/>
          </ac:picMkLst>
        </pc:picChg>
      </pc:sldChg>
    </pc:docChg>
  </pc:docChgLst>
  <pc:docChgLst>
    <pc:chgData name="McClure, Daniel@Waterboards" userId="S::daniel.mcclure@waterboards.ca.gov::1b300fb7-b09c-4eab-aa5f-a5579403d93f" providerId="AD" clId="Web-{46EEC7CC-442F-DC0F-1ADF-F842DA6BF105}"/>
    <pc:docChg chg="delSld modSld">
      <pc:chgData name="McClure, Daniel@Waterboards" userId="S::daniel.mcclure@waterboards.ca.gov::1b300fb7-b09c-4eab-aa5f-a5579403d93f" providerId="AD" clId="Web-{46EEC7CC-442F-DC0F-1ADF-F842DA6BF105}" dt="2024-02-23T00:59:06.496" v="5"/>
      <pc:docMkLst>
        <pc:docMk/>
      </pc:docMkLst>
      <pc:sldChg chg="addSp delSp modSp del">
        <pc:chgData name="McClure, Daniel@Waterboards" userId="S::daniel.mcclure@waterboards.ca.gov::1b300fb7-b09c-4eab-aa5f-a5579403d93f" providerId="AD" clId="Web-{46EEC7CC-442F-DC0F-1ADF-F842DA6BF105}" dt="2024-02-23T00:58:39.949" v="4"/>
        <pc:sldMkLst>
          <pc:docMk/>
          <pc:sldMk cId="1214347144" sldId="463"/>
        </pc:sldMkLst>
        <pc:spChg chg="add mod">
          <ac:chgData name="McClure, Daniel@Waterboards" userId="S::daniel.mcclure@waterboards.ca.gov::1b300fb7-b09c-4eab-aa5f-a5579403d93f" providerId="AD" clId="Web-{46EEC7CC-442F-DC0F-1ADF-F842DA6BF105}" dt="2024-02-23T00:58:23.246" v="3"/>
          <ac:spMkLst>
            <pc:docMk/>
            <pc:sldMk cId="1214347144" sldId="463"/>
            <ac:spMk id="5" creationId="{2790F3F4-4F86-91F8-FC5C-C6DB11AEC90A}"/>
          </ac:spMkLst>
        </pc:spChg>
        <pc:spChg chg="del mod">
          <ac:chgData name="McClure, Daniel@Waterboards" userId="S::daniel.mcclure@waterboards.ca.gov::1b300fb7-b09c-4eab-aa5f-a5579403d93f" providerId="AD" clId="Web-{46EEC7CC-442F-DC0F-1ADF-F842DA6BF105}" dt="2024-02-23T00:58:23.246" v="3"/>
          <ac:spMkLst>
            <pc:docMk/>
            <pc:sldMk cId="1214347144" sldId="463"/>
            <ac:spMk id="9" creationId="{0E773794-ADC2-FBC7-401A-82E092D4B0B9}"/>
          </ac:spMkLst>
        </pc:spChg>
      </pc:sldChg>
      <pc:sldChg chg="modSp">
        <pc:chgData name="McClure, Daniel@Waterboards" userId="S::daniel.mcclure@waterboards.ca.gov::1b300fb7-b09c-4eab-aa5f-a5579403d93f" providerId="AD" clId="Web-{46EEC7CC-442F-DC0F-1ADF-F842DA6BF105}" dt="2024-02-23T00:57:38.011" v="0" actId="20577"/>
        <pc:sldMkLst>
          <pc:docMk/>
          <pc:sldMk cId="505097871" sldId="466"/>
        </pc:sldMkLst>
        <pc:spChg chg="mod">
          <ac:chgData name="McClure, Daniel@Waterboards" userId="S::daniel.mcclure@waterboards.ca.gov::1b300fb7-b09c-4eab-aa5f-a5579403d93f" providerId="AD" clId="Web-{46EEC7CC-442F-DC0F-1ADF-F842DA6BF105}" dt="2024-02-23T00:57:38.011" v="0" actId="20577"/>
          <ac:spMkLst>
            <pc:docMk/>
            <pc:sldMk cId="505097871" sldId="466"/>
            <ac:spMk id="3" creationId="{C101ED0D-2FE7-7373-0A5F-D35B319DBAF6}"/>
          </ac:spMkLst>
        </pc:spChg>
      </pc:sldChg>
      <pc:sldChg chg="del">
        <pc:chgData name="McClure, Daniel@Waterboards" userId="S::daniel.mcclure@waterboards.ca.gov::1b300fb7-b09c-4eab-aa5f-a5579403d93f" providerId="AD" clId="Web-{46EEC7CC-442F-DC0F-1ADF-F842DA6BF105}" dt="2024-02-23T00:59:06.496" v="5"/>
        <pc:sldMkLst>
          <pc:docMk/>
          <pc:sldMk cId="3286232504" sldId="474"/>
        </pc:sldMkLst>
      </pc:sldChg>
    </pc:docChg>
  </pc:docChgLst>
  <pc:docChgLst>
    <pc:chgData name="McClure, Daniel@Waterboards" userId="1b300fb7-b09c-4eab-aa5f-a5579403d93f" providerId="ADAL" clId="{BDD21EBB-7C97-41CD-A2D8-6D7F05D9ACF4}"/>
    <pc:docChg chg="undo custSel addSld delSld modSld sldOrd">
      <pc:chgData name="McClure, Daniel@Waterboards" userId="1b300fb7-b09c-4eab-aa5f-a5579403d93f" providerId="ADAL" clId="{BDD21EBB-7C97-41CD-A2D8-6D7F05D9ACF4}" dt="2024-03-05T03:02:11.957" v="2004" actId="313"/>
      <pc:docMkLst>
        <pc:docMk/>
      </pc:docMkLst>
      <pc:sldChg chg="modSp mod modNotesTx">
        <pc:chgData name="McClure, Daniel@Waterboards" userId="1b300fb7-b09c-4eab-aa5f-a5579403d93f" providerId="ADAL" clId="{BDD21EBB-7C97-41CD-A2D8-6D7F05D9ACF4}" dt="2024-02-28T00:48:59.933" v="1124" actId="20577"/>
        <pc:sldMkLst>
          <pc:docMk/>
          <pc:sldMk cId="3719948172" sldId="256"/>
        </pc:sldMkLst>
        <pc:spChg chg="mod">
          <ac:chgData name="McClure, Daniel@Waterboards" userId="1b300fb7-b09c-4eab-aa5f-a5579403d93f" providerId="ADAL" clId="{BDD21EBB-7C97-41CD-A2D8-6D7F05D9ACF4}" dt="2024-02-14T22:19:54.445" v="51" actId="20577"/>
          <ac:spMkLst>
            <pc:docMk/>
            <pc:sldMk cId="3719948172" sldId="256"/>
            <ac:spMk id="2" creationId="{42DECFF9-7B4A-4F58-8204-051DF9D8BCA2}"/>
          </ac:spMkLst>
        </pc:spChg>
        <pc:spChg chg="mod">
          <ac:chgData name="McClure, Daniel@Waterboards" userId="1b300fb7-b09c-4eab-aa5f-a5579403d93f" providerId="ADAL" clId="{BDD21EBB-7C97-41CD-A2D8-6D7F05D9ACF4}" dt="2024-02-14T22:20:28.506" v="102" actId="20577"/>
          <ac:spMkLst>
            <pc:docMk/>
            <pc:sldMk cId="3719948172" sldId="256"/>
            <ac:spMk id="3" creationId="{8462484C-1499-4EBF-AE7D-A9BC2C925AF0}"/>
          </ac:spMkLst>
        </pc:spChg>
        <pc:spChg chg="mod">
          <ac:chgData name="McClure, Daniel@Waterboards" userId="1b300fb7-b09c-4eab-aa5f-a5579403d93f" providerId="ADAL" clId="{BDD21EBB-7C97-41CD-A2D8-6D7F05D9ACF4}" dt="2024-02-14T22:19:15.961" v="32" actId="20577"/>
          <ac:spMkLst>
            <pc:docMk/>
            <pc:sldMk cId="3719948172" sldId="256"/>
            <ac:spMk id="4" creationId="{D1C373B9-551E-4F0A-B6FF-AAB47461DDF1}"/>
          </ac:spMkLst>
        </pc:spChg>
      </pc:sldChg>
      <pc:sldChg chg="modNotesTx">
        <pc:chgData name="McClure, Daniel@Waterboards" userId="1b300fb7-b09c-4eab-aa5f-a5579403d93f" providerId="ADAL" clId="{BDD21EBB-7C97-41CD-A2D8-6D7F05D9ACF4}" dt="2024-02-28T00:47:49.878" v="1121" actId="20577"/>
        <pc:sldMkLst>
          <pc:docMk/>
          <pc:sldMk cId="1113865795" sldId="258"/>
        </pc:sldMkLst>
      </pc:sldChg>
      <pc:sldChg chg="del modNotesTx">
        <pc:chgData name="McClure, Daniel@Waterboards" userId="1b300fb7-b09c-4eab-aa5f-a5579403d93f" providerId="ADAL" clId="{BDD21EBB-7C97-41CD-A2D8-6D7F05D9ACF4}" dt="2024-03-05T00:15:26.993" v="1174" actId="2696"/>
        <pc:sldMkLst>
          <pc:docMk/>
          <pc:sldMk cId="1520259854" sldId="259"/>
        </pc:sldMkLst>
      </pc:sldChg>
      <pc:sldChg chg="modSp mod">
        <pc:chgData name="McClure, Daniel@Waterboards" userId="1b300fb7-b09c-4eab-aa5f-a5579403d93f" providerId="ADAL" clId="{BDD21EBB-7C97-41CD-A2D8-6D7F05D9ACF4}" dt="2024-02-23T01:14:31.464" v="292" actId="27636"/>
        <pc:sldMkLst>
          <pc:docMk/>
          <pc:sldMk cId="4193236147" sldId="260"/>
        </pc:sldMkLst>
        <pc:spChg chg="mod">
          <ac:chgData name="McClure, Daniel@Waterboards" userId="1b300fb7-b09c-4eab-aa5f-a5579403d93f" providerId="ADAL" clId="{BDD21EBB-7C97-41CD-A2D8-6D7F05D9ACF4}" dt="2024-02-23T01:14:31.464" v="292" actId="27636"/>
          <ac:spMkLst>
            <pc:docMk/>
            <pc:sldMk cId="4193236147" sldId="260"/>
            <ac:spMk id="2" creationId="{FA3A304C-5D17-4686-8080-7CDD2F8BCDFB}"/>
          </ac:spMkLst>
        </pc:spChg>
      </pc:sldChg>
      <pc:sldChg chg="del">
        <pc:chgData name="McClure, Daniel@Waterboards" userId="1b300fb7-b09c-4eab-aa5f-a5579403d93f" providerId="ADAL" clId="{BDD21EBB-7C97-41CD-A2D8-6D7F05D9ACF4}" dt="2024-02-23T01:28:29.547" v="540" actId="47"/>
        <pc:sldMkLst>
          <pc:docMk/>
          <pc:sldMk cId="0" sldId="293"/>
        </pc:sldMkLst>
      </pc:sldChg>
      <pc:sldChg chg="del ord">
        <pc:chgData name="McClure, Daniel@Waterboards" userId="1b300fb7-b09c-4eab-aa5f-a5579403d93f" providerId="ADAL" clId="{BDD21EBB-7C97-41CD-A2D8-6D7F05D9ACF4}" dt="2024-02-28T00:43:06.099" v="1031" actId="2696"/>
        <pc:sldMkLst>
          <pc:docMk/>
          <pc:sldMk cId="3403482949" sldId="318"/>
        </pc:sldMkLst>
      </pc:sldChg>
      <pc:sldChg chg="modSp mod modNotesTx">
        <pc:chgData name="McClure, Daniel@Waterboards" userId="1b300fb7-b09c-4eab-aa5f-a5579403d93f" providerId="ADAL" clId="{BDD21EBB-7C97-41CD-A2D8-6D7F05D9ACF4}" dt="2024-03-05T00:51:02.644" v="1919" actId="20577"/>
        <pc:sldMkLst>
          <pc:docMk/>
          <pc:sldMk cId="4043214780" sldId="319"/>
        </pc:sldMkLst>
        <pc:spChg chg="mod">
          <ac:chgData name="McClure, Daniel@Waterboards" userId="1b300fb7-b09c-4eab-aa5f-a5579403d93f" providerId="ADAL" clId="{BDD21EBB-7C97-41CD-A2D8-6D7F05D9ACF4}" dt="2024-03-05T00:51:02.644" v="1919" actId="20577"/>
          <ac:spMkLst>
            <pc:docMk/>
            <pc:sldMk cId="4043214780" sldId="319"/>
            <ac:spMk id="3" creationId="{EF2DAE01-9233-4837-B179-96E086AF266A}"/>
          </ac:spMkLst>
        </pc:spChg>
      </pc:sldChg>
      <pc:sldChg chg="del ord">
        <pc:chgData name="McClure, Daniel@Waterboards" userId="1b300fb7-b09c-4eab-aa5f-a5579403d93f" providerId="ADAL" clId="{BDD21EBB-7C97-41CD-A2D8-6D7F05D9ACF4}" dt="2024-02-28T00:42:52.771" v="1029" actId="2696"/>
        <pc:sldMkLst>
          <pc:docMk/>
          <pc:sldMk cId="0" sldId="447"/>
        </pc:sldMkLst>
      </pc:sldChg>
      <pc:sldChg chg="modSp del mod ord">
        <pc:chgData name="McClure, Daniel@Waterboards" userId="1b300fb7-b09c-4eab-aa5f-a5579403d93f" providerId="ADAL" clId="{BDD21EBB-7C97-41CD-A2D8-6D7F05D9ACF4}" dt="2024-02-28T00:42:48.778" v="1028" actId="2696"/>
        <pc:sldMkLst>
          <pc:docMk/>
          <pc:sldMk cId="1704370326" sldId="449"/>
        </pc:sldMkLst>
        <pc:spChg chg="mod">
          <ac:chgData name="McClure, Daniel@Waterboards" userId="1b300fb7-b09c-4eab-aa5f-a5579403d93f" providerId="ADAL" clId="{BDD21EBB-7C97-41CD-A2D8-6D7F05D9ACF4}" dt="2024-02-14T22:22:11.607" v="163" actId="20577"/>
          <ac:spMkLst>
            <pc:docMk/>
            <pc:sldMk cId="1704370326" sldId="449"/>
            <ac:spMk id="2" creationId="{BD888C36-4043-4939-9ABE-C2570259D352}"/>
          </ac:spMkLst>
        </pc:spChg>
      </pc:sldChg>
      <pc:sldChg chg="del">
        <pc:chgData name="McClure, Daniel@Waterboards" userId="1b300fb7-b09c-4eab-aa5f-a5579403d93f" providerId="ADAL" clId="{BDD21EBB-7C97-41CD-A2D8-6D7F05D9ACF4}" dt="2024-02-14T22:21:41.733" v="150" actId="2696"/>
        <pc:sldMkLst>
          <pc:docMk/>
          <pc:sldMk cId="3232856395" sldId="450"/>
        </pc:sldMkLst>
      </pc:sldChg>
      <pc:sldChg chg="modSp mod ord modNotesTx">
        <pc:chgData name="McClure, Daniel@Waterboards" userId="1b300fb7-b09c-4eab-aa5f-a5579403d93f" providerId="ADAL" clId="{BDD21EBB-7C97-41CD-A2D8-6D7F05D9ACF4}" dt="2024-03-05T00:48:49.567" v="1876" actId="20577"/>
        <pc:sldMkLst>
          <pc:docMk/>
          <pc:sldMk cId="3160567367" sldId="455"/>
        </pc:sldMkLst>
        <pc:spChg chg="mod">
          <ac:chgData name="McClure, Daniel@Waterboards" userId="1b300fb7-b09c-4eab-aa5f-a5579403d93f" providerId="ADAL" clId="{BDD21EBB-7C97-41CD-A2D8-6D7F05D9ACF4}" dt="2024-03-05T00:42:16.488" v="1188" actId="20577"/>
          <ac:spMkLst>
            <pc:docMk/>
            <pc:sldMk cId="3160567367" sldId="455"/>
            <ac:spMk id="2" creationId="{FA3A304C-5D17-4686-8080-7CDD2F8BCDFB}"/>
          </ac:spMkLst>
        </pc:spChg>
        <pc:spChg chg="mod">
          <ac:chgData name="McClure, Daniel@Waterboards" userId="1b300fb7-b09c-4eab-aa5f-a5579403d93f" providerId="ADAL" clId="{BDD21EBB-7C97-41CD-A2D8-6D7F05D9ACF4}" dt="2024-03-05T00:48:49.567" v="1876" actId="20577"/>
          <ac:spMkLst>
            <pc:docMk/>
            <pc:sldMk cId="3160567367" sldId="455"/>
            <ac:spMk id="3" creationId="{06F5AA63-731B-4ED5-A457-16084663AE07}"/>
          </ac:spMkLst>
        </pc:spChg>
      </pc:sldChg>
      <pc:sldChg chg="modSp add mod">
        <pc:chgData name="McClure, Daniel@Waterboards" userId="1b300fb7-b09c-4eab-aa5f-a5579403d93f" providerId="ADAL" clId="{BDD21EBB-7C97-41CD-A2D8-6D7F05D9ACF4}" dt="2024-02-28T00:34:19.903" v="726" actId="14100"/>
        <pc:sldMkLst>
          <pc:docMk/>
          <pc:sldMk cId="1972983686" sldId="457"/>
        </pc:sldMkLst>
        <pc:spChg chg="mod">
          <ac:chgData name="McClure, Daniel@Waterboards" userId="1b300fb7-b09c-4eab-aa5f-a5579403d93f" providerId="ADAL" clId="{BDD21EBB-7C97-41CD-A2D8-6D7F05D9ACF4}" dt="2024-02-28T00:34:19.903" v="726" actId="14100"/>
          <ac:spMkLst>
            <pc:docMk/>
            <pc:sldMk cId="1972983686" sldId="457"/>
            <ac:spMk id="4" creationId="{EFF3EAA9-F8AD-40AF-B9D2-44F9A5D039EF}"/>
          </ac:spMkLst>
        </pc:spChg>
      </pc:sldChg>
      <pc:sldChg chg="del">
        <pc:chgData name="McClure, Daniel@Waterboards" userId="1b300fb7-b09c-4eab-aa5f-a5579403d93f" providerId="ADAL" clId="{BDD21EBB-7C97-41CD-A2D8-6D7F05D9ACF4}" dt="2024-02-23T01:24:10.887" v="485" actId="2696"/>
        <pc:sldMkLst>
          <pc:docMk/>
          <pc:sldMk cId="368826044" sldId="458"/>
        </pc:sldMkLst>
      </pc:sldChg>
      <pc:sldChg chg="del ord">
        <pc:chgData name="McClure, Daniel@Waterboards" userId="1b300fb7-b09c-4eab-aa5f-a5579403d93f" providerId="ADAL" clId="{BDD21EBB-7C97-41CD-A2D8-6D7F05D9ACF4}" dt="2024-02-28T00:42:58.790" v="1030" actId="2696"/>
        <pc:sldMkLst>
          <pc:docMk/>
          <pc:sldMk cId="4171672714" sldId="460"/>
        </pc:sldMkLst>
      </pc:sldChg>
      <pc:sldChg chg="modSp add del mod">
        <pc:chgData name="McClure, Daniel@Waterboards" userId="1b300fb7-b09c-4eab-aa5f-a5579403d93f" providerId="ADAL" clId="{BDD21EBB-7C97-41CD-A2D8-6D7F05D9ACF4}" dt="2024-02-28T00:33:31.885" v="693" actId="2696"/>
        <pc:sldMkLst>
          <pc:docMk/>
          <pc:sldMk cId="1487006874" sldId="462"/>
        </pc:sldMkLst>
        <pc:spChg chg="mod">
          <ac:chgData name="McClure, Daniel@Waterboards" userId="1b300fb7-b09c-4eab-aa5f-a5579403d93f" providerId="ADAL" clId="{BDD21EBB-7C97-41CD-A2D8-6D7F05D9ACF4}" dt="2024-02-23T01:27:03.185" v="506" actId="20577"/>
          <ac:spMkLst>
            <pc:docMk/>
            <pc:sldMk cId="1487006874" sldId="462"/>
            <ac:spMk id="2" creationId="{B060CBD6-FAD2-0BD1-641D-55CA9D2DC410}"/>
          </ac:spMkLst>
        </pc:spChg>
        <pc:spChg chg="mod">
          <ac:chgData name="McClure, Daniel@Waterboards" userId="1b300fb7-b09c-4eab-aa5f-a5579403d93f" providerId="ADAL" clId="{BDD21EBB-7C97-41CD-A2D8-6D7F05D9ACF4}" dt="2024-02-23T01:33:12.620" v="611" actId="15"/>
          <ac:spMkLst>
            <pc:docMk/>
            <pc:sldMk cId="1487006874" sldId="462"/>
            <ac:spMk id="3" creationId="{C101ED0D-2FE7-7373-0A5F-D35B319DBAF6}"/>
          </ac:spMkLst>
        </pc:spChg>
      </pc:sldChg>
      <pc:sldChg chg="delSp modSp mod setBg modClrScheme delDesignElem chgLayout">
        <pc:chgData name="McClure, Daniel@Waterboards" userId="1b300fb7-b09c-4eab-aa5f-a5579403d93f" providerId="ADAL" clId="{BDD21EBB-7C97-41CD-A2D8-6D7F05D9ACF4}" dt="2024-02-23T01:10:57.607" v="288" actId="27636"/>
        <pc:sldMkLst>
          <pc:docMk/>
          <pc:sldMk cId="659878553" sldId="464"/>
        </pc:sldMkLst>
        <pc:spChg chg="mod ord">
          <ac:chgData name="McClure, Daniel@Waterboards" userId="1b300fb7-b09c-4eab-aa5f-a5579403d93f" providerId="ADAL" clId="{BDD21EBB-7C97-41CD-A2D8-6D7F05D9ACF4}" dt="2024-02-23T01:10:47.841" v="286" actId="26606"/>
          <ac:spMkLst>
            <pc:docMk/>
            <pc:sldMk cId="659878553" sldId="464"/>
            <ac:spMk id="2" creationId="{FA3A304C-5D17-4686-8080-7CDD2F8BCDFB}"/>
          </ac:spMkLst>
        </pc:spChg>
        <pc:spChg chg="mod ord">
          <ac:chgData name="McClure, Daniel@Waterboards" userId="1b300fb7-b09c-4eab-aa5f-a5579403d93f" providerId="ADAL" clId="{BDD21EBB-7C97-41CD-A2D8-6D7F05D9ACF4}" dt="2024-02-23T01:10:57.607" v="288" actId="27636"/>
          <ac:spMkLst>
            <pc:docMk/>
            <pc:sldMk cId="659878553" sldId="464"/>
            <ac:spMk id="3" creationId="{06F5AA63-731B-4ED5-A457-16084663AE07}"/>
          </ac:spMkLst>
        </pc:spChg>
        <pc:spChg chg="mod ord">
          <ac:chgData name="McClure, Daniel@Waterboards" userId="1b300fb7-b09c-4eab-aa5f-a5579403d93f" providerId="ADAL" clId="{BDD21EBB-7C97-41CD-A2D8-6D7F05D9ACF4}" dt="2024-02-23T01:10:47.841" v="286" actId="26606"/>
          <ac:spMkLst>
            <pc:docMk/>
            <pc:sldMk cId="659878553" sldId="464"/>
            <ac:spMk id="5" creationId="{0FA52F2C-D357-441D-9252-BF4DC3A9DACB}"/>
          </ac:spMkLst>
        </pc:spChg>
        <pc:spChg chg="del">
          <ac:chgData name="McClure, Daniel@Waterboards" userId="1b300fb7-b09c-4eab-aa5f-a5579403d93f" providerId="ADAL" clId="{BDD21EBB-7C97-41CD-A2D8-6D7F05D9ACF4}" dt="2024-02-23T01:10:38.590" v="285" actId="700"/>
          <ac:spMkLst>
            <pc:docMk/>
            <pc:sldMk cId="659878553" sldId="464"/>
            <ac:spMk id="12" creationId="{F13C74B1-5B17-4795-BED0-7140497B445A}"/>
          </ac:spMkLst>
        </pc:spChg>
        <pc:spChg chg="del">
          <ac:chgData name="McClure, Daniel@Waterboards" userId="1b300fb7-b09c-4eab-aa5f-a5579403d93f" providerId="ADAL" clId="{BDD21EBB-7C97-41CD-A2D8-6D7F05D9ACF4}" dt="2024-02-23T01:10:38.590" v="285" actId="700"/>
          <ac:spMkLst>
            <pc:docMk/>
            <pc:sldMk cId="659878553" sldId="464"/>
            <ac:spMk id="14" creationId="{D4974D33-8DC5-464E-8C6D-BE58F0669C17}"/>
          </ac:spMkLst>
        </pc:spChg>
        <pc:picChg chg="mod">
          <ac:chgData name="McClure, Daniel@Waterboards" userId="1b300fb7-b09c-4eab-aa5f-a5579403d93f" providerId="ADAL" clId="{BDD21EBB-7C97-41CD-A2D8-6D7F05D9ACF4}" dt="2024-02-23T01:10:47.841" v="286" actId="26606"/>
          <ac:picMkLst>
            <pc:docMk/>
            <pc:sldMk cId="659878553" sldId="464"/>
            <ac:picMk id="6" creationId="{2109604C-3EC1-4794-92D0-BBAC9BA0C675}"/>
          </ac:picMkLst>
        </pc:picChg>
      </pc:sldChg>
      <pc:sldChg chg="modSp del mod">
        <pc:chgData name="McClure, Daniel@Waterboards" userId="1b300fb7-b09c-4eab-aa5f-a5579403d93f" providerId="ADAL" clId="{BDD21EBB-7C97-41CD-A2D8-6D7F05D9ACF4}" dt="2024-02-23T01:17:32.248" v="324" actId="2696"/>
        <pc:sldMkLst>
          <pc:docMk/>
          <pc:sldMk cId="505097871" sldId="466"/>
        </pc:sldMkLst>
        <pc:spChg chg="mod">
          <ac:chgData name="McClure, Daniel@Waterboards" userId="1b300fb7-b09c-4eab-aa5f-a5579403d93f" providerId="ADAL" clId="{BDD21EBB-7C97-41CD-A2D8-6D7F05D9ACF4}" dt="2024-02-14T22:21:29.427" v="149" actId="313"/>
          <ac:spMkLst>
            <pc:docMk/>
            <pc:sldMk cId="505097871" sldId="466"/>
            <ac:spMk id="3" creationId="{C101ED0D-2FE7-7373-0A5F-D35B319DBAF6}"/>
          </ac:spMkLst>
        </pc:spChg>
      </pc:sldChg>
      <pc:sldChg chg="modSp mod modNotesTx">
        <pc:chgData name="McClure, Daniel@Waterboards" userId="1b300fb7-b09c-4eab-aa5f-a5579403d93f" providerId="ADAL" clId="{BDD21EBB-7C97-41CD-A2D8-6D7F05D9ACF4}" dt="2024-03-05T01:01:20.738" v="1956" actId="20577"/>
        <pc:sldMkLst>
          <pc:docMk/>
          <pc:sldMk cId="2382845091" sldId="471"/>
        </pc:sldMkLst>
        <pc:spChg chg="mod">
          <ac:chgData name="McClure, Daniel@Waterboards" userId="1b300fb7-b09c-4eab-aa5f-a5579403d93f" providerId="ADAL" clId="{BDD21EBB-7C97-41CD-A2D8-6D7F05D9ACF4}" dt="2024-03-05T01:01:20.738" v="1956" actId="20577"/>
          <ac:spMkLst>
            <pc:docMk/>
            <pc:sldMk cId="2382845091" sldId="471"/>
            <ac:spMk id="3" creationId="{EF0B2135-C06C-05E8-E17B-816658343DBE}"/>
          </ac:spMkLst>
        </pc:spChg>
      </pc:sldChg>
      <pc:sldChg chg="modSp mod ord modNotesTx">
        <pc:chgData name="McClure, Daniel@Waterboards" userId="1b300fb7-b09c-4eab-aa5f-a5579403d93f" providerId="ADAL" clId="{BDD21EBB-7C97-41CD-A2D8-6D7F05D9ACF4}" dt="2024-03-05T01:03:08.923" v="2003" actId="5793"/>
        <pc:sldMkLst>
          <pc:docMk/>
          <pc:sldMk cId="3730797699" sldId="475"/>
        </pc:sldMkLst>
        <pc:spChg chg="mod">
          <ac:chgData name="McClure, Daniel@Waterboards" userId="1b300fb7-b09c-4eab-aa5f-a5579403d93f" providerId="ADAL" clId="{BDD21EBB-7C97-41CD-A2D8-6D7F05D9ACF4}" dt="2024-02-27T23:55:41.335" v="684" actId="20577"/>
          <ac:spMkLst>
            <pc:docMk/>
            <pc:sldMk cId="3730797699" sldId="475"/>
            <ac:spMk id="2" creationId="{B060CBD6-FAD2-0BD1-641D-55CA9D2DC410}"/>
          </ac:spMkLst>
        </pc:spChg>
        <pc:spChg chg="mod">
          <ac:chgData name="McClure, Daniel@Waterboards" userId="1b300fb7-b09c-4eab-aa5f-a5579403d93f" providerId="ADAL" clId="{BDD21EBB-7C97-41CD-A2D8-6D7F05D9ACF4}" dt="2024-03-05T01:03:08.923" v="2003" actId="5793"/>
          <ac:spMkLst>
            <pc:docMk/>
            <pc:sldMk cId="3730797699" sldId="475"/>
            <ac:spMk id="3" creationId="{C101ED0D-2FE7-7373-0A5F-D35B319DBAF6}"/>
          </ac:spMkLst>
        </pc:spChg>
      </pc:sldChg>
      <pc:sldChg chg="del">
        <pc:chgData name="McClure, Daniel@Waterboards" userId="1b300fb7-b09c-4eab-aa5f-a5579403d93f" providerId="ADAL" clId="{BDD21EBB-7C97-41CD-A2D8-6D7F05D9ACF4}" dt="2024-02-14T22:21:57.765" v="153" actId="2696"/>
        <pc:sldMkLst>
          <pc:docMk/>
          <pc:sldMk cId="50172644" sldId="476"/>
        </pc:sldMkLst>
      </pc:sldChg>
      <pc:sldChg chg="del">
        <pc:chgData name="McClure, Daniel@Waterboards" userId="1b300fb7-b09c-4eab-aa5f-a5579403d93f" providerId="ADAL" clId="{BDD21EBB-7C97-41CD-A2D8-6D7F05D9ACF4}" dt="2024-02-14T22:21:51.444" v="151" actId="47"/>
        <pc:sldMkLst>
          <pc:docMk/>
          <pc:sldMk cId="1006856247" sldId="481"/>
        </pc:sldMkLst>
      </pc:sldChg>
      <pc:sldChg chg="del">
        <pc:chgData name="McClure, Daniel@Waterboards" userId="1b300fb7-b09c-4eab-aa5f-a5579403d93f" providerId="ADAL" clId="{BDD21EBB-7C97-41CD-A2D8-6D7F05D9ACF4}" dt="2024-02-14T22:21:51.444" v="151" actId="47"/>
        <pc:sldMkLst>
          <pc:docMk/>
          <pc:sldMk cId="2052005191" sldId="487"/>
        </pc:sldMkLst>
      </pc:sldChg>
      <pc:sldChg chg="del">
        <pc:chgData name="McClure, Daniel@Waterboards" userId="1b300fb7-b09c-4eab-aa5f-a5579403d93f" providerId="ADAL" clId="{BDD21EBB-7C97-41CD-A2D8-6D7F05D9ACF4}" dt="2024-02-14T22:21:51.444" v="151" actId="47"/>
        <pc:sldMkLst>
          <pc:docMk/>
          <pc:sldMk cId="2877370999" sldId="488"/>
        </pc:sldMkLst>
      </pc:sldChg>
      <pc:sldChg chg="del">
        <pc:chgData name="McClure, Daniel@Waterboards" userId="1b300fb7-b09c-4eab-aa5f-a5579403d93f" providerId="ADAL" clId="{BDD21EBB-7C97-41CD-A2D8-6D7F05D9ACF4}" dt="2024-02-14T22:21:51.444" v="151" actId="47"/>
        <pc:sldMkLst>
          <pc:docMk/>
          <pc:sldMk cId="950338029" sldId="489"/>
        </pc:sldMkLst>
      </pc:sldChg>
      <pc:sldChg chg="del">
        <pc:chgData name="McClure, Daniel@Waterboards" userId="1b300fb7-b09c-4eab-aa5f-a5579403d93f" providerId="ADAL" clId="{BDD21EBB-7C97-41CD-A2D8-6D7F05D9ACF4}" dt="2024-02-14T22:21:55.194" v="152" actId="2696"/>
        <pc:sldMkLst>
          <pc:docMk/>
          <pc:sldMk cId="4094326827" sldId="491"/>
        </pc:sldMkLst>
      </pc:sldChg>
      <pc:sldChg chg="modSp mod modNotesTx">
        <pc:chgData name="McClure, Daniel@Waterboards" userId="1b300fb7-b09c-4eab-aa5f-a5579403d93f" providerId="ADAL" clId="{BDD21EBB-7C97-41CD-A2D8-6D7F05D9ACF4}" dt="2024-03-05T00:04:52.925" v="1157" actId="20577"/>
        <pc:sldMkLst>
          <pc:docMk/>
          <pc:sldMk cId="846542941" sldId="494"/>
        </pc:sldMkLst>
        <pc:spChg chg="mod">
          <ac:chgData name="McClure, Daniel@Waterboards" userId="1b300fb7-b09c-4eab-aa5f-a5579403d93f" providerId="ADAL" clId="{BDD21EBB-7C97-41CD-A2D8-6D7F05D9ACF4}" dt="2024-03-05T00:04:52.925" v="1157" actId="20577"/>
          <ac:spMkLst>
            <pc:docMk/>
            <pc:sldMk cId="846542941" sldId="494"/>
            <ac:spMk id="3" creationId="{47755ED3-D433-880F-5435-A7FA617AAFF7}"/>
          </ac:spMkLst>
        </pc:spChg>
      </pc:sldChg>
      <pc:sldChg chg="modSp mod">
        <pc:chgData name="McClure, Daniel@Waterboards" userId="1b300fb7-b09c-4eab-aa5f-a5579403d93f" providerId="ADAL" clId="{BDD21EBB-7C97-41CD-A2D8-6D7F05D9ACF4}" dt="2024-03-05T00:04:08.028" v="1153" actId="20577"/>
        <pc:sldMkLst>
          <pc:docMk/>
          <pc:sldMk cId="3049129507" sldId="495"/>
        </pc:sldMkLst>
        <pc:spChg chg="mod">
          <ac:chgData name="McClure, Daniel@Waterboards" userId="1b300fb7-b09c-4eab-aa5f-a5579403d93f" providerId="ADAL" clId="{BDD21EBB-7C97-41CD-A2D8-6D7F05D9ACF4}" dt="2024-03-05T00:04:08.028" v="1153" actId="20577"/>
          <ac:spMkLst>
            <pc:docMk/>
            <pc:sldMk cId="3049129507" sldId="495"/>
            <ac:spMk id="3" creationId="{119D50CD-D9FF-D8CB-0438-57057FDAE261}"/>
          </ac:spMkLst>
        </pc:spChg>
      </pc:sldChg>
      <pc:sldChg chg="modSp mod modNotesTx">
        <pc:chgData name="McClure, Daniel@Waterboards" userId="1b300fb7-b09c-4eab-aa5f-a5579403d93f" providerId="ADAL" clId="{BDD21EBB-7C97-41CD-A2D8-6D7F05D9ACF4}" dt="2024-03-05T00:13:27.766" v="1173" actId="20577"/>
        <pc:sldMkLst>
          <pc:docMk/>
          <pc:sldMk cId="1858122747" sldId="499"/>
        </pc:sldMkLst>
        <pc:spChg chg="mod">
          <ac:chgData name="McClure, Daniel@Waterboards" userId="1b300fb7-b09c-4eab-aa5f-a5579403d93f" providerId="ADAL" clId="{BDD21EBB-7C97-41CD-A2D8-6D7F05D9ACF4}" dt="2024-03-05T00:13:27.766" v="1173" actId="20577"/>
          <ac:spMkLst>
            <pc:docMk/>
            <pc:sldMk cId="1858122747" sldId="499"/>
            <ac:spMk id="3" creationId="{99E733D5-591F-949C-7B84-EE2A47A5281B}"/>
          </ac:spMkLst>
        </pc:spChg>
      </pc:sldChg>
      <pc:sldChg chg="modNotesTx">
        <pc:chgData name="McClure, Daniel@Waterboards" userId="1b300fb7-b09c-4eab-aa5f-a5579403d93f" providerId="ADAL" clId="{BDD21EBB-7C97-41CD-A2D8-6D7F05D9ACF4}" dt="2024-03-05T03:02:11.957" v="2004" actId="313"/>
        <pc:sldMkLst>
          <pc:docMk/>
          <pc:sldMk cId="2655692394" sldId="500"/>
        </pc:sldMkLst>
      </pc:sldChg>
      <pc:sldChg chg="modSp mod modNotesTx">
        <pc:chgData name="McClure, Daniel@Waterboards" userId="1b300fb7-b09c-4eab-aa5f-a5579403d93f" providerId="ADAL" clId="{BDD21EBB-7C97-41CD-A2D8-6D7F05D9ACF4}" dt="2024-02-28T00:56:46.923" v="1136" actId="20577"/>
        <pc:sldMkLst>
          <pc:docMk/>
          <pc:sldMk cId="478839326" sldId="502"/>
        </pc:sldMkLst>
        <pc:spChg chg="mod">
          <ac:chgData name="McClure, Daniel@Waterboards" userId="1b300fb7-b09c-4eab-aa5f-a5579403d93f" providerId="ADAL" clId="{BDD21EBB-7C97-41CD-A2D8-6D7F05D9ACF4}" dt="2024-02-28T00:56:20.345" v="1134" actId="27636"/>
          <ac:spMkLst>
            <pc:docMk/>
            <pc:sldMk cId="478839326" sldId="502"/>
            <ac:spMk id="3" creationId="{47755ED3-D433-880F-5435-A7FA617AAFF7}"/>
          </ac:spMkLst>
        </pc:spChg>
      </pc:sldChg>
      <pc:sldChg chg="modSp mod modNotesTx">
        <pc:chgData name="McClure, Daniel@Waterboards" userId="1b300fb7-b09c-4eab-aa5f-a5579403d93f" providerId="ADAL" clId="{BDD21EBB-7C97-41CD-A2D8-6D7F05D9ACF4}" dt="2024-03-05T00:04:28.241" v="1155" actId="27636"/>
        <pc:sldMkLst>
          <pc:docMk/>
          <pc:sldMk cId="1439890787" sldId="504"/>
        </pc:sldMkLst>
        <pc:spChg chg="mod">
          <ac:chgData name="McClure, Daniel@Waterboards" userId="1b300fb7-b09c-4eab-aa5f-a5579403d93f" providerId="ADAL" clId="{BDD21EBB-7C97-41CD-A2D8-6D7F05D9ACF4}" dt="2024-03-05T00:04:28.241" v="1155" actId="27636"/>
          <ac:spMkLst>
            <pc:docMk/>
            <pc:sldMk cId="1439890787" sldId="504"/>
            <ac:spMk id="3" creationId="{5C746DF8-CFFA-25BF-0883-349F312B7C34}"/>
          </ac:spMkLst>
        </pc:spChg>
      </pc:sldChg>
      <pc:sldChg chg="del">
        <pc:chgData name="McClure, Daniel@Waterboards" userId="1b300fb7-b09c-4eab-aa5f-a5579403d93f" providerId="ADAL" clId="{BDD21EBB-7C97-41CD-A2D8-6D7F05D9ACF4}" dt="2024-02-23T01:25:20.749" v="488" actId="47"/>
        <pc:sldMkLst>
          <pc:docMk/>
          <pc:sldMk cId="2371188176" sldId="505"/>
        </pc:sldMkLst>
      </pc:sldChg>
      <pc:sldChg chg="del">
        <pc:chgData name="McClure, Daniel@Waterboards" userId="1b300fb7-b09c-4eab-aa5f-a5579403d93f" providerId="ADAL" clId="{BDD21EBB-7C97-41CD-A2D8-6D7F05D9ACF4}" dt="2024-02-23T01:23:50.569" v="484" actId="2696"/>
        <pc:sldMkLst>
          <pc:docMk/>
          <pc:sldMk cId="764063308" sldId="506"/>
        </pc:sldMkLst>
      </pc:sldChg>
      <pc:sldChg chg="modSp mod">
        <pc:chgData name="McClure, Daniel@Waterboards" userId="1b300fb7-b09c-4eab-aa5f-a5579403d93f" providerId="ADAL" clId="{BDD21EBB-7C97-41CD-A2D8-6D7F05D9ACF4}" dt="2024-02-28T01:05:06.877" v="1144" actId="790"/>
        <pc:sldMkLst>
          <pc:docMk/>
          <pc:sldMk cId="3569739122" sldId="507"/>
        </pc:sldMkLst>
        <pc:spChg chg="mod">
          <ac:chgData name="McClure, Daniel@Waterboards" userId="1b300fb7-b09c-4eab-aa5f-a5579403d93f" providerId="ADAL" clId="{BDD21EBB-7C97-41CD-A2D8-6D7F05D9ACF4}" dt="2024-02-28T01:02:32.024" v="1141" actId="2"/>
          <ac:spMkLst>
            <pc:docMk/>
            <pc:sldMk cId="3569739122" sldId="507"/>
            <ac:spMk id="2" creationId="{43021BD1-E7EE-0B29-F5BE-2AB81B6F6A32}"/>
          </ac:spMkLst>
        </pc:spChg>
        <pc:spChg chg="mod">
          <ac:chgData name="McClure, Daniel@Waterboards" userId="1b300fb7-b09c-4eab-aa5f-a5579403d93f" providerId="ADAL" clId="{BDD21EBB-7C97-41CD-A2D8-6D7F05D9ACF4}" dt="2024-02-28T01:05:06.877" v="1144" actId="790"/>
          <ac:spMkLst>
            <pc:docMk/>
            <pc:sldMk cId="3569739122" sldId="507"/>
            <ac:spMk id="3" creationId="{B38EE53E-327D-7D39-F914-0EA6532B0E66}"/>
          </ac:spMkLst>
        </pc:spChg>
      </pc:sldChg>
      <pc:sldChg chg="addSp delSp modSp add mod">
        <pc:chgData name="McClure, Daniel@Waterboards" userId="1b300fb7-b09c-4eab-aa5f-a5579403d93f" providerId="ADAL" clId="{BDD21EBB-7C97-41CD-A2D8-6D7F05D9ACF4}" dt="2024-03-05T00:54:43.067" v="1921" actId="20577"/>
        <pc:sldMkLst>
          <pc:docMk/>
          <pc:sldMk cId="1066009366" sldId="508"/>
        </pc:sldMkLst>
        <pc:spChg chg="mod">
          <ac:chgData name="McClure, Daniel@Waterboards" userId="1b300fb7-b09c-4eab-aa5f-a5579403d93f" providerId="ADAL" clId="{BDD21EBB-7C97-41CD-A2D8-6D7F05D9ACF4}" dt="2024-02-23T01:26:42.698" v="502" actId="14100"/>
          <ac:spMkLst>
            <pc:docMk/>
            <pc:sldMk cId="1066009366" sldId="508"/>
            <ac:spMk id="2" creationId="{B060CBD6-FAD2-0BD1-641D-55CA9D2DC410}"/>
          </ac:spMkLst>
        </pc:spChg>
        <pc:spChg chg="mod">
          <ac:chgData name="McClure, Daniel@Waterboards" userId="1b300fb7-b09c-4eab-aa5f-a5579403d93f" providerId="ADAL" clId="{BDD21EBB-7C97-41CD-A2D8-6D7F05D9ACF4}" dt="2024-03-05T00:54:43.067" v="1921" actId="20577"/>
          <ac:spMkLst>
            <pc:docMk/>
            <pc:sldMk cId="1066009366" sldId="508"/>
            <ac:spMk id="3" creationId="{C101ED0D-2FE7-7373-0A5F-D35B319DBAF6}"/>
          </ac:spMkLst>
        </pc:spChg>
        <pc:picChg chg="add mod">
          <ac:chgData name="McClure, Daniel@Waterboards" userId="1b300fb7-b09c-4eab-aa5f-a5579403d93f" providerId="ADAL" clId="{BDD21EBB-7C97-41CD-A2D8-6D7F05D9ACF4}" dt="2024-02-23T01:20:57.088" v="416" actId="1076"/>
          <ac:picMkLst>
            <pc:docMk/>
            <pc:sldMk cId="1066009366" sldId="508"/>
            <ac:picMk id="5" creationId="{0AD74978-C17A-1B2E-E423-C2F04B6C12EA}"/>
          </ac:picMkLst>
        </pc:picChg>
        <pc:picChg chg="del">
          <ac:chgData name="McClure, Daniel@Waterboards" userId="1b300fb7-b09c-4eab-aa5f-a5579403d93f" providerId="ADAL" clId="{BDD21EBB-7C97-41CD-A2D8-6D7F05D9ACF4}" dt="2024-02-23T01:20:18.596" v="410" actId="478"/>
          <ac:picMkLst>
            <pc:docMk/>
            <pc:sldMk cId="1066009366" sldId="508"/>
            <ac:picMk id="14" creationId="{625EFCFF-BA1B-AB7F-CCA6-660F0ADB0810}"/>
          </ac:picMkLst>
        </pc:picChg>
      </pc:sldChg>
      <pc:sldChg chg="modSp add del mod">
        <pc:chgData name="McClure, Daniel@Waterboards" userId="1b300fb7-b09c-4eab-aa5f-a5579403d93f" providerId="ADAL" clId="{BDD21EBB-7C97-41CD-A2D8-6D7F05D9ACF4}" dt="2024-02-23T01:11:47.338" v="289" actId="2696"/>
        <pc:sldMkLst>
          <pc:docMk/>
          <pc:sldMk cId="1649917301" sldId="508"/>
        </pc:sldMkLst>
        <pc:spChg chg="mod">
          <ac:chgData name="McClure, Daniel@Waterboards" userId="1b300fb7-b09c-4eab-aa5f-a5579403d93f" providerId="ADAL" clId="{BDD21EBB-7C97-41CD-A2D8-6D7F05D9ACF4}" dt="2024-02-23T01:07:53.998" v="165" actId="20577"/>
          <ac:spMkLst>
            <pc:docMk/>
            <pc:sldMk cId="1649917301" sldId="508"/>
            <ac:spMk id="2" creationId="{79154DB1-0921-D702-E19A-FA2267BB49BB}"/>
          </ac:spMkLst>
        </pc:spChg>
      </pc:sldChg>
      <pc:sldChg chg="modSp add mod modNotesTx">
        <pc:chgData name="McClure, Daniel@Waterboards" userId="1b300fb7-b09c-4eab-aa5f-a5579403d93f" providerId="ADAL" clId="{BDD21EBB-7C97-41CD-A2D8-6D7F05D9ACF4}" dt="2024-02-28T00:47:57.999" v="1122" actId="20577"/>
        <pc:sldMkLst>
          <pc:docMk/>
          <pc:sldMk cId="3903182803" sldId="509"/>
        </pc:sldMkLst>
        <pc:spChg chg="mod">
          <ac:chgData name="McClure, Daniel@Waterboards" userId="1b300fb7-b09c-4eab-aa5f-a5579403d93f" providerId="ADAL" clId="{BDD21EBB-7C97-41CD-A2D8-6D7F05D9ACF4}" dt="2024-02-28T00:38:37.388" v="1020" actId="403"/>
          <ac:spMkLst>
            <pc:docMk/>
            <pc:sldMk cId="3903182803" sldId="509"/>
            <ac:spMk id="3" creationId="{B0F4B86F-386E-FA6F-B3E3-FC1C564AFE66}"/>
          </ac:spMkLst>
        </pc:spChg>
      </pc:sldChg>
      <pc:sldChg chg="new del">
        <pc:chgData name="McClure, Daniel@Waterboards" userId="1b300fb7-b09c-4eab-aa5f-a5579403d93f" providerId="ADAL" clId="{BDD21EBB-7C97-41CD-A2D8-6D7F05D9ACF4}" dt="2024-03-05T00:47:22.094" v="1757" actId="2696"/>
        <pc:sldMkLst>
          <pc:docMk/>
          <pc:sldMk cId="662054976" sldId="510"/>
        </pc:sldMkLst>
      </pc:sldChg>
    </pc:docChg>
  </pc:docChgLst>
  <pc:docChgLst>
    <pc:chgData name="Loden, Mo@Waterboards" userId="S::mo.loden@waterboards.ca.gov::663e37b5-6ade-4c30-b407-74b299efe593" providerId="AD" clId="Web-{ED8AF16D-55D9-9FD0-AB9C-E64A83546315}"/>
    <pc:docChg chg="modSld">
      <pc:chgData name="Loden, Mo@Waterboards" userId="S::mo.loden@waterboards.ca.gov::663e37b5-6ade-4c30-b407-74b299efe593" providerId="AD" clId="Web-{ED8AF16D-55D9-9FD0-AB9C-E64A83546315}" dt="2024-02-15T18:01:41.758" v="4"/>
      <pc:docMkLst>
        <pc:docMk/>
      </pc:docMkLst>
      <pc:sldChg chg="modNotes">
        <pc:chgData name="Loden, Mo@Waterboards" userId="S::mo.loden@waterboards.ca.gov::663e37b5-6ade-4c30-b407-74b299efe593" providerId="AD" clId="Web-{ED8AF16D-55D9-9FD0-AB9C-E64A83546315}" dt="2024-02-15T18:01:41.758" v="4"/>
        <pc:sldMkLst>
          <pc:docMk/>
          <pc:sldMk cId="2655692394" sldId="500"/>
        </pc:sldMkLst>
      </pc:sldChg>
    </pc:docChg>
  </pc:docChgLst>
  <pc:docChgLst>
    <pc:chgData name="Loden, Mo@Waterboards" userId="S::mo.loden@waterboards.ca.gov::663e37b5-6ade-4c30-b407-74b299efe593" providerId="AD" clId="Web-{020B4952-D930-4213-DB6D-03792780D2FB}"/>
    <pc:docChg chg="modSld">
      <pc:chgData name="Loden, Mo@Waterboards" userId="S::mo.loden@waterboards.ca.gov::663e37b5-6ade-4c30-b407-74b299efe593" providerId="AD" clId="Web-{020B4952-D930-4213-DB6D-03792780D2FB}" dt="2024-02-22T16:50:01.583" v="5" actId="20577"/>
      <pc:docMkLst>
        <pc:docMk/>
      </pc:docMkLst>
      <pc:sldChg chg="modSp">
        <pc:chgData name="Loden, Mo@Waterboards" userId="S::mo.loden@waterboards.ca.gov::663e37b5-6ade-4c30-b407-74b299efe593" providerId="AD" clId="Web-{020B4952-D930-4213-DB6D-03792780D2FB}" dt="2024-02-22T16:49:09.582" v="1" actId="1076"/>
        <pc:sldMkLst>
          <pc:docMk/>
          <pc:sldMk cId="2655692394" sldId="500"/>
        </pc:sldMkLst>
        <pc:picChg chg="mod">
          <ac:chgData name="Loden, Mo@Waterboards" userId="S::mo.loden@waterboards.ca.gov::663e37b5-6ade-4c30-b407-74b299efe593" providerId="AD" clId="Web-{020B4952-D930-4213-DB6D-03792780D2FB}" dt="2024-02-22T16:49:09.582" v="1" actId="1076"/>
          <ac:picMkLst>
            <pc:docMk/>
            <pc:sldMk cId="2655692394" sldId="500"/>
            <ac:picMk id="8" creationId="{4F9B6D4E-8BC8-67D5-E169-678C405013F1}"/>
          </ac:picMkLst>
        </pc:picChg>
      </pc:sldChg>
      <pc:sldChg chg="modSp">
        <pc:chgData name="Loden, Mo@Waterboards" userId="S::mo.loden@waterboards.ca.gov::663e37b5-6ade-4c30-b407-74b299efe593" providerId="AD" clId="Web-{020B4952-D930-4213-DB6D-03792780D2FB}" dt="2024-02-22T16:50:01.583" v="5" actId="20577"/>
        <pc:sldMkLst>
          <pc:docMk/>
          <pc:sldMk cId="3569739122" sldId="507"/>
        </pc:sldMkLst>
        <pc:spChg chg="mod">
          <ac:chgData name="Loden, Mo@Waterboards" userId="S::mo.loden@waterboards.ca.gov::663e37b5-6ade-4c30-b407-74b299efe593" providerId="AD" clId="Web-{020B4952-D930-4213-DB6D-03792780D2FB}" dt="2024-02-22T16:50:01.583" v="5" actId="20577"/>
          <ac:spMkLst>
            <pc:docMk/>
            <pc:sldMk cId="3569739122" sldId="507"/>
            <ac:spMk id="2" creationId="{43021BD1-E7EE-0B29-F5BE-2AB81B6F6A32}"/>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12T21:28:06.99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12T21:28:12.83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12T21:28:06.99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12T21:28:12.83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14E81-70CD-46C0-88FF-B77D18962F33}" type="datetimeFigureOut">
              <a:rPr lang="en-US" smtClean="0"/>
              <a:t>3/5/2024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6FCD0-1D65-46BA-BE27-6CE1CE197DC6}" type="slidenum">
              <a:rPr lang="en-US" smtClean="0"/>
              <a:t>‹#›</a:t>
            </a:fld>
            <a:endParaRPr lang="en-US" dirty="0"/>
          </a:p>
        </p:txBody>
      </p:sp>
    </p:spTree>
    <p:extLst>
      <p:ext uri="{BB962C8B-B14F-4D97-AF65-F5344CB8AC3E}">
        <p14:creationId xmlns:p14="http://schemas.microsoft.com/office/powerpoint/2010/main" val="99264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6006FCD0-1D65-46BA-BE27-6CE1CE197DC6}" type="slidenum">
              <a:rPr lang="en-US" smtClean="0"/>
              <a:t>1</a:t>
            </a:fld>
            <a:endParaRPr lang="en-US" dirty="0"/>
          </a:p>
        </p:txBody>
      </p:sp>
    </p:spTree>
    <p:extLst>
      <p:ext uri="{BB962C8B-B14F-4D97-AF65-F5344CB8AC3E}">
        <p14:creationId xmlns:p14="http://schemas.microsoft.com/office/powerpoint/2010/main" val="1877551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potential source is Onsite Wastewater Treatment Systems – both on private residences as well as one hotel facility near the river.</a:t>
            </a:r>
          </a:p>
          <a:p>
            <a:endParaRPr lang="en-US" dirty="0"/>
          </a:p>
          <a:p>
            <a:r>
              <a:rPr lang="en-US" dirty="0"/>
              <a:t>These are a potential source of nutrients and bacteria to the river</a:t>
            </a:r>
          </a:p>
        </p:txBody>
      </p:sp>
      <p:sp>
        <p:nvSpPr>
          <p:cNvPr id="4" name="Slide Number Placeholder 3"/>
          <p:cNvSpPr>
            <a:spLocks noGrp="1"/>
          </p:cNvSpPr>
          <p:nvPr>
            <p:ph type="sldNum" sz="quarter" idx="5"/>
          </p:nvPr>
        </p:nvSpPr>
        <p:spPr/>
        <p:txBody>
          <a:bodyPr/>
          <a:lstStyle/>
          <a:p>
            <a:fld id="{6006FCD0-1D65-46BA-BE27-6CE1CE197DC6}" type="slidenum">
              <a:rPr lang="en-US" smtClean="0"/>
              <a:t>12</a:t>
            </a:fld>
            <a:endParaRPr lang="en-US" dirty="0"/>
          </a:p>
        </p:txBody>
      </p:sp>
    </p:spTree>
    <p:extLst>
      <p:ext uri="{BB962C8B-B14F-4D97-AF65-F5344CB8AC3E}">
        <p14:creationId xmlns:p14="http://schemas.microsoft.com/office/powerpoint/2010/main" val="173651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existing plans and permits addressing OWTS.</a:t>
            </a:r>
          </a:p>
          <a:p>
            <a:endParaRPr lang="en-US" dirty="0"/>
          </a:p>
          <a:p>
            <a:r>
              <a:rPr lang="en-US" dirty="0"/>
              <a:t>The vision plan notes that staff will continue working on waste discharge requirements for the hotel facility along the river which recently changed ownership and is in the process of upgrading its onsite treatment system.</a:t>
            </a:r>
          </a:p>
          <a:p>
            <a:endParaRPr lang="en-US" dirty="0"/>
          </a:p>
          <a:p>
            <a:r>
              <a:rPr lang="en-US" dirty="0"/>
              <a:t>Board staff will also continue working and collaborating with the Alpine County Health Department to implement its local area management plan for regulation of OWTS.</a:t>
            </a:r>
          </a:p>
          <a:p>
            <a:endParaRPr lang="en-US" dirty="0"/>
          </a:p>
          <a:p>
            <a:r>
              <a:rPr lang="en-US" dirty="0"/>
              <a:t>The board will also support outreach to homeowners along the river about the importance of properly maintaining septic systems.</a:t>
            </a:r>
          </a:p>
          <a:p>
            <a:endParaRPr lang="en-US" dirty="0"/>
          </a:p>
          <a:p>
            <a:r>
              <a:rPr lang="en-US" dirty="0"/>
              <a:t> The board will also conduct a targeted monitoring study before 2029 to investigate the potential impacts of these systems</a:t>
            </a:r>
          </a:p>
          <a:p>
            <a:endParaRPr lang="en-US" dirty="0"/>
          </a:p>
          <a:p>
            <a:r>
              <a:rPr lang="en-US" dirty="0"/>
              <a:t>(transition to MO!)</a:t>
            </a: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13</a:t>
            </a:fld>
            <a:endParaRPr lang="en-US" dirty="0"/>
          </a:p>
        </p:txBody>
      </p:sp>
    </p:spTree>
    <p:extLst>
      <p:ext uri="{BB962C8B-B14F-4D97-AF65-F5344CB8AC3E}">
        <p14:creationId xmlns:p14="http://schemas.microsoft.com/office/powerpoint/2010/main" val="354357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 My name is Mo. I work in the NPS Unit at Lahontan and I primarily handle grazing and 319 projects within our Region. So I will be giving a high-level summary of those topics and how they relate to the WFCVP here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Arial" panose="020B0604020202020204" pitchFamily="34" charset="0"/>
                <a:cs typeface="Arial" panose="020B0604020202020204" pitchFamily="34" charset="0"/>
              </a:rPr>
              <a:t>Starting near Woodfords, there are several private grazing operations within the project area that are located along the river. </a:t>
            </a:r>
            <a:r>
              <a:rPr lang="en-US" dirty="0"/>
              <a:t>Grazing can be a source of nutrients, bacteria, and a cause of erosion.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Arial" panose="020B0604020202020204" pitchFamily="34" charset="0"/>
                <a:cs typeface="Arial" panose="020B0604020202020204" pitchFamily="34" charset="0"/>
              </a:rPr>
              <a:t>Some of the grazed lands along the river receive secondary treated </a:t>
            </a:r>
            <a:r>
              <a:rPr lang="en-US" b="0" i="0" dirty="0">
                <a:solidFill>
                  <a:srgbClr val="4D5156"/>
                </a:solidFill>
                <a:effectLst/>
                <a:latin typeface="Roboto" panose="02000000000000000000" pitchFamily="2" charset="0"/>
              </a:rPr>
              <a:t>wastewater</a:t>
            </a:r>
            <a:r>
              <a:rPr lang="en-US" sz="1200" dirty="0">
                <a:effectLst/>
                <a:latin typeface="Arial" panose="020B0604020202020204" pitchFamily="34" charset="0"/>
                <a:ea typeface="Arial" panose="020B0604020202020204" pitchFamily="34" charset="0"/>
                <a:cs typeface="Arial" panose="020B0604020202020204" pitchFamily="34" charset="0"/>
              </a:rPr>
              <a:t> for irrigation from the South Tahoe Public Utility District also referred to as stupid aka S.T.P.U.D. </a:t>
            </a:r>
            <a:r>
              <a:rPr lang="en-US" dirty="0"/>
              <a:t>This use of recycled water is regulated by the Wastewater Reclamation Requirements which were issued by the Lahontan board in 1989. This source of irrigation water </a:t>
            </a:r>
            <a:r>
              <a:rPr lang="en-US" sz="1200" dirty="0">
                <a:effectLst/>
                <a:latin typeface="Arial" panose="020B0604020202020204" pitchFamily="34" charset="0"/>
                <a:ea typeface="Arial" panose="020B0604020202020204" pitchFamily="34" charset="0"/>
                <a:cs typeface="Arial" panose="020B0604020202020204" pitchFamily="34" charset="0"/>
              </a:rPr>
              <a:t>not only benefits the ranches but may also </a:t>
            </a:r>
            <a:r>
              <a:rPr lang="en-US" dirty="0"/>
              <a:t>help reduce fire risk in the watershed. </a:t>
            </a:r>
            <a:r>
              <a:rPr lang="en-US" sz="1200" dirty="0">
                <a:effectLst/>
                <a:latin typeface="Arial" panose="020B0604020202020204" pitchFamily="34" charset="0"/>
                <a:cs typeface="Arial" panose="020B0604020202020204" pitchFamily="34" charset="0"/>
              </a:rPr>
              <a:t>However, t</a:t>
            </a:r>
            <a:r>
              <a:rPr lang="en-US" sz="1200" dirty="0">
                <a:effectLst/>
                <a:latin typeface="Arial" panose="020B0604020202020204" pitchFamily="34" charset="0"/>
                <a:ea typeface="Arial" panose="020B0604020202020204" pitchFamily="34" charset="0"/>
                <a:cs typeface="Arial" panose="020B0604020202020204" pitchFamily="34" charset="0"/>
              </a:rPr>
              <a:t>he irrigation water may also be higher in nutrients and could be a source to the West Fork Carson River. The VP requests STPUD prepare an assessment of the potential impacts of recycled water to the WFCR by the end of 2025.</a:t>
            </a:r>
            <a:endParaRPr lang="en-US" dirty="0">
              <a:cs typeface="+mn-lt"/>
            </a:endParaRPr>
          </a:p>
          <a:p>
            <a:endParaRPr lang="en-US" dirty="0"/>
          </a:p>
          <a:p>
            <a:pPr marL="171450" indent="-171450">
              <a:buFont typeface="Arial" panose="020B0604020202020204" pitchFamily="34" charset="0"/>
              <a:buChar char="•"/>
            </a:pPr>
            <a:r>
              <a:rPr lang="en-US" dirty="0"/>
              <a:t>There’s also been significant improvements in grazing practices along the river. A key project is the rivers and ranches project, which used Proposition 84 funding for multiple improvements at Ace Hereford ranch that helped reduce livestock’s direct access to the river.</a:t>
            </a:r>
            <a:endParaRPr lang="en-US" sz="1200" dirty="0">
              <a:effectLst/>
              <a:latin typeface="+mn-lt"/>
              <a:ea typeface="+mn-ea"/>
            </a:endParaRPr>
          </a:p>
          <a:p>
            <a:pPr marL="0" indent="0">
              <a:buFont typeface="Arial" panose="020B0604020202020204" pitchFamily="34" charset="0"/>
              <a:buNone/>
            </a:pPr>
            <a:endParaRPr lang="en-US" sz="1200" dirty="0">
              <a:effectLst/>
              <a:latin typeface="+mn-lt"/>
              <a:ea typeface="+mn-ea"/>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14</a:t>
            </a:fld>
            <a:endParaRPr lang="en-US" dirty="0"/>
          </a:p>
        </p:txBody>
      </p:sp>
    </p:spTree>
    <p:extLst>
      <p:ext uri="{BB962C8B-B14F-4D97-AF65-F5344CB8AC3E}">
        <p14:creationId xmlns:p14="http://schemas.microsoft.com/office/powerpoint/2010/main" val="3339951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coming months, I will begin to work with the ranchers to assess their land, grazing, and irrigation practices in order to develop Ranch Water Quality Plans specific to their parcels. </a:t>
            </a:r>
            <a:r>
              <a:rPr lang="en-US" sz="1800" dirty="0">
                <a:effectLst/>
                <a:latin typeface="Arial" panose="020B0604020202020204" pitchFamily="34" charset="0"/>
                <a:ea typeface="Arial" panose="020B0604020202020204" pitchFamily="34" charset="0"/>
              </a:rPr>
              <a:t>The RWQP will help identify areas where water quality impacts may be occurring and will recommend management practices such as riparian fencing, off-stream drinking water systems, vegetated buffer strips, hardened water crossings, and irrigation structure improvements. Keep livestock out of the stream and reduce sedimentation. </a:t>
            </a:r>
            <a:endParaRPr lang="en-US" dirty="0"/>
          </a:p>
          <a:p>
            <a:endParaRPr lang="en-US" dirty="0"/>
          </a:p>
          <a:p>
            <a:r>
              <a:rPr lang="en-US" dirty="0"/>
              <a:t>There's potential assistance available from resource specialists such as Natural Resource Conservation Service, UC cooperative extension, as well as watershed groups.</a:t>
            </a:r>
          </a:p>
          <a:p>
            <a:endParaRPr lang="en-US" dirty="0"/>
          </a:p>
          <a:p>
            <a:r>
              <a:rPr lang="en-US" dirty="0"/>
              <a:t>There is also potential grant funding available from NRCS and the 319-grant program.</a:t>
            </a:r>
          </a:p>
        </p:txBody>
      </p:sp>
      <p:sp>
        <p:nvSpPr>
          <p:cNvPr id="4" name="Slide Number Placeholder 3"/>
          <p:cNvSpPr>
            <a:spLocks noGrp="1"/>
          </p:cNvSpPr>
          <p:nvPr>
            <p:ph type="sldNum" sz="quarter" idx="5"/>
          </p:nvPr>
        </p:nvSpPr>
        <p:spPr/>
        <p:txBody>
          <a:bodyPr/>
          <a:lstStyle/>
          <a:p>
            <a:fld id="{6006FCD0-1D65-46BA-BE27-6CE1CE197DC6}" type="slidenum">
              <a:rPr lang="en-US" smtClean="0"/>
              <a:t>15</a:t>
            </a:fld>
            <a:endParaRPr lang="en-US" dirty="0"/>
          </a:p>
        </p:txBody>
      </p:sp>
    </p:spTree>
    <p:extLst>
      <p:ext uri="{BB962C8B-B14F-4D97-AF65-F5344CB8AC3E}">
        <p14:creationId xmlns:p14="http://schemas.microsoft.com/office/powerpoint/2010/main" val="248167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ource Sans Pro" panose="020B0503030403020204" pitchFamily="34" charset="0"/>
              </a:rPr>
              <a:t>The State Water Board receives grant funding from the US EPA under section 319 of the Federal Clean Water Act to fund projects to reduce nonpoint source pollution.</a:t>
            </a:r>
          </a:p>
          <a:p>
            <a:endParaRPr lang="en-US" b="0" i="0" dirty="0">
              <a:solidFill>
                <a:srgbClr val="333333"/>
              </a:solidFill>
              <a:effectLst/>
              <a:latin typeface="Source Sans Pro" panose="020B0503030403020204" pitchFamily="34" charset="0"/>
            </a:endParaRPr>
          </a:p>
          <a:p>
            <a:pPr algn="l"/>
            <a:r>
              <a:rPr lang="en-US" sz="4000" b="0" i="0" dirty="0">
                <a:solidFill>
                  <a:srgbClr val="333333"/>
                </a:solidFill>
                <a:effectLst/>
                <a:latin typeface="Source Sans Pro" panose="020B0503030403020204" pitchFamily="34" charset="0"/>
              </a:rPr>
              <a:t>Eligible Applicants must fit under one of the categories listed here.</a:t>
            </a:r>
          </a:p>
          <a:p>
            <a:pPr algn="l"/>
            <a:endParaRPr lang="en-US" sz="4000" b="0" i="0" dirty="0">
              <a:solidFill>
                <a:srgbClr val="333333"/>
              </a:solidFill>
              <a:effectLst/>
              <a:latin typeface="Source Sans Pro" panose="020B0503030403020204" pitchFamily="34" charset="0"/>
            </a:endParaRPr>
          </a:p>
          <a:p>
            <a:pPr algn="l"/>
            <a:r>
              <a:rPr lang="en-US" sz="4000" b="0" i="0" dirty="0">
                <a:solidFill>
                  <a:srgbClr val="333333"/>
                </a:solidFill>
                <a:effectLst/>
                <a:latin typeface="Source Sans Pro" panose="020B0503030403020204" pitchFamily="34" charset="0"/>
              </a:rPr>
              <a:t>Most grant funding is earmarked for projects that improve impaired waters, but some funding may be awarded for protection of high-quality waters, post-fire recovery projects, or planning proposals. </a:t>
            </a:r>
            <a:r>
              <a:rPr lang="en-US" sz="5400" b="0" i="0" dirty="0">
                <a:solidFill>
                  <a:srgbClr val="333333"/>
                </a:solidFill>
                <a:effectLst/>
                <a:latin typeface="Source Sans Pro" panose="020B0503030403020204" pitchFamily="34" charset="0"/>
              </a:rPr>
              <a:t>The Grant Program typically awards about $4 million per year to eligible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0" i="0" kern="1200" dirty="0">
              <a:solidFill>
                <a:srgbClr val="333333"/>
              </a:solidFill>
              <a:effectLst/>
              <a:latin typeface="Source Sans Pro" panose="020B0503030403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b="0" i="0" kern="1200" dirty="0">
                <a:solidFill>
                  <a:srgbClr val="333333"/>
                </a:solidFill>
                <a:effectLst/>
                <a:latin typeface="Source Sans Pro" panose="020B0503030403020204" pitchFamily="34" charset="0"/>
                <a:ea typeface="+mn-ea"/>
                <a:cs typeface="Arial" panose="020B0604020202020204" pitchFamily="34" charset="0"/>
              </a:rPr>
              <a:t>New last year! The WFC watershed is eligible for implementation funding due to the WFCVP being adopted. And in an attempt to </a:t>
            </a:r>
            <a:r>
              <a:rPr lang="en-US" sz="9600" b="0" i="0" kern="1200" dirty="0">
                <a:solidFill>
                  <a:srgbClr val="333333"/>
                </a:solidFill>
                <a:effectLst/>
                <a:latin typeface="Source Sans Pro" panose="020B0503030403020204" pitchFamily="34" charset="0"/>
                <a:ea typeface="+mn-ea"/>
                <a:cs typeface="Arial" panose="020B0604020202020204" pitchFamily="34" charset="0"/>
              </a:rPr>
              <a:t>expand </a:t>
            </a:r>
            <a:r>
              <a:rPr lang="en-US" sz="5400" kern="1200" dirty="0">
                <a:solidFill>
                  <a:srgbClr val="333333"/>
                </a:solidFill>
                <a:latin typeface="Source Sans Pro" panose="020B0503030403020204" pitchFamily="34" charset="0"/>
                <a:ea typeface="+mn-ea"/>
                <a:cs typeface="Arial" panose="020B0604020202020204" pitchFamily="34" charset="0"/>
              </a:rPr>
              <a:t>eligibility</a:t>
            </a:r>
            <a:r>
              <a:rPr lang="en-US" sz="9600" b="0" i="0" kern="1200" dirty="0">
                <a:solidFill>
                  <a:srgbClr val="333333"/>
                </a:solidFill>
                <a:effectLst/>
                <a:latin typeface="Source Sans Pro" panose="020B0503030403020204" pitchFamily="34" charset="0"/>
                <a:ea typeface="+mn-ea"/>
                <a:cs typeface="Arial" panose="020B0604020202020204" pitchFamily="34" charset="0"/>
              </a:rPr>
              <a:t> through the Lahontan region, </a:t>
            </a:r>
            <a:r>
              <a:rPr lang="en-US" sz="5400" b="0" i="0" kern="1200" dirty="0">
                <a:solidFill>
                  <a:srgbClr val="333333"/>
                </a:solidFill>
                <a:effectLst/>
                <a:latin typeface="Source Sans Pro" panose="020B0503030403020204" pitchFamily="34" charset="0"/>
                <a:ea typeface="+mn-ea"/>
                <a:cs typeface="Arial" panose="020B0604020202020204" pitchFamily="34" charset="0"/>
              </a:rPr>
              <a:t>we are now also accepting planning proposals for 303d listed waterbodies.</a:t>
            </a:r>
            <a:endParaRPr lang="en-US" sz="4000" kern="1200" dirty="0">
              <a:solidFill>
                <a:srgbClr val="333333"/>
              </a:solidFill>
              <a:latin typeface="Source Sans Pro" panose="020B0503030403020204" pitchFamily="34" charset="0"/>
              <a:ea typeface="+mn-ea"/>
              <a:cs typeface="Arial" panose="020B0604020202020204" pitchFamily="34" charset="0"/>
            </a:endParaRPr>
          </a:p>
          <a:p>
            <a:pPr algn="l"/>
            <a:endParaRPr lang="en-US" sz="5400" b="0" i="0" dirty="0">
              <a:solidFill>
                <a:srgbClr val="333333"/>
              </a:solidFill>
              <a:effectLst/>
              <a:latin typeface="Source Sans Pro" panose="020B0503030403020204" pitchFamily="34" charset="0"/>
            </a:endParaRPr>
          </a:p>
          <a:p>
            <a:pPr algn="l"/>
            <a:r>
              <a:rPr lang="en-US" sz="5400" b="0" i="0" dirty="0">
                <a:solidFill>
                  <a:srgbClr val="333333"/>
                </a:solidFill>
                <a:effectLst/>
                <a:latin typeface="Source Sans Pro" panose="020B0503030403020204" pitchFamily="34" charset="0"/>
              </a:rPr>
              <a:t>The implementation project funding range is from </a:t>
            </a:r>
            <a:r>
              <a:rPr lang="en-US" sz="7200" b="0" i="0" dirty="0">
                <a:solidFill>
                  <a:srgbClr val="333333"/>
                </a:solidFill>
                <a:effectLst/>
                <a:latin typeface="Source Sans Pro" panose="020B0503030403020204" pitchFamily="34" charset="0"/>
              </a:rPr>
              <a:t>$250,000 to $1 million.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b="0" i="0" dirty="0">
                <a:solidFill>
                  <a:srgbClr val="333333"/>
                </a:solidFill>
                <a:effectLst/>
                <a:latin typeface="Source Sans Pro" panose="020B0503030403020204" pitchFamily="34" charset="0"/>
              </a:rPr>
              <a:t>Planning projects can range from $50,000 to $250,000. </a:t>
            </a:r>
          </a:p>
          <a:p>
            <a:pPr algn="l"/>
            <a:endParaRPr lang="en-US" sz="5400" b="0" i="0" dirty="0">
              <a:solidFill>
                <a:srgbClr val="333333"/>
              </a:solidFill>
              <a:effectLst/>
              <a:latin typeface="Source Sans Pro" panose="020B0503030403020204" pitchFamily="34" charset="0"/>
            </a:endParaRPr>
          </a:p>
          <a:p>
            <a:pPr algn="l"/>
            <a:r>
              <a:rPr lang="en-US" sz="7200" b="0" i="0" dirty="0">
                <a:solidFill>
                  <a:srgbClr val="333333"/>
                </a:solidFill>
                <a:effectLst/>
                <a:latin typeface="Source Sans Pro" panose="020B0503030403020204" pitchFamily="34" charset="0"/>
              </a:rPr>
              <a:t>All projects must provide a 25% match unless the project qualifies for a waiver.</a:t>
            </a:r>
          </a:p>
          <a:p>
            <a:pPr algn="l"/>
            <a:endParaRPr lang="en-US" sz="7200"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600" b="0" i="0" dirty="0">
                <a:solidFill>
                  <a:srgbClr val="002E60"/>
                </a:solidFill>
                <a:effectLst/>
                <a:latin typeface="Helvetica" panose="020B0604020202020204" pitchFamily="34" charset="0"/>
              </a:rPr>
              <a:t>319 RFPs are usually released in the fall with a</a:t>
            </a:r>
            <a:r>
              <a:rPr lang="en-US" sz="7200" b="0" i="0" dirty="0">
                <a:solidFill>
                  <a:srgbClr val="333333"/>
                </a:solidFill>
                <a:effectLst/>
                <a:latin typeface="Source Sans Pro" panose="020B0503030403020204" pitchFamily="34" charset="0"/>
              </a:rPr>
              <a:t>pplications typically being due in December. It is never too early to start chatting about your project idea and I would encourage you to do so. The application can be complex. So please feel free to shoot me an email if you’d like to talk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200"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b="0" i="0" dirty="0">
                <a:solidFill>
                  <a:srgbClr val="333333"/>
                </a:solidFill>
                <a:effectLst/>
                <a:latin typeface="Source Sans Pro" panose="020B0503030403020204" pitchFamily="34" charset="0"/>
              </a:rPr>
              <a:t>And now back to Danny to cover the other source categories.</a:t>
            </a:r>
            <a:endParaRPr lang="en-US" sz="4000" b="0" i="0" dirty="0">
              <a:solidFill>
                <a:srgbClr val="333333"/>
              </a:solidFill>
              <a:effectLst/>
              <a:latin typeface="Source Sans Pro" panose="020B0503030403020204" pitchFamily="34" charset="0"/>
            </a:endParaRPr>
          </a:p>
          <a:p>
            <a:pPr algn="l"/>
            <a:endParaRPr lang="en-US" sz="4000" b="0" i="0" kern="1200" dirty="0">
              <a:solidFill>
                <a:srgbClr val="333333"/>
              </a:solidFill>
              <a:effectLst/>
              <a:latin typeface="Source Sans Pro" panose="020B0503030403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16</a:t>
            </a:fld>
            <a:endParaRPr lang="en-US" dirty="0"/>
          </a:p>
        </p:txBody>
      </p:sp>
    </p:spTree>
    <p:extLst>
      <p:ext uri="{BB962C8B-B14F-4D97-AF65-F5344CB8AC3E}">
        <p14:creationId xmlns:p14="http://schemas.microsoft.com/office/powerpoint/2010/main" val="3268051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source of water quality impacts in the watershed identified in the vision plan is camping and recreational use. Key areas of concern are dispersed camping areas in hope valley, faith valley and Scott slake areas where we can see some fairly heavy recreational use. </a:t>
            </a:r>
            <a:br>
              <a:rPr lang="en-US" dirty="0"/>
            </a:br>
            <a:br>
              <a:rPr lang="en-US" dirty="0"/>
            </a:br>
            <a:r>
              <a:rPr lang="en-US" dirty="0"/>
              <a:t>Potential impacts are erosion from vehicles in unpaved areas and improper disposal of human and or animal waste, which can be a significant source of nutrients and bacteria.</a:t>
            </a:r>
          </a:p>
        </p:txBody>
      </p:sp>
      <p:sp>
        <p:nvSpPr>
          <p:cNvPr id="4" name="Slide Number Placeholder 3"/>
          <p:cNvSpPr>
            <a:spLocks noGrp="1"/>
          </p:cNvSpPr>
          <p:nvPr>
            <p:ph type="sldNum" sz="quarter" idx="5"/>
          </p:nvPr>
        </p:nvSpPr>
        <p:spPr/>
        <p:txBody>
          <a:bodyPr/>
          <a:lstStyle/>
          <a:p>
            <a:fld id="{6006FCD0-1D65-46BA-BE27-6CE1CE197DC6}" type="slidenum">
              <a:rPr lang="en-US" smtClean="0"/>
              <a:t>17</a:t>
            </a:fld>
            <a:endParaRPr lang="en-US" dirty="0"/>
          </a:p>
        </p:txBody>
      </p:sp>
    </p:spTree>
    <p:extLst>
      <p:ext uri="{BB962C8B-B14F-4D97-AF65-F5344CB8AC3E}">
        <p14:creationId xmlns:p14="http://schemas.microsoft.com/office/powerpoint/2010/main" val="1582105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actions identified in the Vision Plan to address potential impacts of camping and recreational use.  </a:t>
            </a:r>
          </a:p>
          <a:p>
            <a:r>
              <a:rPr lang="en-US" dirty="0"/>
              <a:t>First is having in a increased field presence by Humboldt Toiyabe National Forest staff as well as volunteers.</a:t>
            </a:r>
          </a:p>
          <a:p>
            <a:endParaRPr lang="en-US" dirty="0"/>
          </a:p>
          <a:p>
            <a:r>
              <a:rPr lang="en-US" dirty="0"/>
              <a:t>Another action identified as improvements in facilities</a:t>
            </a:r>
            <a:br>
              <a:rPr lang="en-US" dirty="0"/>
            </a:br>
            <a:endParaRPr lang="en-US" dirty="0"/>
          </a:p>
          <a:p>
            <a:r>
              <a:rPr lang="en-US" dirty="0"/>
              <a:t>Also continued education for people using these lands –  I’ll talk about education efforts in a few slides.</a:t>
            </a:r>
          </a:p>
          <a:p>
            <a:endParaRPr lang="en-US" dirty="0"/>
          </a:p>
          <a:p>
            <a:r>
              <a:rPr lang="en-US" dirty="0"/>
              <a:t>There's been some recent progress on these front by HTNF staff. They have obtained resource advisory committee funds for requests an additional recreation technician for a year, construction of vault toilets at Scotts lake, and construction of educational kiosks. Along with the local watershed groups, we provided letters of support to for those projects.</a:t>
            </a:r>
          </a:p>
          <a:p>
            <a:endParaRPr lang="en-US" dirty="0"/>
          </a:p>
          <a:p>
            <a:r>
              <a:rPr lang="en-US" dirty="0"/>
              <a:t>Another potential future facilities improvement, which would be greatly beneficial would be construction of a local sanitary dump station for RVs. - this is a pretty heavily used and the closest dump stations are pretty far away.</a:t>
            </a:r>
          </a:p>
          <a:p>
            <a:endParaRPr lang="en-US" dirty="0"/>
          </a:p>
          <a:p>
            <a:r>
              <a:rPr lang="en-US" dirty="0"/>
              <a:t>Finally I will mention that our liaison with Humboldt Toiyabe National Forest, Bryan Talmadge meets with them on a regular basis to discuss issues. opportunities and progress at improving water quality protection on National Forest service land.</a:t>
            </a:r>
          </a:p>
          <a:p>
            <a:endParaRPr lang="en-US" dirty="0"/>
          </a:p>
          <a:p>
            <a:endParaRPr lang="en-US" dirty="0"/>
          </a:p>
          <a:p>
            <a:endParaRPr lang="en-US" dirty="0"/>
          </a:p>
          <a:p>
            <a:endParaRPr lang="en-US" dirty="0"/>
          </a:p>
          <a:p>
            <a:r>
              <a:rPr lang="en-US" dirty="0"/>
              <a:t>Dump station this is a heavy use area – many people could use it.  </a:t>
            </a:r>
          </a:p>
        </p:txBody>
      </p:sp>
      <p:sp>
        <p:nvSpPr>
          <p:cNvPr id="4" name="Slide Number Placeholder 3"/>
          <p:cNvSpPr>
            <a:spLocks noGrp="1"/>
          </p:cNvSpPr>
          <p:nvPr>
            <p:ph type="sldNum" sz="quarter" idx="5"/>
          </p:nvPr>
        </p:nvSpPr>
        <p:spPr/>
        <p:txBody>
          <a:bodyPr/>
          <a:lstStyle/>
          <a:p>
            <a:fld id="{6006FCD0-1D65-46BA-BE27-6CE1CE197DC6}" type="slidenum">
              <a:rPr lang="en-US" smtClean="0"/>
              <a:t>18</a:t>
            </a:fld>
            <a:endParaRPr lang="en-US" dirty="0"/>
          </a:p>
        </p:txBody>
      </p:sp>
    </p:spTree>
    <p:extLst>
      <p:ext uri="{BB962C8B-B14F-4D97-AF65-F5344CB8AC3E}">
        <p14:creationId xmlns:p14="http://schemas.microsoft.com/office/powerpoint/2010/main" val="225313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factor potentially contributing to water quality impairments its hydrologic modification.  The River has been channelized and separated from the floodplain this is results in increased high flows and then decrease flows in the dry season – which can negatively effect water quality.  Also retention of water in reservoirs can affect algal growth, resulting in turbidity and organic loading from those reservoirs to the River. Of particular concern is - Red Lake which has frequent harmful algal blooms in the summer.</a:t>
            </a:r>
          </a:p>
          <a:p>
            <a:endParaRPr lang="en-US" dirty="0"/>
          </a:p>
          <a:p>
            <a:r>
              <a:rPr lang="en-US" dirty="0"/>
              <a:t>The vision plan supports projects with benefit flow and hydrologic function in the WFCR. It also requests California Department of Fish and Wildlife, which manages Red Lake, to study options for how algal blooms in the lake can be reduced.</a:t>
            </a:r>
          </a:p>
        </p:txBody>
      </p:sp>
      <p:sp>
        <p:nvSpPr>
          <p:cNvPr id="4" name="Slide Number Placeholder 3"/>
          <p:cNvSpPr>
            <a:spLocks noGrp="1"/>
          </p:cNvSpPr>
          <p:nvPr>
            <p:ph type="sldNum" sz="quarter" idx="5"/>
          </p:nvPr>
        </p:nvSpPr>
        <p:spPr/>
        <p:txBody>
          <a:bodyPr/>
          <a:lstStyle/>
          <a:p>
            <a:fld id="{6006FCD0-1D65-46BA-BE27-6CE1CE197DC6}" type="slidenum">
              <a:rPr lang="en-US" smtClean="0"/>
              <a:t>19</a:t>
            </a:fld>
            <a:endParaRPr lang="en-US" dirty="0"/>
          </a:p>
        </p:txBody>
      </p:sp>
    </p:spTree>
    <p:extLst>
      <p:ext uri="{BB962C8B-B14F-4D97-AF65-F5344CB8AC3E}">
        <p14:creationId xmlns:p14="http://schemas.microsoft.com/office/powerpoint/2010/main" val="2459627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vision plan also addresses the potential impacts of fire climate change and other factors. We've recently seen in the east fork Carson river the devastating impacts on water quality from the Tamarac fire. Vision plan also recognize the potential impacts of invasive species and development in the floodplain.</a:t>
            </a:r>
          </a:p>
          <a:p>
            <a:endParaRPr lang="en-US" dirty="0"/>
          </a:p>
          <a:p>
            <a:r>
              <a:rPr lang="en-US" dirty="0"/>
              <a:t>Vision plan recognizes the benefits to water quality of fuels reduction invasive species removal and floodplain protection.</a:t>
            </a:r>
          </a:p>
        </p:txBody>
      </p:sp>
      <p:sp>
        <p:nvSpPr>
          <p:cNvPr id="4" name="Slide Number Placeholder 3"/>
          <p:cNvSpPr>
            <a:spLocks noGrp="1"/>
          </p:cNvSpPr>
          <p:nvPr>
            <p:ph type="sldNum" sz="quarter" idx="5"/>
          </p:nvPr>
        </p:nvSpPr>
        <p:spPr/>
        <p:txBody>
          <a:bodyPr/>
          <a:lstStyle/>
          <a:p>
            <a:fld id="{6006FCD0-1D65-46BA-BE27-6CE1CE197DC6}" type="slidenum">
              <a:rPr lang="en-US" smtClean="0"/>
              <a:t>20</a:t>
            </a:fld>
            <a:endParaRPr lang="en-US" dirty="0"/>
          </a:p>
        </p:txBody>
      </p:sp>
    </p:spTree>
    <p:extLst>
      <p:ext uri="{BB962C8B-B14F-4D97-AF65-F5344CB8AC3E}">
        <p14:creationId xmlns:p14="http://schemas.microsoft.com/office/powerpoint/2010/main" val="1229565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also an information and education element in the Vision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Vision Plan identifies key educational messages related to water 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Vision Plan identifies that staff will support existing education campaigns, including the CWSD watershed literacy campaign, which is the source of the materials pictured here, HTNF and AWG education and outreach efforts. Board staff will also participate in forums and events, most notably the annual Carson River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Board staff will provide an annual evaluation of progress on the implementation of the actions identified in the vision plan, which will help inform stakeholders and the public.</a:t>
            </a:r>
          </a:p>
        </p:txBody>
      </p:sp>
      <p:sp>
        <p:nvSpPr>
          <p:cNvPr id="4" name="Slide Number Placeholder 3"/>
          <p:cNvSpPr>
            <a:spLocks noGrp="1"/>
          </p:cNvSpPr>
          <p:nvPr>
            <p:ph type="sldNum" sz="quarter" idx="5"/>
          </p:nvPr>
        </p:nvSpPr>
        <p:spPr/>
        <p:txBody>
          <a:bodyPr/>
          <a:lstStyle/>
          <a:p>
            <a:fld id="{6006FCD0-1D65-46BA-BE27-6CE1CE197DC6}" type="slidenum">
              <a:rPr lang="en-US" smtClean="0"/>
              <a:t>21</a:t>
            </a:fld>
            <a:endParaRPr lang="en-US" dirty="0"/>
          </a:p>
        </p:txBody>
      </p:sp>
    </p:spTree>
    <p:extLst>
      <p:ext uri="{BB962C8B-B14F-4D97-AF65-F5344CB8AC3E}">
        <p14:creationId xmlns:p14="http://schemas.microsoft.com/office/powerpoint/2010/main" val="127064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3</a:t>
            </a:fld>
            <a:endParaRPr lang="en-US" dirty="0"/>
          </a:p>
        </p:txBody>
      </p:sp>
    </p:spTree>
    <p:extLst>
      <p:ext uri="{BB962C8B-B14F-4D97-AF65-F5344CB8AC3E}">
        <p14:creationId xmlns:p14="http://schemas.microsoft.com/office/powerpoint/2010/main" val="413488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Vision plan describes key monitoring questions, and the ongoing water quality monitoring in the WFCR to answer those questions. There will be ongoing monitoring by our SWAMP program, Nevada Division of Env Protection, STPUD, and also AWG if they have resources and support to continue monitoring.</a:t>
            </a:r>
          </a:p>
          <a:p>
            <a:endParaRPr lang="en-US" dirty="0"/>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22</a:t>
            </a:fld>
            <a:endParaRPr lang="en-US" dirty="0"/>
          </a:p>
        </p:txBody>
      </p:sp>
    </p:spTree>
    <p:extLst>
      <p:ext uri="{BB962C8B-B14F-4D97-AF65-F5344CB8AC3E}">
        <p14:creationId xmlns:p14="http://schemas.microsoft.com/office/powerpoint/2010/main" val="3476319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Vision Plan discusses the approach for evaluation and adaptive management.</a:t>
            </a:r>
          </a:p>
          <a:p>
            <a:endParaRPr lang="en-US" dirty="0"/>
          </a:p>
          <a:p>
            <a:r>
              <a:rPr lang="en-US" dirty="0"/>
              <a:t>Staff will assess water quality trends from the monitoring date.</a:t>
            </a:r>
          </a:p>
          <a:p>
            <a:endParaRPr lang="en-US" dirty="0"/>
          </a:p>
          <a:p>
            <a:r>
              <a:rPr lang="en-US" dirty="0"/>
              <a:t>Staff will track implementation and annually provide an evaluation on implementation versus milestones.</a:t>
            </a:r>
          </a:p>
          <a:p>
            <a:endParaRPr lang="en-US" dirty="0"/>
          </a:p>
          <a:p>
            <a:r>
              <a:rPr lang="en-US" dirty="0"/>
              <a:t>Staff will also bring this back to the board for review at 5 and 10 years</a:t>
            </a:r>
          </a:p>
          <a:p>
            <a:endParaRPr lang="en-US" dirty="0"/>
          </a:p>
          <a:p>
            <a:r>
              <a:rPr lang="en-US" dirty="0"/>
              <a:t>Those board meetings will provide chance to discuss potential changes to the regulatory approach and or potential changes to the water quality objectives.</a:t>
            </a:r>
          </a:p>
        </p:txBody>
      </p:sp>
      <p:sp>
        <p:nvSpPr>
          <p:cNvPr id="4" name="Slide Number Placeholder 3"/>
          <p:cNvSpPr>
            <a:spLocks noGrp="1"/>
          </p:cNvSpPr>
          <p:nvPr>
            <p:ph type="sldNum" sz="quarter" idx="5"/>
          </p:nvPr>
        </p:nvSpPr>
        <p:spPr/>
        <p:txBody>
          <a:bodyPr/>
          <a:lstStyle/>
          <a:p>
            <a:fld id="{6006FCD0-1D65-46BA-BE27-6CE1CE197DC6}" type="slidenum">
              <a:rPr lang="en-US" smtClean="0"/>
              <a:t>23</a:t>
            </a:fld>
            <a:endParaRPr lang="en-US" dirty="0"/>
          </a:p>
        </p:txBody>
      </p:sp>
    </p:spTree>
    <p:extLst>
      <p:ext uri="{BB962C8B-B14F-4D97-AF65-F5344CB8AC3E}">
        <p14:creationId xmlns:p14="http://schemas.microsoft.com/office/powerpoint/2010/main" val="3331648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24</a:t>
            </a:fld>
            <a:endParaRPr lang="en-US" dirty="0"/>
          </a:p>
        </p:txBody>
      </p:sp>
    </p:spTree>
    <p:extLst>
      <p:ext uri="{BB962C8B-B14F-4D97-AF65-F5344CB8AC3E}">
        <p14:creationId xmlns:p14="http://schemas.microsoft.com/office/powerpoint/2010/main" val="3698473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25</a:t>
            </a:fld>
            <a:endParaRPr lang="en-US" dirty="0"/>
          </a:p>
        </p:txBody>
      </p:sp>
    </p:spTree>
    <p:extLst>
      <p:ext uri="{BB962C8B-B14F-4D97-AF65-F5344CB8AC3E}">
        <p14:creationId xmlns:p14="http://schemas.microsoft.com/office/powerpoint/2010/main" val="2002621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81485-0FAA-2977-83BF-9421975D4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A634E-D2C5-C5C8-F755-E31EF1411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FBDFD-78F8-93D6-C2FB-5D5CA52E45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6AD878-5B55-4083-DE32-7D766C9A5F7C}"/>
              </a:ext>
            </a:extLst>
          </p:cNvPr>
          <p:cNvSpPr>
            <a:spLocks noGrp="1"/>
          </p:cNvSpPr>
          <p:nvPr>
            <p:ph type="sldNum" sz="quarter" idx="5"/>
          </p:nvPr>
        </p:nvSpPr>
        <p:spPr/>
        <p:txBody>
          <a:bodyPr/>
          <a:lstStyle/>
          <a:p>
            <a:fld id="{6006FCD0-1D65-46BA-BE27-6CE1CE197DC6}" type="slidenum">
              <a:rPr lang="en-US" smtClean="0"/>
              <a:t>4</a:t>
            </a:fld>
            <a:endParaRPr lang="en-US" dirty="0"/>
          </a:p>
        </p:txBody>
      </p:sp>
    </p:spTree>
    <p:extLst>
      <p:ext uri="{BB962C8B-B14F-4D97-AF65-F5344CB8AC3E}">
        <p14:creationId xmlns:p14="http://schemas.microsoft.com/office/powerpoint/2010/main" val="4186089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6</a:t>
            </a:fld>
            <a:endParaRPr lang="en-US" dirty="0"/>
          </a:p>
        </p:txBody>
      </p:sp>
    </p:spTree>
    <p:extLst>
      <p:ext uri="{BB962C8B-B14F-4D97-AF65-F5344CB8AC3E}">
        <p14:creationId xmlns:p14="http://schemas.microsoft.com/office/powerpoint/2010/main" val="73960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but here is a list of the identified causes and sources of water quality impairments in the West fork Carson river. They are the historical impacts most notably from logging and grazing, roads, recreational activities, septic tanks, grazing, and hydrologic modification and the plan also addresses other factors especially climate change and fire because of their potential to impact WFCR water quality in the future.</a:t>
            </a: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7</a:t>
            </a:fld>
            <a:endParaRPr lang="en-US" dirty="0"/>
          </a:p>
        </p:txBody>
      </p:sp>
    </p:spTree>
    <p:extLst>
      <p:ext uri="{BB962C8B-B14F-4D97-AF65-F5344CB8AC3E}">
        <p14:creationId xmlns:p14="http://schemas.microsoft.com/office/powerpoint/2010/main" val="66424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historical impacts</a:t>
            </a:r>
            <a:br>
              <a:rPr lang="en-US" dirty="0"/>
            </a:br>
            <a:r>
              <a:rPr lang="en-US" dirty="0"/>
              <a:t>watershed historically was extensively logged and grazed that's caused a lot of erosion. There are restoration projects which are helping to mitigate those impacts. </a:t>
            </a:r>
          </a:p>
          <a:p>
            <a:endParaRPr lang="en-US" dirty="0"/>
          </a:p>
          <a:p>
            <a:r>
              <a:rPr lang="en-US" dirty="0"/>
              <a:t>There's been multiple recent restoration projects with some bigger projects starting in 2015. This map shows the location of the recent projects in the river channel in faith valley and hope valley. </a:t>
            </a:r>
          </a:p>
          <a:p>
            <a:endParaRPr lang="en-US" dirty="0"/>
          </a:p>
          <a:p>
            <a:r>
              <a:rPr lang="en-US" dirty="0"/>
              <a:t>These restoration projects have included bank stabilization, vegetation improvements and the construction of structures –beaver dam analogues - which slow the flow in the river reducing its erosion potential and helping it to reconnect with its floodplain. My next slide shows an example of one of these Beaver Dam Analogues. </a:t>
            </a:r>
          </a:p>
          <a:p>
            <a:endParaRPr lang="en-US" dirty="0"/>
          </a:p>
          <a:p>
            <a:r>
              <a:rPr lang="en-US" dirty="0"/>
              <a:t>These restoration projects are multi benefit. They improve water quality, habitat and also help reduce wildfire potential. </a:t>
            </a:r>
          </a:p>
          <a:p>
            <a:endParaRPr lang="en-US" dirty="0"/>
          </a:p>
          <a:p>
            <a:r>
              <a:rPr lang="en-US" dirty="0"/>
              <a:t>I'm not going to read them all, but this slide  lists many of the entities involved in these restoration projects. These recent projects are part of why staff selected this as a vision project - to recognize and support these kids of projects.</a:t>
            </a:r>
          </a:p>
        </p:txBody>
      </p:sp>
      <p:sp>
        <p:nvSpPr>
          <p:cNvPr id="4" name="Slide Number Placeholder 3"/>
          <p:cNvSpPr>
            <a:spLocks noGrp="1"/>
          </p:cNvSpPr>
          <p:nvPr>
            <p:ph type="sldNum" sz="quarter" idx="5"/>
          </p:nvPr>
        </p:nvSpPr>
        <p:spPr/>
        <p:txBody>
          <a:bodyPr/>
          <a:lstStyle/>
          <a:p>
            <a:fld id="{6006FCD0-1D65-46BA-BE27-6CE1CE197DC6}" type="slidenum">
              <a:rPr lang="en-US" smtClean="0"/>
              <a:t>8</a:t>
            </a:fld>
            <a:endParaRPr lang="en-US" dirty="0"/>
          </a:p>
        </p:txBody>
      </p:sp>
    </p:spTree>
    <p:extLst>
      <p:ext uri="{BB962C8B-B14F-4D97-AF65-F5344CB8AC3E}">
        <p14:creationId xmlns:p14="http://schemas.microsoft.com/office/powerpoint/2010/main" val="413869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the vision plan supports additional restoration projects. The selection of these projects will be informed by past studies and also by a recently funded CWA 319 planning grant that the Alpine watershed group received. That grant funded the development of a geomorphologic model of the watershed, and the use of that model to identify key areas for restoration.</a:t>
            </a:r>
          </a:p>
          <a:p>
            <a:endParaRPr lang="en-US" dirty="0"/>
          </a:p>
          <a:p>
            <a:r>
              <a:rPr lang="en-US" dirty="0"/>
              <a:t>This picture here is one of the Beaver Dam Analogues recently constructed by American Rivers in Faith Valley, just off of blue lakes road. </a:t>
            </a:r>
          </a:p>
          <a:p>
            <a:endParaRPr lang="en-US" dirty="0"/>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9</a:t>
            </a:fld>
            <a:endParaRPr lang="en-US" dirty="0"/>
          </a:p>
        </p:txBody>
      </p:sp>
    </p:spTree>
    <p:extLst>
      <p:ext uri="{BB962C8B-B14F-4D97-AF65-F5344CB8AC3E}">
        <p14:creationId xmlns:p14="http://schemas.microsoft.com/office/powerpoint/2010/main" val="321674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source identified in the base vision plan is roads and road maintenance. The entities responsible for these are Caltrans, the US Forest Service, and Alpine county.  </a:t>
            </a:r>
            <a:br>
              <a:rPr lang="en-US" dirty="0"/>
            </a:br>
            <a:r>
              <a:rPr lang="en-US" dirty="0"/>
              <a:t>Roads can be a source of  erosion do to road runoff, erosion of unpaved surfaces, alteration of watercourses, and issues at watercourse crossings.</a:t>
            </a:r>
            <a:br>
              <a:rPr lang="en-US" dirty="0"/>
            </a:br>
            <a:br>
              <a:rPr lang="en-US" dirty="0"/>
            </a:br>
            <a:r>
              <a:rPr lang="en-US" dirty="0"/>
              <a:t>	In 2019 a state water board study identified several watercourse crossings in the watershed with potential to impact water quality.</a:t>
            </a:r>
          </a:p>
          <a:p>
            <a:endParaRPr lang="en-US" dirty="0"/>
          </a:p>
          <a:p>
            <a:r>
              <a:rPr lang="en-US" dirty="0"/>
              <a:t>Salts and abrasives used on roads during the winter can also impact water quality.</a:t>
            </a:r>
          </a:p>
          <a:p>
            <a:endParaRPr lang="en-US" dirty="0"/>
          </a:p>
          <a:p>
            <a:r>
              <a:rPr lang="en-US" dirty="0"/>
              <a:t>(Picture is from May 2023 along highway 88. - </a:t>
            </a:r>
            <a:r>
              <a:rPr lang="en-US" sz="1800" b="0" i="0" u="none" strike="noStrike" baseline="0" dirty="0">
                <a:solidFill>
                  <a:srgbClr val="000000"/>
                </a:solidFill>
                <a:latin typeface="Arial" panose="020B0604020202020204" pitchFamily="34" charset="0"/>
              </a:rPr>
              <a:t>Taylor Zentner)</a:t>
            </a: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10</a:t>
            </a:fld>
            <a:endParaRPr lang="en-US" dirty="0"/>
          </a:p>
        </p:txBody>
      </p:sp>
    </p:spTree>
    <p:extLst>
      <p:ext uri="{BB962C8B-B14F-4D97-AF65-F5344CB8AC3E}">
        <p14:creationId xmlns:p14="http://schemas.microsoft.com/office/powerpoint/2010/main" val="119074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lot of practices which reduce impacts which the road management agencies are doing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The Vision plan asks for</a:t>
            </a:r>
            <a:r>
              <a:rPr lang="en-US" dirty="0"/>
              <a:t> road management agencies identify road segments and structures, and road maintenance activities with the greatest potential for discharge. </a:t>
            </a:r>
          </a:p>
          <a:p>
            <a:endParaRPr lang="en-US" dirty="0"/>
          </a:p>
          <a:p>
            <a:r>
              <a:rPr lang="en-US" dirty="0"/>
              <a:t>The vision plan also asks the road management agencies to investigate the potential use of less impactful salt and abrasives materials and application practices.</a:t>
            </a:r>
          </a:p>
          <a:p>
            <a:endParaRPr lang="en-US" dirty="0"/>
          </a:p>
          <a:p>
            <a:r>
              <a:rPr lang="en-US" dirty="0"/>
              <a:t>The Vision plan also asks the HTNF to Identify sediment sources from dirt roads in identified areas of concern. </a:t>
            </a:r>
          </a:p>
          <a:p>
            <a:endParaRPr lang="en-US" dirty="0"/>
          </a:p>
          <a:p>
            <a:r>
              <a:rPr lang="en-US" dirty="0"/>
              <a:t>The Vision Plan requests that these entities to report annually on their practices and progress.</a:t>
            </a:r>
          </a:p>
        </p:txBody>
      </p:sp>
      <p:sp>
        <p:nvSpPr>
          <p:cNvPr id="4" name="Slide Number Placeholder 3"/>
          <p:cNvSpPr>
            <a:spLocks noGrp="1"/>
          </p:cNvSpPr>
          <p:nvPr>
            <p:ph type="sldNum" sz="quarter" idx="5"/>
          </p:nvPr>
        </p:nvSpPr>
        <p:spPr/>
        <p:txBody>
          <a:bodyPr/>
          <a:lstStyle/>
          <a:p>
            <a:fld id="{6006FCD0-1D65-46BA-BE27-6CE1CE197DC6}" type="slidenum">
              <a:rPr lang="en-US" smtClean="0"/>
              <a:t>11</a:t>
            </a:fld>
            <a:endParaRPr lang="en-US" dirty="0"/>
          </a:p>
        </p:txBody>
      </p:sp>
    </p:spTree>
    <p:extLst>
      <p:ext uri="{BB962C8B-B14F-4D97-AF65-F5344CB8AC3E}">
        <p14:creationId xmlns:p14="http://schemas.microsoft.com/office/powerpoint/2010/main" val="1958345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466B0E-E483-4FEE-8D84-A0ADE38B6E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4A83DE-6F33-46FC-ABF4-806425B3EEA5}"/>
              </a:ext>
            </a:extLst>
          </p:cNvPr>
          <p:cNvSpPr>
            <a:spLocks noGrp="1"/>
          </p:cNvSpPr>
          <p:nvPr>
            <p:ph type="ctrTitle"/>
          </p:nvPr>
        </p:nvSpPr>
        <p:spPr>
          <a:xfrm>
            <a:off x="1523999" y="136525"/>
            <a:ext cx="10483121" cy="2276891"/>
          </a:xfrm>
        </p:spPr>
        <p:txBody>
          <a:bodyPr anchor="t">
            <a:normAutofit/>
          </a:bodyPr>
          <a:lstStyle>
            <a:lvl1pPr algn="r">
              <a:defRPr sz="6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ED7D661-7BB0-4687-9A64-1828D636818A}"/>
              </a:ext>
            </a:extLst>
          </p:cNvPr>
          <p:cNvSpPr>
            <a:spLocks noGrp="1"/>
          </p:cNvSpPr>
          <p:nvPr>
            <p:ph type="subTitle" idx="1"/>
          </p:nvPr>
        </p:nvSpPr>
        <p:spPr>
          <a:xfrm>
            <a:off x="2863120" y="2549941"/>
            <a:ext cx="9144000" cy="1152629"/>
          </a:xfrm>
        </p:spPr>
        <p:txBody>
          <a:bodyPr>
            <a:normAutofit/>
          </a:bodyPr>
          <a:lstStyle>
            <a:lvl1pPr marL="0" indent="0" algn="r">
              <a:buNone/>
              <a:defRPr sz="4000">
                <a:solidFill>
                  <a:schemeClr val="accent5">
                    <a:lumMod val="20000"/>
                    <a:lumOff val="8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DAC4E27-E980-4F71-8F86-5CC9BE8405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3167" y="4684924"/>
            <a:ext cx="2225046" cy="1345285"/>
          </a:xfrm>
          <a:prstGeom prst="rect">
            <a:avLst/>
          </a:prstGeom>
        </p:spPr>
      </p:pic>
      <p:sp>
        <p:nvSpPr>
          <p:cNvPr id="19" name="Text Placeholder 18">
            <a:extLst>
              <a:ext uri="{FF2B5EF4-FFF2-40B4-BE49-F238E27FC236}">
                <a16:creationId xmlns:a16="http://schemas.microsoft.com/office/drawing/2014/main" id="{2D9558C0-FB6A-4F5E-9A90-0D6B3C7233EB}"/>
              </a:ext>
            </a:extLst>
          </p:cNvPr>
          <p:cNvSpPr>
            <a:spLocks noGrp="1"/>
          </p:cNvSpPr>
          <p:nvPr>
            <p:ph type="body" sz="quarter" idx="10" hasCustomPrompt="1"/>
          </p:nvPr>
        </p:nvSpPr>
        <p:spPr>
          <a:xfrm>
            <a:off x="1" y="6184757"/>
            <a:ext cx="12192000" cy="670258"/>
          </a:xfrm>
          <a:solidFill>
            <a:srgbClr val="004E7D"/>
          </a:solidFill>
        </p:spPr>
        <p:txBody>
          <a:bodyPr anchor="ctr">
            <a:normAutofit/>
          </a:bodyPr>
          <a:lstStyle>
            <a:lvl1pPr marL="0" indent="0" algn="r">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Add unit name, date</a:t>
            </a:r>
          </a:p>
        </p:txBody>
      </p:sp>
    </p:spTree>
    <p:extLst>
      <p:ext uri="{BB962C8B-B14F-4D97-AF65-F5344CB8AC3E}">
        <p14:creationId xmlns:p14="http://schemas.microsoft.com/office/powerpoint/2010/main" val="107291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1EC3-AA2A-4057-A61B-9067410D3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941CC7-C447-4EDF-914C-1D195793E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81F3ECE-0A62-4491-90EA-14E9675F7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346D3DB-A94B-4828-AFE7-6B168D6EFBDB}"/>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966398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43D6A74-725B-4DB5-8370-898BB9327971}" type="slidenum">
              <a:rPr lang="en-US"/>
              <a:pPr/>
              <a:t>‹#›</a:t>
            </a:fld>
            <a:endParaRPr lang="en-US" dirty="0"/>
          </a:p>
        </p:txBody>
      </p:sp>
    </p:spTree>
    <p:extLst>
      <p:ext uri="{BB962C8B-B14F-4D97-AF65-F5344CB8AC3E}">
        <p14:creationId xmlns:p14="http://schemas.microsoft.com/office/powerpoint/2010/main" val="305608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8BDE-65BA-4B6B-97DF-BF4FA6B5334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B256224-5D0E-432A-9251-CCF542A9C27E}"/>
              </a:ext>
            </a:extLst>
          </p:cNvPr>
          <p:cNvSpPr>
            <a:spLocks noGrp="1"/>
          </p:cNvSpPr>
          <p:nvPr>
            <p:ph type="body" sz="quarter" idx="11"/>
          </p:nvPr>
        </p:nvSpPr>
        <p:spPr>
          <a:xfrm>
            <a:off x="838200" y="1828800"/>
            <a:ext cx="10515600" cy="455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54E5EDB-6AF8-4152-9C68-2338E501B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1312694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ECDFDF-6E76-2F5F-FD97-9107FD281E72}"/>
              </a:ext>
            </a:extLst>
          </p:cNvPr>
          <p:cNvSpPr>
            <a:spLocks noGrp="1"/>
          </p:cNvSpPr>
          <p:nvPr>
            <p:ph type="sldNum" sz="quarter" idx="10"/>
          </p:nvPr>
        </p:nvSpPr>
        <p:spPr/>
        <p:txBody>
          <a:bodyPr/>
          <a:lstStyle/>
          <a:p>
            <a:fld id="{A15CFC30-E45D-4431-B46B-489B270F7815}" type="slidenum">
              <a:rPr lang="en-US" smtClean="0"/>
              <a:pPr/>
              <a:t>‹#›</a:t>
            </a:fld>
            <a:endParaRPr lang="en-US" dirty="0"/>
          </a:p>
        </p:txBody>
      </p:sp>
      <p:sp>
        <p:nvSpPr>
          <p:cNvPr id="4" name="Title 3">
            <a:extLst>
              <a:ext uri="{FF2B5EF4-FFF2-40B4-BE49-F238E27FC236}">
                <a16:creationId xmlns:a16="http://schemas.microsoft.com/office/drawing/2014/main" id="{40D183F8-305D-F80C-0FFA-09E8806679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6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5DF6-9BB8-488B-9824-01BD900C653B}"/>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53490F0-8170-4391-A0D8-5BCDC25C7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2355951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BBAD-B645-468D-A0A0-824BD868B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DD4BC-239F-4B09-82B8-E12498217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1B32B-1CA6-4C7E-9C3F-B8224781A8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02A0BC9-CFE2-4DC0-AD67-FA502169F706}"/>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3815338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C4E0-EBAC-4E7C-BE28-BC0FFD07F3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65D8B0-934B-4C02-BD23-78E9CD5A5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C38B-656C-42A7-A45B-4523264C9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3314E-D827-488E-99B8-DF6687915D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87AB4-C19B-4A84-AFAC-629878771F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33140AC-0AF7-4644-B94F-AA172F30B9C4}"/>
              </a:ext>
            </a:extLst>
          </p:cNvPr>
          <p:cNvSpPr>
            <a:spLocks noGrp="1"/>
          </p:cNvSpPr>
          <p:nvPr>
            <p:ph type="sldNum" sz="quarter" idx="10"/>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721732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F8CD-4C6C-4B3F-B751-4FFF43BC5051}"/>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C350CB95-F3D1-49A5-BC14-8EB7A27CD120}"/>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1723827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F6AD44F-B14C-49C0-AED4-3E198278EE0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294978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1753-75BC-4FDC-AE08-599116BAE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8BBF5-709A-4722-B5F8-25FBC94C1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8513D-2361-49C3-91F2-91FE1F67F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4B372F2-DFE7-4D16-9E72-0BF710D2FB9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4214587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E744356-6CB2-4833-9D39-4BFF84675439}"/>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17DB3DC-FA1C-495C-A457-8142B6084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CEEADB-4591-4818-A152-E71E2043C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16F29E-CD5C-4B44-9B8E-833F2FB9BC3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dirty="0"/>
          </a:p>
        </p:txBody>
      </p:sp>
      <p:sp>
        <p:nvSpPr>
          <p:cNvPr id="4" name="TextBox 3">
            <a:extLst>
              <a:ext uri="{FF2B5EF4-FFF2-40B4-BE49-F238E27FC236}">
                <a16:creationId xmlns:a16="http://schemas.microsoft.com/office/drawing/2014/main" id="{0488AE23-902A-43B4-80BC-34B0AD3F115B}"/>
              </a:ext>
            </a:extLst>
          </p:cNvPr>
          <p:cNvSpPr txBox="1"/>
          <p:nvPr userDrawn="1"/>
        </p:nvSpPr>
        <p:spPr>
          <a:xfrm>
            <a:off x="0" y="6396335"/>
            <a:ext cx="12192000" cy="461665"/>
          </a:xfrm>
          <a:prstGeom prst="rect">
            <a:avLst/>
          </a:prstGeom>
          <a:solidFill>
            <a:srgbClr val="004E7D"/>
          </a:solidFill>
        </p:spPr>
        <p:txBody>
          <a:bodyPr wrap="square" rtlCol="0" anchor="ctr">
            <a:spAutoFit/>
          </a:bodyPr>
          <a:lstStyle/>
          <a:p>
            <a:pPr algn="r"/>
            <a:r>
              <a:rPr lang="en-US" sz="2400" dirty="0">
                <a:solidFill>
                  <a:schemeClr val="bg1"/>
                </a:solidFill>
              </a:rPr>
              <a:t>California Water Boards</a:t>
            </a:r>
          </a:p>
        </p:txBody>
      </p:sp>
    </p:spTree>
    <p:extLst>
      <p:ext uri="{BB962C8B-B14F-4D97-AF65-F5344CB8AC3E}">
        <p14:creationId xmlns:p14="http://schemas.microsoft.com/office/powerpoint/2010/main" val="356349825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2" r:id="rId3"/>
    <p:sldLayoutId id="2147483660" r:id="rId4"/>
    <p:sldLayoutId id="2147483652" r:id="rId5"/>
    <p:sldLayoutId id="2147483653" r:id="rId6"/>
    <p:sldLayoutId id="2147483654" r:id="rId7"/>
    <p:sldLayoutId id="2147483655" r:id="rId8"/>
    <p:sldLayoutId id="2147483656" r:id="rId9"/>
    <p:sldLayoutId id="2147483657" r:id="rId10"/>
    <p:sldLayoutId id="214748366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22.png"/><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22.png"/><Relationship Id="rId4" Type="http://schemas.openxmlformats.org/officeDocument/2006/relationships/customXml" Target="../ink/ink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C373B9-551E-4F0A-B6FF-AAB47461DDF1}"/>
              </a:ext>
            </a:extLst>
          </p:cNvPr>
          <p:cNvSpPr>
            <a:spLocks noGrp="1"/>
          </p:cNvSpPr>
          <p:nvPr>
            <p:ph type="body" sz="quarter" idx="10"/>
          </p:nvPr>
        </p:nvSpPr>
        <p:spPr/>
        <p:txBody>
          <a:bodyPr/>
          <a:lstStyle/>
          <a:p>
            <a:r>
              <a:rPr lang="en-US" dirty="0"/>
              <a:t>Carson River Forum, March 2023</a:t>
            </a:r>
          </a:p>
        </p:txBody>
      </p:sp>
      <p:sp>
        <p:nvSpPr>
          <p:cNvPr id="3" name="Subtitle 2">
            <a:extLst>
              <a:ext uri="{FF2B5EF4-FFF2-40B4-BE49-F238E27FC236}">
                <a16:creationId xmlns:a16="http://schemas.microsoft.com/office/drawing/2014/main" id="{8462484C-1499-4EBF-AE7D-A9BC2C925AF0}"/>
              </a:ext>
            </a:extLst>
          </p:cNvPr>
          <p:cNvSpPr>
            <a:spLocks noGrp="1"/>
          </p:cNvSpPr>
          <p:nvPr>
            <p:ph type="subTitle" idx="1"/>
          </p:nvPr>
        </p:nvSpPr>
        <p:spPr>
          <a:xfrm>
            <a:off x="3048000" y="2276371"/>
            <a:ext cx="9144000" cy="1674192"/>
          </a:xfrm>
        </p:spPr>
        <p:txBody>
          <a:bodyPr>
            <a:normAutofit fontScale="92500" lnSpcReduction="10000"/>
          </a:bodyPr>
          <a:lstStyle/>
          <a:p>
            <a:r>
              <a:rPr lang="en-US" dirty="0"/>
              <a:t>Danny McClure &amp; Mo Loden</a:t>
            </a:r>
            <a:br>
              <a:rPr lang="en-US" dirty="0"/>
            </a:br>
            <a:endParaRPr lang="en-US" dirty="0"/>
          </a:p>
          <a:p>
            <a:r>
              <a:rPr lang="en-US" dirty="0"/>
              <a:t>Lahontan Water Board</a:t>
            </a:r>
          </a:p>
        </p:txBody>
      </p:sp>
      <p:sp>
        <p:nvSpPr>
          <p:cNvPr id="2" name="Title 1">
            <a:extLst>
              <a:ext uri="{FF2B5EF4-FFF2-40B4-BE49-F238E27FC236}">
                <a16:creationId xmlns:a16="http://schemas.microsoft.com/office/drawing/2014/main" id="{42DECFF9-7B4A-4F58-8204-051DF9D8BCA2}"/>
              </a:ext>
            </a:extLst>
          </p:cNvPr>
          <p:cNvSpPr>
            <a:spLocks noGrp="1"/>
          </p:cNvSpPr>
          <p:nvPr>
            <p:ph type="ctrTitle"/>
          </p:nvPr>
        </p:nvSpPr>
        <p:spPr>
          <a:xfrm>
            <a:off x="1" y="136525"/>
            <a:ext cx="12007120" cy="2276891"/>
          </a:xfrm>
        </p:spPr>
        <p:txBody>
          <a:bodyPr>
            <a:normAutofit fontScale="90000"/>
          </a:bodyPr>
          <a:lstStyle/>
          <a:p>
            <a:pPr fontAlgn="base"/>
            <a:r>
              <a:rPr lang="en-US" sz="6000" b="1" dirty="0"/>
              <a:t>West Fork Carson River Vision Plan Implementation </a:t>
            </a:r>
            <a:br>
              <a:rPr lang="en-US" b="1" dirty="0"/>
            </a:br>
            <a:br>
              <a:rPr lang="en-US" dirty="0"/>
            </a:br>
            <a:endParaRPr lang="en-US" dirty="0"/>
          </a:p>
        </p:txBody>
      </p:sp>
    </p:spTree>
    <p:extLst>
      <p:ext uri="{BB962C8B-B14F-4D97-AF65-F5344CB8AC3E}">
        <p14:creationId xmlns:p14="http://schemas.microsoft.com/office/powerpoint/2010/main" val="3719948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AFBC-3657-5BAD-95A0-286E56947BC4}"/>
              </a:ext>
            </a:extLst>
          </p:cNvPr>
          <p:cNvSpPr>
            <a:spLocks noGrp="1"/>
          </p:cNvSpPr>
          <p:nvPr>
            <p:ph type="title"/>
          </p:nvPr>
        </p:nvSpPr>
        <p:spPr>
          <a:xfrm>
            <a:off x="838200" y="-249382"/>
            <a:ext cx="10515600" cy="1311564"/>
          </a:xfrm>
        </p:spPr>
        <p:txBody>
          <a:bodyPr>
            <a:normAutofit/>
          </a:bodyPr>
          <a:lstStyle/>
          <a:p>
            <a:pPr algn="ctr"/>
            <a:r>
              <a:rPr lang="en-US" sz="3600" dirty="0"/>
              <a:t>Roads and Road Maintenance</a:t>
            </a:r>
          </a:p>
        </p:txBody>
      </p:sp>
      <p:sp>
        <p:nvSpPr>
          <p:cNvPr id="3" name="Text Placeholder 2">
            <a:extLst>
              <a:ext uri="{FF2B5EF4-FFF2-40B4-BE49-F238E27FC236}">
                <a16:creationId xmlns:a16="http://schemas.microsoft.com/office/drawing/2014/main" id="{99E733D5-591F-949C-7B84-EE2A47A5281B}"/>
              </a:ext>
            </a:extLst>
          </p:cNvPr>
          <p:cNvSpPr>
            <a:spLocks noGrp="1"/>
          </p:cNvSpPr>
          <p:nvPr>
            <p:ph type="body" sz="quarter" idx="11"/>
          </p:nvPr>
        </p:nvSpPr>
        <p:spPr>
          <a:xfrm>
            <a:off x="64655" y="1062181"/>
            <a:ext cx="5781820" cy="5125967"/>
          </a:xfrm>
        </p:spPr>
        <p:txBody>
          <a:bodyPr>
            <a:normAutofit/>
          </a:bodyPr>
          <a:lstStyle/>
          <a:p>
            <a:r>
              <a:rPr lang="en-US" dirty="0"/>
              <a:t>Caltrans, USFS, Alpine County</a:t>
            </a:r>
          </a:p>
          <a:p>
            <a:r>
              <a:rPr lang="en-US" dirty="0"/>
              <a:t>Erosion – road runoff, watercourse crossings</a:t>
            </a:r>
          </a:p>
          <a:p>
            <a:pPr lvl="1"/>
            <a:r>
              <a:rPr lang="en-US" dirty="0"/>
              <a:t>2019 State Water Board study – identified watercourse crossings w. concerns</a:t>
            </a:r>
          </a:p>
          <a:p>
            <a:r>
              <a:rPr lang="en-US" dirty="0"/>
              <a:t>Salts and abrasives (sand etc.)</a:t>
            </a:r>
          </a:p>
          <a:p>
            <a:endParaRPr lang="en-US" sz="2000" dirty="0"/>
          </a:p>
        </p:txBody>
      </p:sp>
      <p:sp>
        <p:nvSpPr>
          <p:cNvPr id="4" name="Slide Number Placeholder 3">
            <a:extLst>
              <a:ext uri="{FF2B5EF4-FFF2-40B4-BE49-F238E27FC236}">
                <a16:creationId xmlns:a16="http://schemas.microsoft.com/office/drawing/2014/main" id="{26302822-B36F-EBAA-E868-B0B7384C0804}"/>
              </a:ext>
            </a:extLst>
          </p:cNvPr>
          <p:cNvSpPr>
            <a:spLocks noGrp="1"/>
          </p:cNvSpPr>
          <p:nvPr>
            <p:ph type="sldNum" sz="quarter" idx="4"/>
          </p:nvPr>
        </p:nvSpPr>
        <p:spPr/>
        <p:txBody>
          <a:bodyPr/>
          <a:lstStyle/>
          <a:p>
            <a:fld id="{A15CFC30-E45D-4431-B46B-489B270F7815}" type="slidenum">
              <a:rPr lang="en-US" smtClean="0"/>
              <a:pPr/>
              <a:t>10</a:t>
            </a:fld>
            <a:endParaRPr lang="en-US" dirty="0"/>
          </a:p>
        </p:txBody>
      </p:sp>
      <p:pic>
        <p:nvPicPr>
          <p:cNvPr id="6" name="Picture 5">
            <a:extLst>
              <a:ext uri="{FF2B5EF4-FFF2-40B4-BE49-F238E27FC236}">
                <a16:creationId xmlns:a16="http://schemas.microsoft.com/office/drawing/2014/main" id="{163BBD52-4E15-F5A2-FB08-68604AD0DB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46475" y="1062182"/>
            <a:ext cx="5672129" cy="4254097"/>
          </a:xfrm>
          <a:prstGeom prst="rect">
            <a:avLst/>
          </a:prstGeom>
        </p:spPr>
      </p:pic>
    </p:spTree>
    <p:extLst>
      <p:ext uri="{BB962C8B-B14F-4D97-AF65-F5344CB8AC3E}">
        <p14:creationId xmlns:p14="http://schemas.microsoft.com/office/powerpoint/2010/main" val="1858122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AFBC-3657-5BAD-95A0-286E56947BC4}"/>
              </a:ext>
            </a:extLst>
          </p:cNvPr>
          <p:cNvSpPr>
            <a:spLocks noGrp="1"/>
          </p:cNvSpPr>
          <p:nvPr>
            <p:ph type="title"/>
          </p:nvPr>
        </p:nvSpPr>
        <p:spPr>
          <a:xfrm>
            <a:off x="838200" y="-249382"/>
            <a:ext cx="10834396" cy="1311564"/>
          </a:xfrm>
        </p:spPr>
        <p:txBody>
          <a:bodyPr>
            <a:normAutofit/>
          </a:bodyPr>
          <a:lstStyle/>
          <a:p>
            <a:pPr algn="ctr"/>
            <a:r>
              <a:rPr lang="en-US" sz="3600" dirty="0"/>
              <a:t>Roads and Road Maintenance – Vision Plan Actions</a:t>
            </a:r>
          </a:p>
        </p:txBody>
      </p:sp>
      <p:sp>
        <p:nvSpPr>
          <p:cNvPr id="3" name="Text Placeholder 2">
            <a:extLst>
              <a:ext uri="{FF2B5EF4-FFF2-40B4-BE49-F238E27FC236}">
                <a16:creationId xmlns:a16="http://schemas.microsoft.com/office/drawing/2014/main" id="{99E733D5-591F-949C-7B84-EE2A47A5281B}"/>
              </a:ext>
            </a:extLst>
          </p:cNvPr>
          <p:cNvSpPr>
            <a:spLocks noGrp="1"/>
          </p:cNvSpPr>
          <p:nvPr>
            <p:ph type="body" sz="quarter" idx="11"/>
          </p:nvPr>
        </p:nvSpPr>
        <p:spPr>
          <a:xfrm>
            <a:off x="64655" y="1062182"/>
            <a:ext cx="12127345" cy="5347854"/>
          </a:xfrm>
        </p:spPr>
        <p:txBody>
          <a:bodyPr>
            <a:normAutofit/>
          </a:bodyPr>
          <a:lstStyle/>
          <a:p>
            <a:r>
              <a:rPr lang="en-US" dirty="0">
                <a:ea typeface="Calibri" panose="020F0502020204030204" pitchFamily="34" charset="0"/>
              </a:rPr>
              <a:t>ID</a:t>
            </a:r>
            <a:r>
              <a:rPr lang="en-US" dirty="0">
                <a:effectLst/>
                <a:latin typeface="Arial" panose="020B0604020202020204" pitchFamily="34" charset="0"/>
                <a:ea typeface="Calibri" panose="020F0502020204030204" pitchFamily="34" charset="0"/>
              </a:rPr>
              <a:t> roads, structures (culverts) and road maintenance activities w/ greatest potential for discharge </a:t>
            </a:r>
          </a:p>
          <a:p>
            <a:r>
              <a:rPr lang="en-US" dirty="0"/>
              <a:t>Investigate the potential use of salt and abrasives with less impact to water quality </a:t>
            </a:r>
          </a:p>
          <a:p>
            <a:r>
              <a:rPr lang="en-US" sz="2800" dirty="0"/>
              <a:t>Identify sediment sources from dirt roads in identified problem areas</a:t>
            </a:r>
            <a:endParaRPr lang="en-US" dirty="0"/>
          </a:p>
          <a:p>
            <a:r>
              <a:rPr lang="en-US" dirty="0"/>
              <a:t>Annual reporting </a:t>
            </a:r>
            <a:endParaRPr lang="en-US" sz="1600" dirty="0"/>
          </a:p>
          <a:p>
            <a:pPr lvl="1"/>
            <a:r>
              <a:rPr lang="en-US" dirty="0">
                <a:effectLst/>
                <a:latin typeface="Arial" panose="020B0604020202020204" pitchFamily="34" charset="0"/>
                <a:ea typeface="Calibri" panose="020F0502020204030204" pitchFamily="34" charset="0"/>
              </a:rPr>
              <a:t>progress in identifying and resolving culvert, other road erosion issues, salt and abrasive use. </a:t>
            </a:r>
          </a:p>
          <a:p>
            <a:endParaRPr lang="en-US" sz="2000" dirty="0"/>
          </a:p>
        </p:txBody>
      </p:sp>
      <p:sp>
        <p:nvSpPr>
          <p:cNvPr id="4" name="Slide Number Placeholder 3">
            <a:extLst>
              <a:ext uri="{FF2B5EF4-FFF2-40B4-BE49-F238E27FC236}">
                <a16:creationId xmlns:a16="http://schemas.microsoft.com/office/drawing/2014/main" id="{26302822-B36F-EBAA-E868-B0B7384C0804}"/>
              </a:ext>
            </a:extLst>
          </p:cNvPr>
          <p:cNvSpPr>
            <a:spLocks noGrp="1"/>
          </p:cNvSpPr>
          <p:nvPr>
            <p:ph type="sldNum" sz="quarter" idx="4"/>
          </p:nvPr>
        </p:nvSpPr>
        <p:spPr/>
        <p:txBody>
          <a:bodyPr/>
          <a:lstStyle/>
          <a:p>
            <a:fld id="{A15CFC30-E45D-4431-B46B-489B270F7815}" type="slidenum">
              <a:rPr lang="en-US" smtClean="0"/>
              <a:pPr/>
              <a:t>11</a:t>
            </a:fld>
            <a:endParaRPr lang="en-US" dirty="0"/>
          </a:p>
        </p:txBody>
      </p:sp>
    </p:spTree>
    <p:extLst>
      <p:ext uri="{BB962C8B-B14F-4D97-AF65-F5344CB8AC3E}">
        <p14:creationId xmlns:p14="http://schemas.microsoft.com/office/powerpoint/2010/main" val="3215460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E72DA-78DE-B040-D93C-73220EAC5B9C}"/>
              </a:ext>
            </a:extLst>
          </p:cNvPr>
          <p:cNvSpPr>
            <a:spLocks noGrp="1"/>
          </p:cNvSpPr>
          <p:nvPr>
            <p:ph type="title"/>
          </p:nvPr>
        </p:nvSpPr>
        <p:spPr>
          <a:xfrm>
            <a:off x="625549" y="365125"/>
            <a:ext cx="11240386" cy="861848"/>
          </a:xfrm>
        </p:spPr>
        <p:txBody>
          <a:bodyPr>
            <a:normAutofit fontScale="90000"/>
          </a:bodyPr>
          <a:lstStyle/>
          <a:p>
            <a:r>
              <a:rPr lang="en-US" sz="3600" dirty="0"/>
              <a:t>Septic Tanks/Onsite Wastewater Treatment Systems (OWTS)	</a:t>
            </a:r>
          </a:p>
        </p:txBody>
      </p:sp>
      <p:sp>
        <p:nvSpPr>
          <p:cNvPr id="3" name="Content Placeholder 2">
            <a:extLst>
              <a:ext uri="{FF2B5EF4-FFF2-40B4-BE49-F238E27FC236}">
                <a16:creationId xmlns:a16="http://schemas.microsoft.com/office/drawing/2014/main" id="{F5A8F815-8EE8-4A43-5417-E71A8999B6E1}"/>
              </a:ext>
            </a:extLst>
          </p:cNvPr>
          <p:cNvSpPr>
            <a:spLocks noGrp="1"/>
          </p:cNvSpPr>
          <p:nvPr>
            <p:ph sz="half" idx="1"/>
          </p:nvPr>
        </p:nvSpPr>
        <p:spPr>
          <a:xfrm>
            <a:off x="838200" y="1853711"/>
            <a:ext cx="5571460" cy="4316819"/>
          </a:xfrm>
        </p:spPr>
        <p:txBody>
          <a:bodyPr/>
          <a:lstStyle/>
          <a:p>
            <a:r>
              <a:rPr lang="en-US" dirty="0"/>
              <a:t>Private residences and 1 hotel facility with OWTS near the river</a:t>
            </a:r>
          </a:p>
          <a:p>
            <a:r>
              <a:rPr lang="en-US" dirty="0"/>
              <a:t>Potential sources of nutrients and bacteria</a:t>
            </a:r>
          </a:p>
        </p:txBody>
      </p:sp>
      <p:sp>
        <p:nvSpPr>
          <p:cNvPr id="5" name="Slide Number Placeholder 4">
            <a:extLst>
              <a:ext uri="{FF2B5EF4-FFF2-40B4-BE49-F238E27FC236}">
                <a16:creationId xmlns:a16="http://schemas.microsoft.com/office/drawing/2014/main" id="{B63A2565-3B35-367A-2762-BBDC15C7CC9D}"/>
              </a:ext>
            </a:extLst>
          </p:cNvPr>
          <p:cNvSpPr>
            <a:spLocks noGrp="1"/>
          </p:cNvSpPr>
          <p:nvPr>
            <p:ph type="sldNum" sz="quarter" idx="4"/>
          </p:nvPr>
        </p:nvSpPr>
        <p:spPr/>
        <p:txBody>
          <a:bodyPr/>
          <a:lstStyle/>
          <a:p>
            <a:fld id="{A15CFC30-E45D-4431-B46B-489B270F7815}" type="slidenum">
              <a:rPr lang="en-US" smtClean="0"/>
              <a:pPr/>
              <a:t>12</a:t>
            </a:fld>
            <a:endParaRPr lang="en-US" dirty="0"/>
          </a:p>
        </p:txBody>
      </p:sp>
      <p:pic>
        <p:nvPicPr>
          <p:cNvPr id="6" name="Picture 5" descr="A stream running through a forest&#10;&#10;Description automatically generated">
            <a:extLst>
              <a:ext uri="{FF2B5EF4-FFF2-40B4-BE49-F238E27FC236}">
                <a16:creationId xmlns:a16="http://schemas.microsoft.com/office/drawing/2014/main" id="{A7D99A24-0817-96F0-DD32-357C406ECB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43061" y="1226973"/>
            <a:ext cx="3829935" cy="5106580"/>
          </a:xfrm>
          <a:prstGeom prst="rect">
            <a:avLst/>
          </a:prstGeom>
        </p:spPr>
      </p:pic>
    </p:spTree>
    <p:extLst>
      <p:ext uri="{BB962C8B-B14F-4D97-AF65-F5344CB8AC3E}">
        <p14:creationId xmlns:p14="http://schemas.microsoft.com/office/powerpoint/2010/main" val="4050241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E72DA-78DE-B040-D93C-73220EAC5B9C}"/>
              </a:ext>
            </a:extLst>
          </p:cNvPr>
          <p:cNvSpPr>
            <a:spLocks noGrp="1"/>
          </p:cNvSpPr>
          <p:nvPr>
            <p:ph type="title"/>
          </p:nvPr>
        </p:nvSpPr>
        <p:spPr/>
        <p:txBody>
          <a:bodyPr>
            <a:normAutofit/>
          </a:bodyPr>
          <a:lstStyle/>
          <a:p>
            <a:r>
              <a:rPr lang="en-US" sz="3600" dirty="0"/>
              <a:t>Septic Tanks/ Onsite Wastewater Treatment Systems (OWTS)	- Vision Plan Actions</a:t>
            </a:r>
          </a:p>
        </p:txBody>
      </p:sp>
      <p:sp>
        <p:nvSpPr>
          <p:cNvPr id="3" name="Content Placeholder 2">
            <a:extLst>
              <a:ext uri="{FF2B5EF4-FFF2-40B4-BE49-F238E27FC236}">
                <a16:creationId xmlns:a16="http://schemas.microsoft.com/office/drawing/2014/main" id="{F5A8F815-8EE8-4A43-5417-E71A8999B6E1}"/>
              </a:ext>
            </a:extLst>
          </p:cNvPr>
          <p:cNvSpPr>
            <a:spLocks noGrp="1"/>
          </p:cNvSpPr>
          <p:nvPr>
            <p:ph sz="half" idx="1"/>
          </p:nvPr>
        </p:nvSpPr>
        <p:spPr>
          <a:xfrm>
            <a:off x="838200" y="1825625"/>
            <a:ext cx="10549753" cy="4351338"/>
          </a:xfrm>
        </p:spPr>
        <p:txBody>
          <a:bodyPr>
            <a:normAutofit/>
          </a:bodyPr>
          <a:lstStyle/>
          <a:p>
            <a:r>
              <a:rPr lang="en-US" dirty="0"/>
              <a:t>WDRs for hotel facility - upgrade OWTS</a:t>
            </a:r>
          </a:p>
          <a:p>
            <a:r>
              <a:rPr lang="en-US" dirty="0"/>
              <a:t>Continue work &amp; collaboration with Alpine County Health Department to implement Local Area Management Plan (LAMP)</a:t>
            </a:r>
          </a:p>
          <a:p>
            <a:r>
              <a:rPr lang="en-US" dirty="0"/>
              <a:t>Outreach to homeowners along the river</a:t>
            </a:r>
          </a:p>
          <a:p>
            <a:r>
              <a:rPr lang="en-US" dirty="0"/>
              <a:t>Targeted monitoring study completed before 2029</a:t>
            </a:r>
          </a:p>
        </p:txBody>
      </p:sp>
      <p:sp>
        <p:nvSpPr>
          <p:cNvPr id="5" name="Slide Number Placeholder 4">
            <a:extLst>
              <a:ext uri="{FF2B5EF4-FFF2-40B4-BE49-F238E27FC236}">
                <a16:creationId xmlns:a16="http://schemas.microsoft.com/office/drawing/2014/main" id="{B63A2565-3B35-367A-2762-BBDC15C7CC9D}"/>
              </a:ext>
            </a:extLst>
          </p:cNvPr>
          <p:cNvSpPr>
            <a:spLocks noGrp="1"/>
          </p:cNvSpPr>
          <p:nvPr>
            <p:ph type="sldNum" sz="quarter" idx="4"/>
          </p:nvPr>
        </p:nvSpPr>
        <p:spPr/>
        <p:txBody>
          <a:bodyPr/>
          <a:lstStyle/>
          <a:p>
            <a:fld id="{A15CFC30-E45D-4431-B46B-489B270F7815}" type="slidenum">
              <a:rPr lang="en-US" smtClean="0"/>
              <a:pPr/>
              <a:t>13</a:t>
            </a:fld>
            <a:endParaRPr lang="en-US" dirty="0"/>
          </a:p>
        </p:txBody>
      </p:sp>
    </p:spTree>
    <p:extLst>
      <p:ext uri="{BB962C8B-B14F-4D97-AF65-F5344CB8AC3E}">
        <p14:creationId xmlns:p14="http://schemas.microsoft.com/office/powerpoint/2010/main" val="326627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08CF-90B5-5A27-10B8-A36850A97D13}"/>
              </a:ext>
            </a:extLst>
          </p:cNvPr>
          <p:cNvSpPr>
            <a:spLocks noGrp="1"/>
          </p:cNvSpPr>
          <p:nvPr>
            <p:ph type="title"/>
          </p:nvPr>
        </p:nvSpPr>
        <p:spPr>
          <a:xfrm>
            <a:off x="838200" y="3618"/>
            <a:ext cx="10515600" cy="1325563"/>
          </a:xfrm>
        </p:spPr>
        <p:txBody>
          <a:bodyPr/>
          <a:lstStyle/>
          <a:p>
            <a:pPr algn="ctr"/>
            <a:r>
              <a:rPr lang="en-US" dirty="0"/>
              <a:t>Grazing</a:t>
            </a:r>
          </a:p>
        </p:txBody>
      </p:sp>
      <p:sp>
        <p:nvSpPr>
          <p:cNvPr id="3" name="Text Placeholder 2">
            <a:extLst>
              <a:ext uri="{FF2B5EF4-FFF2-40B4-BE49-F238E27FC236}">
                <a16:creationId xmlns:a16="http://schemas.microsoft.com/office/drawing/2014/main" id="{D315C13F-56F6-6678-8F9E-52204D2A3556}"/>
              </a:ext>
            </a:extLst>
          </p:cNvPr>
          <p:cNvSpPr>
            <a:spLocks noGrp="1"/>
          </p:cNvSpPr>
          <p:nvPr>
            <p:ph type="body" sz="quarter" idx="11"/>
          </p:nvPr>
        </p:nvSpPr>
        <p:spPr>
          <a:xfrm>
            <a:off x="191386" y="1467293"/>
            <a:ext cx="5231219" cy="4699591"/>
          </a:xfrm>
        </p:spPr>
        <p:txBody>
          <a:bodyPr/>
          <a:lstStyle/>
          <a:p>
            <a:r>
              <a:rPr lang="en-US" dirty="0"/>
              <a:t>Erosion, nutrients, bacteria</a:t>
            </a:r>
          </a:p>
          <a:p>
            <a:r>
              <a:rPr lang="en-US" dirty="0"/>
              <a:t>STPUD - Recycled water for irrigation </a:t>
            </a:r>
          </a:p>
          <a:p>
            <a:pPr lvl="1"/>
            <a:r>
              <a:rPr lang="en-US" dirty="0"/>
              <a:t>Wastewater Reclamation Requirements (WRRs) (1989)</a:t>
            </a:r>
          </a:p>
          <a:p>
            <a:r>
              <a:rPr lang="en-US" dirty="0"/>
              <a:t>Improved practices</a:t>
            </a:r>
          </a:p>
          <a:p>
            <a:pPr lvl="1"/>
            <a:r>
              <a:rPr lang="en-US" dirty="0"/>
              <a:t>Rivers and Ranches project</a:t>
            </a:r>
          </a:p>
        </p:txBody>
      </p:sp>
      <p:sp>
        <p:nvSpPr>
          <p:cNvPr id="4" name="Slide Number Placeholder 3">
            <a:extLst>
              <a:ext uri="{FF2B5EF4-FFF2-40B4-BE49-F238E27FC236}">
                <a16:creationId xmlns:a16="http://schemas.microsoft.com/office/drawing/2014/main" id="{918298A7-EE31-52DE-E432-232A23B19BAC}"/>
              </a:ext>
            </a:extLst>
          </p:cNvPr>
          <p:cNvSpPr>
            <a:spLocks noGrp="1"/>
          </p:cNvSpPr>
          <p:nvPr>
            <p:ph type="sldNum" sz="quarter" idx="4"/>
          </p:nvPr>
        </p:nvSpPr>
        <p:spPr/>
        <p:txBody>
          <a:bodyPr/>
          <a:lstStyle/>
          <a:p>
            <a:fld id="{A15CFC30-E45D-4431-B46B-489B270F7815}" type="slidenum">
              <a:rPr lang="en-US" smtClean="0"/>
              <a:pPr/>
              <a:t>14</a:t>
            </a:fld>
            <a:endParaRPr lang="en-US" dirty="0"/>
          </a:p>
        </p:txBody>
      </p:sp>
      <p:pic>
        <p:nvPicPr>
          <p:cNvPr id="8" name="Picture 7">
            <a:extLst>
              <a:ext uri="{FF2B5EF4-FFF2-40B4-BE49-F238E27FC236}">
                <a16:creationId xmlns:a16="http://schemas.microsoft.com/office/drawing/2014/main" id="{4F9B6D4E-8BC8-67D5-E169-678C405013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47829" y="1249579"/>
            <a:ext cx="6402916" cy="4802187"/>
          </a:xfrm>
          <a:prstGeom prst="rect">
            <a:avLst/>
          </a:prstGeom>
        </p:spPr>
      </p:pic>
    </p:spTree>
    <p:extLst>
      <p:ext uri="{BB962C8B-B14F-4D97-AF65-F5344CB8AC3E}">
        <p14:creationId xmlns:p14="http://schemas.microsoft.com/office/powerpoint/2010/main" val="2655692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304C-5D17-4686-8080-7CDD2F8BCDFB}"/>
              </a:ext>
            </a:extLst>
          </p:cNvPr>
          <p:cNvSpPr>
            <a:spLocks noGrp="1"/>
          </p:cNvSpPr>
          <p:nvPr>
            <p:ph type="title"/>
          </p:nvPr>
        </p:nvSpPr>
        <p:spPr>
          <a:xfrm>
            <a:off x="138875" y="239152"/>
            <a:ext cx="6866836" cy="1254642"/>
          </a:xfrm>
        </p:spPr>
        <p:txBody>
          <a:bodyPr vert="horz" lIns="91440" tIns="45720" rIns="91440" bIns="45720" rtlCol="0" anchor="ctr">
            <a:normAutofit fontScale="90000"/>
          </a:bodyPr>
          <a:lstStyle/>
          <a:p>
            <a:pPr algn="ctr"/>
            <a:r>
              <a:rPr lang="en-US" dirty="0"/>
              <a:t>Grazing – Vision Plan Actions </a:t>
            </a:r>
          </a:p>
        </p:txBody>
      </p:sp>
      <p:sp>
        <p:nvSpPr>
          <p:cNvPr id="3" name="Text Placeholder 2">
            <a:extLst>
              <a:ext uri="{FF2B5EF4-FFF2-40B4-BE49-F238E27FC236}">
                <a16:creationId xmlns:a16="http://schemas.microsoft.com/office/drawing/2014/main" id="{06F5AA63-731B-4ED5-A457-16084663AE07}"/>
              </a:ext>
            </a:extLst>
          </p:cNvPr>
          <p:cNvSpPr>
            <a:spLocks noGrp="1"/>
          </p:cNvSpPr>
          <p:nvPr>
            <p:ph type="body" sz="quarter" idx="11"/>
          </p:nvPr>
        </p:nvSpPr>
        <p:spPr>
          <a:xfrm>
            <a:off x="56501" y="1867486"/>
            <a:ext cx="6949210" cy="5601302"/>
          </a:xfrm>
        </p:spPr>
        <p:txBody>
          <a:bodyPr vert="horz" lIns="91440" tIns="45720" rIns="91440" bIns="45720" rtlCol="0">
            <a:normAutofit/>
          </a:bodyPr>
          <a:lstStyle/>
          <a:p>
            <a:r>
              <a:rPr lang="en-US" dirty="0"/>
              <a:t>Ranch Water Quality Plans by end of 2025</a:t>
            </a:r>
          </a:p>
          <a:p>
            <a:endParaRPr lang="en-US" dirty="0"/>
          </a:p>
          <a:p>
            <a:r>
              <a:rPr lang="en-US" sz="2800" dirty="0">
                <a:effectLst/>
                <a:latin typeface="Arial" panose="020B0604020202020204" pitchFamily="34" charset="0"/>
                <a:ea typeface="Arial" panose="020B0604020202020204" pitchFamily="34" charset="0"/>
              </a:rPr>
              <a:t>Implement management practices</a:t>
            </a:r>
          </a:p>
          <a:p>
            <a:endParaRPr lang="en-US" sz="2800" dirty="0">
              <a:effectLst/>
              <a:latin typeface="Arial" panose="020B0604020202020204" pitchFamily="34" charset="0"/>
              <a:ea typeface="Arial" panose="020B0604020202020204" pitchFamily="34" charset="0"/>
            </a:endParaRPr>
          </a:p>
          <a:p>
            <a:r>
              <a:rPr lang="en-US" dirty="0"/>
              <a:t>Assistance from resource specialists (NRCS, UCCE), watershed groups</a:t>
            </a:r>
          </a:p>
          <a:p>
            <a:endParaRPr lang="en-US" dirty="0"/>
          </a:p>
          <a:p>
            <a:r>
              <a:rPr lang="en-US" dirty="0"/>
              <a:t>Grant funding</a:t>
            </a:r>
          </a:p>
          <a:p>
            <a:pPr marL="0" indent="0">
              <a:buNone/>
            </a:pPr>
            <a:endParaRPr lang="en-US" sz="2600" dirty="0">
              <a:latin typeface="+mn-lt"/>
              <a:cs typeface="+mn-cs"/>
            </a:endParaRPr>
          </a:p>
          <a:p>
            <a:pPr marL="457200" lvl="1"/>
            <a:endParaRPr lang="en-US" sz="1800" dirty="0">
              <a:latin typeface="+mn-lt"/>
              <a:cs typeface="+mn-cs"/>
            </a:endParaRPr>
          </a:p>
          <a:p>
            <a:pPr lvl="1"/>
            <a:endParaRPr lang="en-US" sz="1800" dirty="0">
              <a:latin typeface="+mn-lt"/>
              <a:cs typeface="+mn-cs"/>
            </a:endParaRPr>
          </a:p>
        </p:txBody>
      </p:sp>
      <p:sp>
        <p:nvSpPr>
          <p:cNvPr id="5" name="Slide Number Placeholder 4">
            <a:extLst>
              <a:ext uri="{FF2B5EF4-FFF2-40B4-BE49-F238E27FC236}">
                <a16:creationId xmlns:a16="http://schemas.microsoft.com/office/drawing/2014/main" id="{F129200B-B7A6-47E7-9806-48CB753FC9FE}"/>
              </a:ext>
            </a:extLst>
          </p:cNvPr>
          <p:cNvSpPr>
            <a:spLocks noGrp="1"/>
          </p:cNvSpPr>
          <p:nvPr>
            <p:ph type="sldNum" sz="quarter" idx="4"/>
          </p:nvPr>
        </p:nvSpPr>
        <p:spPr/>
        <p:txBody>
          <a:bodyPr/>
          <a:lstStyle/>
          <a:p>
            <a:fld id="{A15CFC30-E45D-4431-B46B-489B270F7815}" type="slidenum">
              <a:rPr lang="en-US" smtClean="0"/>
              <a:pPr/>
              <a:t>15</a:t>
            </a:fld>
            <a:endParaRPr lang="en-US" dirty="0"/>
          </a:p>
        </p:txBody>
      </p:sp>
      <p:pic>
        <p:nvPicPr>
          <p:cNvPr id="10" name="Picture 9" descr="A stream running through a grassy field&#10;&#10;Description automatically generated">
            <a:extLst>
              <a:ext uri="{FF2B5EF4-FFF2-40B4-BE49-F238E27FC236}">
                <a16:creationId xmlns:a16="http://schemas.microsoft.com/office/drawing/2014/main" id="{54140336-90AB-EC35-A157-78B62057EF1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2037" y="2729132"/>
            <a:ext cx="4979963" cy="3734972"/>
          </a:xfrm>
          <a:prstGeom prst="rect">
            <a:avLst/>
          </a:prstGeom>
          <a:ln w="12700">
            <a:solidFill>
              <a:schemeClr val="tx1"/>
            </a:solidFill>
          </a:ln>
        </p:spPr>
      </p:pic>
      <p:pic>
        <p:nvPicPr>
          <p:cNvPr id="8" name="Picture 7" descr="A group of people standing in a circle&#10;&#10;Description automatically generated">
            <a:extLst>
              <a:ext uri="{FF2B5EF4-FFF2-40B4-BE49-F238E27FC236}">
                <a16:creationId xmlns:a16="http://schemas.microsoft.com/office/drawing/2014/main" id="{3E0232C4-E270-4644-5CD1-A4510ADB49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12037" y="0"/>
            <a:ext cx="4979963" cy="3734972"/>
          </a:xfrm>
          <a:prstGeom prst="rect">
            <a:avLst/>
          </a:prstGeom>
          <a:ln w="12700">
            <a:solidFill>
              <a:schemeClr val="tx1"/>
            </a:solidFill>
          </a:ln>
        </p:spPr>
      </p:pic>
    </p:spTree>
    <p:extLst>
      <p:ext uri="{BB962C8B-B14F-4D97-AF65-F5344CB8AC3E}">
        <p14:creationId xmlns:p14="http://schemas.microsoft.com/office/powerpoint/2010/main" val="4193236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1BD1-E7EE-0B29-F5BE-2AB81B6F6A32}"/>
              </a:ext>
            </a:extLst>
          </p:cNvPr>
          <p:cNvSpPr>
            <a:spLocks noGrp="1"/>
          </p:cNvSpPr>
          <p:nvPr>
            <p:ph type="title"/>
          </p:nvPr>
        </p:nvSpPr>
        <p:spPr>
          <a:xfrm>
            <a:off x="838200" y="0"/>
            <a:ext cx="10515600" cy="1041009"/>
          </a:xfrm>
        </p:spPr>
        <p:txBody>
          <a:bodyPr/>
          <a:lstStyle/>
          <a:p>
            <a:pPr algn="ctr"/>
            <a:r>
              <a:rPr lang="fr-FR" b="0" i="0" dirty="0">
                <a:solidFill>
                  <a:srgbClr val="333333"/>
                </a:solidFill>
                <a:effectLst/>
                <a:latin typeface="Source Sans Pro"/>
                <a:ea typeface="Source Sans Pro"/>
                <a:cs typeface="Arial"/>
              </a:rPr>
              <a:t>Nonpoint Source 319</a:t>
            </a:r>
            <a:r>
              <a:rPr lang="fr-FR" dirty="0">
                <a:solidFill>
                  <a:srgbClr val="333333"/>
                </a:solidFill>
                <a:latin typeface="Source Sans Pro"/>
                <a:ea typeface="Source Sans Pro"/>
                <a:cs typeface="Arial"/>
              </a:rPr>
              <a:t>(h)</a:t>
            </a:r>
            <a:r>
              <a:rPr lang="fr-FR" b="0" i="0" dirty="0">
                <a:solidFill>
                  <a:srgbClr val="333333"/>
                </a:solidFill>
                <a:effectLst/>
                <a:latin typeface="Source Sans Pro"/>
                <a:ea typeface="Source Sans Pro"/>
                <a:cs typeface="Arial"/>
              </a:rPr>
              <a:t> Grant </a:t>
            </a:r>
            <a:r>
              <a:rPr lang="fr-FR" dirty="0">
                <a:solidFill>
                  <a:srgbClr val="333333"/>
                </a:solidFill>
                <a:latin typeface="Source Sans Pro"/>
                <a:ea typeface="Source Sans Pro"/>
                <a:cs typeface="Arial"/>
              </a:rPr>
              <a:t>Program</a:t>
            </a:r>
            <a:endParaRPr lang="en-US" dirty="0">
              <a:latin typeface="Source Sans Pro"/>
              <a:ea typeface="Source Sans Pro"/>
              <a:cs typeface="Arial"/>
            </a:endParaRPr>
          </a:p>
        </p:txBody>
      </p:sp>
      <p:sp>
        <p:nvSpPr>
          <p:cNvPr id="3" name="Text Placeholder 2">
            <a:extLst>
              <a:ext uri="{FF2B5EF4-FFF2-40B4-BE49-F238E27FC236}">
                <a16:creationId xmlns:a16="http://schemas.microsoft.com/office/drawing/2014/main" id="{B38EE53E-327D-7D39-F914-0EA6532B0E66}"/>
              </a:ext>
            </a:extLst>
          </p:cNvPr>
          <p:cNvSpPr>
            <a:spLocks noGrp="1"/>
          </p:cNvSpPr>
          <p:nvPr>
            <p:ph type="body" sz="quarter" idx="11"/>
          </p:nvPr>
        </p:nvSpPr>
        <p:spPr>
          <a:xfrm>
            <a:off x="253217" y="1101774"/>
            <a:ext cx="11605847" cy="5756225"/>
          </a:xfrm>
        </p:spPr>
        <p:txBody>
          <a:bodyPr/>
          <a:lstStyle/>
          <a:p>
            <a:pPr marL="0" indent="0">
              <a:buNone/>
            </a:pPr>
            <a:r>
              <a:rPr lang="en-US" b="1" dirty="0"/>
              <a:t>Focus: </a:t>
            </a:r>
            <a:r>
              <a:rPr lang="en-US" dirty="0">
                <a:solidFill>
                  <a:srgbClr val="333333"/>
                </a:solidFill>
                <a:latin typeface="Source Sans Pro" panose="020B0503030403020204" pitchFamily="34" charset="0"/>
              </a:rPr>
              <a:t>To</a:t>
            </a:r>
            <a:r>
              <a:rPr lang="en-US" b="0" i="0" dirty="0">
                <a:solidFill>
                  <a:srgbClr val="333333"/>
                </a:solidFill>
                <a:effectLst/>
                <a:latin typeface="Source Sans Pro" panose="020B0503030403020204" pitchFamily="34" charset="0"/>
              </a:rPr>
              <a:t> reduce and mitigate the effects of nonpoint source pollutants</a:t>
            </a:r>
          </a:p>
          <a:p>
            <a:pPr marL="0" indent="0">
              <a:buNone/>
            </a:pPr>
            <a:r>
              <a:rPr lang="en-US" b="1" dirty="0"/>
              <a:t>Eligible Orgs: </a:t>
            </a:r>
            <a:r>
              <a:rPr lang="en-US" dirty="0">
                <a:solidFill>
                  <a:srgbClr val="333333"/>
                </a:solidFill>
                <a:latin typeface="Source Sans Pro" panose="020B0503030403020204" pitchFamily="34" charset="0"/>
              </a:rPr>
              <a:t>Nonprofits, Federally Recognized Tribes, Federal, state, local, or other public agency or public college</a:t>
            </a:r>
          </a:p>
          <a:p>
            <a:pPr marL="0" indent="0">
              <a:buNone/>
            </a:pPr>
            <a:r>
              <a:rPr lang="en-US" b="1" dirty="0"/>
              <a:t>Eligible Projects: </a:t>
            </a:r>
            <a:r>
              <a:rPr lang="en-US" dirty="0">
                <a:solidFill>
                  <a:srgbClr val="333333"/>
                </a:solidFill>
                <a:latin typeface="Source Sans Pro" panose="020B0503030403020204" pitchFamily="34" charset="0"/>
              </a:rPr>
              <a:t>Implementation and planning projects</a:t>
            </a:r>
          </a:p>
          <a:p>
            <a:pPr marL="0" indent="0">
              <a:buNone/>
            </a:pPr>
            <a:r>
              <a:rPr lang="en-US" b="1" dirty="0"/>
              <a:t>Funding Range: </a:t>
            </a:r>
            <a:r>
              <a:rPr lang="en-US" dirty="0">
                <a:solidFill>
                  <a:srgbClr val="333333"/>
                </a:solidFill>
                <a:latin typeface="Source Sans Pro" panose="020B0503030403020204" pitchFamily="34" charset="0"/>
              </a:rPr>
              <a:t>Implementation $250K-$1 million/Planning $50K - $250K</a:t>
            </a:r>
          </a:p>
          <a:p>
            <a:pPr marL="0" indent="0">
              <a:buNone/>
            </a:pPr>
            <a:r>
              <a:rPr lang="en-US" b="1" dirty="0"/>
              <a:t>Match: </a:t>
            </a:r>
            <a:r>
              <a:rPr lang="en-US" dirty="0"/>
              <a:t>25%</a:t>
            </a:r>
          </a:p>
          <a:p>
            <a:pPr marL="0" indent="0">
              <a:buNone/>
            </a:pPr>
            <a:r>
              <a:rPr lang="en-US" b="1" dirty="0"/>
              <a:t>Typical Due Date: </a:t>
            </a:r>
            <a:r>
              <a:rPr lang="en-US" dirty="0">
                <a:solidFill>
                  <a:srgbClr val="333333"/>
                </a:solidFill>
                <a:latin typeface="Source Sans Pro" panose="020B0503030403020204" pitchFamily="34" charset="0"/>
              </a:rPr>
              <a:t>Annually in December</a:t>
            </a:r>
          </a:p>
          <a:p>
            <a:pPr marL="0" indent="0" algn="ctr">
              <a:buNone/>
            </a:pPr>
            <a:endParaRPr lang="en-US" sz="1050" b="0" i="0" dirty="0">
              <a:solidFill>
                <a:srgbClr val="000000"/>
              </a:solidFill>
              <a:effectLst/>
              <a:latin typeface="Source Sans Pro" panose="020B0503030403020204" pitchFamily="34" charset="0"/>
            </a:endParaRPr>
          </a:p>
          <a:p>
            <a:pPr marL="0" indent="0" algn="ctr">
              <a:buNone/>
            </a:pPr>
            <a:r>
              <a:rPr lang="fr-FR" b="0" i="0" dirty="0">
                <a:solidFill>
                  <a:srgbClr val="000000"/>
                </a:solidFill>
                <a:effectLst/>
                <a:latin typeface="Source Sans Pro" panose="020B0503030403020204" pitchFamily="34" charset="0"/>
              </a:rPr>
              <a:t>Mo Loden, </a:t>
            </a:r>
            <a:r>
              <a:rPr lang="en-GB" b="0" i="0" dirty="0">
                <a:solidFill>
                  <a:srgbClr val="000000"/>
                </a:solidFill>
                <a:effectLst/>
                <a:latin typeface="Source Sans Pro" panose="020B0503030403020204" pitchFamily="34" charset="0"/>
              </a:rPr>
              <a:t>Environmental</a:t>
            </a:r>
            <a:r>
              <a:rPr lang="fr-FR" b="0" i="0" dirty="0">
                <a:solidFill>
                  <a:srgbClr val="000000"/>
                </a:solidFill>
                <a:effectLst/>
                <a:latin typeface="Source Sans Pro" panose="020B0503030403020204" pitchFamily="34" charset="0"/>
              </a:rPr>
              <a:t> </a:t>
            </a:r>
            <a:r>
              <a:rPr lang="en-US" b="0" i="0" dirty="0">
                <a:solidFill>
                  <a:srgbClr val="000000"/>
                </a:solidFill>
                <a:effectLst/>
                <a:latin typeface="Source Sans Pro" panose="020B0503030403020204" pitchFamily="34" charset="0"/>
              </a:rPr>
              <a:t>Scientist</a:t>
            </a:r>
            <a:br>
              <a:rPr lang="fr-FR" dirty="0"/>
            </a:br>
            <a:r>
              <a:rPr lang="fr-FR" b="0" i="0" dirty="0">
                <a:solidFill>
                  <a:srgbClr val="000000"/>
                </a:solidFill>
                <a:effectLst/>
                <a:latin typeface="Source Sans Pro" panose="020B0503030403020204" pitchFamily="34" charset="0"/>
              </a:rPr>
              <a:t>Nonpoint Source Unit</a:t>
            </a:r>
            <a:br>
              <a:rPr lang="fr-FR" dirty="0"/>
            </a:br>
            <a:r>
              <a:rPr lang="en-US" b="0" i="0" dirty="0">
                <a:solidFill>
                  <a:srgbClr val="000000"/>
                </a:solidFill>
                <a:effectLst/>
                <a:latin typeface="Source Sans Pro" panose="020B0503030403020204" pitchFamily="34" charset="0"/>
              </a:rPr>
              <a:t>Region</a:t>
            </a:r>
            <a:r>
              <a:rPr lang="fr-FR" b="0" i="0" dirty="0">
                <a:solidFill>
                  <a:srgbClr val="000000"/>
                </a:solidFill>
                <a:effectLst/>
                <a:latin typeface="Source Sans Pro" panose="020B0503030403020204" pitchFamily="34" charset="0"/>
              </a:rPr>
              <a:t> 6 Grant Manager</a:t>
            </a:r>
            <a:br>
              <a:rPr lang="fr-FR" dirty="0"/>
            </a:br>
            <a:r>
              <a:rPr lang="fr-FR" b="0" i="0" strike="noStrike" dirty="0">
                <a:solidFill>
                  <a:srgbClr val="0000FF"/>
                </a:solidFill>
                <a:effectLst/>
                <a:latin typeface="Source Sans Pro" panose="020B0503030403020204" pitchFamily="34" charset="0"/>
              </a:rPr>
              <a:t>mo.loden@waterboards.ca.gov</a:t>
            </a:r>
            <a:endParaRPr lang="en-US" dirty="0">
              <a:solidFill>
                <a:srgbClr val="0000FF"/>
              </a:solidFill>
            </a:endParaRPr>
          </a:p>
        </p:txBody>
      </p:sp>
      <p:sp>
        <p:nvSpPr>
          <p:cNvPr id="4" name="Slide Number Placeholder 3">
            <a:extLst>
              <a:ext uri="{FF2B5EF4-FFF2-40B4-BE49-F238E27FC236}">
                <a16:creationId xmlns:a16="http://schemas.microsoft.com/office/drawing/2014/main" id="{567EA96A-811A-62C6-C965-AD37BE722742}"/>
              </a:ext>
            </a:extLst>
          </p:cNvPr>
          <p:cNvSpPr>
            <a:spLocks noGrp="1"/>
          </p:cNvSpPr>
          <p:nvPr>
            <p:ph type="sldNum" sz="quarter" idx="4"/>
          </p:nvPr>
        </p:nvSpPr>
        <p:spPr/>
        <p:txBody>
          <a:bodyPr/>
          <a:lstStyle/>
          <a:p>
            <a:fld id="{A15CFC30-E45D-4431-B46B-489B270F7815}" type="slidenum">
              <a:rPr lang="en-US" smtClean="0"/>
              <a:pPr/>
              <a:t>16</a:t>
            </a:fld>
            <a:endParaRPr lang="en-US" dirty="0"/>
          </a:p>
        </p:txBody>
      </p:sp>
      <p:pic>
        <p:nvPicPr>
          <p:cNvPr id="6" name="Graphic 5" descr="Flying Money with solid fill">
            <a:extLst>
              <a:ext uri="{FF2B5EF4-FFF2-40B4-BE49-F238E27FC236}">
                <a16:creationId xmlns:a16="http://schemas.microsoft.com/office/drawing/2014/main" id="{E5FC249A-9D13-A234-EEBF-DCB5FB37F68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6542" y="3611880"/>
            <a:ext cx="2682241" cy="2682241"/>
          </a:xfrm>
          <a:prstGeom prst="rect">
            <a:avLst/>
          </a:prstGeom>
        </p:spPr>
      </p:pic>
    </p:spTree>
    <p:extLst>
      <p:ext uri="{BB962C8B-B14F-4D97-AF65-F5344CB8AC3E}">
        <p14:creationId xmlns:p14="http://schemas.microsoft.com/office/powerpoint/2010/main" val="3569739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2C4E-A516-2224-67D1-340611536EFD}"/>
              </a:ext>
            </a:extLst>
          </p:cNvPr>
          <p:cNvSpPr>
            <a:spLocks noGrp="1"/>
          </p:cNvSpPr>
          <p:nvPr>
            <p:ph type="title"/>
          </p:nvPr>
        </p:nvSpPr>
        <p:spPr/>
        <p:txBody>
          <a:bodyPr/>
          <a:lstStyle/>
          <a:p>
            <a:r>
              <a:rPr lang="en-US" dirty="0"/>
              <a:t>Camping and Recreational Use</a:t>
            </a:r>
          </a:p>
        </p:txBody>
      </p:sp>
      <p:sp>
        <p:nvSpPr>
          <p:cNvPr id="3" name="Text Placeholder 2">
            <a:extLst>
              <a:ext uri="{FF2B5EF4-FFF2-40B4-BE49-F238E27FC236}">
                <a16:creationId xmlns:a16="http://schemas.microsoft.com/office/drawing/2014/main" id="{5C746DF8-CFFA-25BF-0883-349F312B7C34}"/>
              </a:ext>
            </a:extLst>
          </p:cNvPr>
          <p:cNvSpPr>
            <a:spLocks noGrp="1"/>
          </p:cNvSpPr>
          <p:nvPr>
            <p:ph type="body" sz="quarter" idx="11"/>
          </p:nvPr>
        </p:nvSpPr>
        <p:spPr/>
        <p:txBody>
          <a:bodyPr/>
          <a:lstStyle/>
          <a:p>
            <a:r>
              <a:rPr lang="en-US" dirty="0"/>
              <a:t>Hope Valley, Faith Valley, Scotts Lake areas</a:t>
            </a:r>
          </a:p>
          <a:p>
            <a:r>
              <a:rPr lang="en-US" dirty="0"/>
              <a:t>Erosion – vehicular use</a:t>
            </a:r>
          </a:p>
          <a:p>
            <a:r>
              <a:rPr lang="en-US" dirty="0"/>
              <a:t>Improper disposal of human and/or animal wastes – nutrients and bacteria</a:t>
            </a:r>
          </a:p>
          <a:p>
            <a:pPr marL="0" indent="0">
              <a:buNone/>
            </a:pPr>
            <a:endParaRPr lang="en-US" dirty="0"/>
          </a:p>
          <a:p>
            <a:pPr marL="0" indent="0">
              <a:buNone/>
            </a:pPr>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82321ECE-3849-49B0-4A02-CF697A1A8977}"/>
              </a:ext>
            </a:extLst>
          </p:cNvPr>
          <p:cNvSpPr>
            <a:spLocks noGrp="1"/>
          </p:cNvSpPr>
          <p:nvPr>
            <p:ph type="sldNum" sz="quarter" idx="4"/>
          </p:nvPr>
        </p:nvSpPr>
        <p:spPr/>
        <p:txBody>
          <a:bodyPr/>
          <a:lstStyle/>
          <a:p>
            <a:fld id="{A15CFC30-E45D-4431-B46B-489B270F7815}" type="slidenum">
              <a:rPr lang="en-US" smtClean="0"/>
              <a:pPr/>
              <a:t>17</a:t>
            </a:fld>
            <a:endParaRPr lang="en-US" dirty="0"/>
          </a:p>
        </p:txBody>
      </p:sp>
    </p:spTree>
    <p:extLst>
      <p:ext uri="{BB962C8B-B14F-4D97-AF65-F5344CB8AC3E}">
        <p14:creationId xmlns:p14="http://schemas.microsoft.com/office/powerpoint/2010/main" val="2419467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2C4E-A516-2224-67D1-340611536EFD}"/>
              </a:ext>
            </a:extLst>
          </p:cNvPr>
          <p:cNvSpPr>
            <a:spLocks noGrp="1"/>
          </p:cNvSpPr>
          <p:nvPr>
            <p:ph type="title"/>
          </p:nvPr>
        </p:nvSpPr>
        <p:spPr/>
        <p:txBody>
          <a:bodyPr/>
          <a:lstStyle/>
          <a:p>
            <a:r>
              <a:rPr lang="en-US" dirty="0"/>
              <a:t>Camping and Recreational Use</a:t>
            </a:r>
            <a:br>
              <a:rPr lang="en-US" dirty="0"/>
            </a:br>
            <a:r>
              <a:rPr lang="en-US" dirty="0"/>
              <a:t>- </a:t>
            </a:r>
            <a:r>
              <a:rPr lang="en-US" sz="4000" dirty="0"/>
              <a:t>Vision Plan Actions</a:t>
            </a:r>
            <a:endParaRPr lang="en-US" dirty="0"/>
          </a:p>
        </p:txBody>
      </p:sp>
      <p:sp>
        <p:nvSpPr>
          <p:cNvPr id="3" name="Text Placeholder 2">
            <a:extLst>
              <a:ext uri="{FF2B5EF4-FFF2-40B4-BE49-F238E27FC236}">
                <a16:creationId xmlns:a16="http://schemas.microsoft.com/office/drawing/2014/main" id="{5C746DF8-CFFA-25BF-0883-349F312B7C34}"/>
              </a:ext>
            </a:extLst>
          </p:cNvPr>
          <p:cNvSpPr>
            <a:spLocks noGrp="1"/>
          </p:cNvSpPr>
          <p:nvPr>
            <p:ph type="body" sz="quarter" idx="11"/>
          </p:nvPr>
        </p:nvSpPr>
        <p:spPr/>
        <p:txBody>
          <a:bodyPr>
            <a:normAutofit/>
          </a:bodyPr>
          <a:lstStyle/>
          <a:p>
            <a:r>
              <a:rPr lang="en-US" sz="3300" dirty="0"/>
              <a:t>Increased field presence by HTNF, volunteers</a:t>
            </a:r>
          </a:p>
          <a:p>
            <a:r>
              <a:rPr lang="en-US" sz="3300" dirty="0"/>
              <a:t>Facilities improvements</a:t>
            </a:r>
          </a:p>
          <a:p>
            <a:r>
              <a:rPr lang="en-US" sz="3300" dirty="0"/>
              <a:t>Education</a:t>
            </a:r>
          </a:p>
          <a:p>
            <a:r>
              <a:rPr lang="en-US" sz="3300" dirty="0"/>
              <a:t>Funding through USFS RAC funds</a:t>
            </a:r>
          </a:p>
          <a:p>
            <a:pPr lvl="1"/>
            <a:r>
              <a:rPr lang="en-US" sz="2800" dirty="0"/>
              <a:t>Recreation technician</a:t>
            </a:r>
          </a:p>
          <a:p>
            <a:pPr lvl="1"/>
            <a:r>
              <a:rPr lang="en-US" sz="2800" dirty="0"/>
              <a:t>Scotts Lake facilities </a:t>
            </a:r>
          </a:p>
          <a:p>
            <a:pPr lvl="1"/>
            <a:r>
              <a:rPr lang="en-US" sz="2800" dirty="0"/>
              <a:t>Educational kiosks</a:t>
            </a:r>
          </a:p>
          <a:p>
            <a:r>
              <a:rPr lang="en-US" sz="3300" dirty="0"/>
              <a:t>Potential future – local sanitary dump station</a:t>
            </a:r>
          </a:p>
          <a:p>
            <a:endParaRPr lang="en-US" sz="3300" dirty="0"/>
          </a:p>
          <a:p>
            <a:pPr marL="0" indent="0">
              <a:buNone/>
            </a:pPr>
            <a:endParaRPr lang="en-US" sz="3300" dirty="0"/>
          </a:p>
        </p:txBody>
      </p:sp>
      <p:sp>
        <p:nvSpPr>
          <p:cNvPr id="4" name="Slide Number Placeholder 3">
            <a:extLst>
              <a:ext uri="{FF2B5EF4-FFF2-40B4-BE49-F238E27FC236}">
                <a16:creationId xmlns:a16="http://schemas.microsoft.com/office/drawing/2014/main" id="{82321ECE-3849-49B0-4A02-CF697A1A8977}"/>
              </a:ext>
            </a:extLst>
          </p:cNvPr>
          <p:cNvSpPr>
            <a:spLocks noGrp="1"/>
          </p:cNvSpPr>
          <p:nvPr>
            <p:ph type="sldNum" sz="quarter" idx="4"/>
          </p:nvPr>
        </p:nvSpPr>
        <p:spPr/>
        <p:txBody>
          <a:bodyPr/>
          <a:lstStyle/>
          <a:p>
            <a:fld id="{A15CFC30-E45D-4431-B46B-489B270F7815}" type="slidenum">
              <a:rPr lang="en-US" smtClean="0"/>
              <a:pPr/>
              <a:t>18</a:t>
            </a:fld>
            <a:endParaRPr lang="en-US" dirty="0"/>
          </a:p>
        </p:txBody>
      </p:sp>
      <p:pic>
        <p:nvPicPr>
          <p:cNvPr id="6" name="Picture 5" descr="A blue and white bus&#10;&#10;Description automatically generated">
            <a:extLst>
              <a:ext uri="{FF2B5EF4-FFF2-40B4-BE49-F238E27FC236}">
                <a16:creationId xmlns:a16="http://schemas.microsoft.com/office/drawing/2014/main" id="{4590ED79-BB9B-AE00-2712-5377831E33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3413"/>
          <a:stretch/>
        </p:blipFill>
        <p:spPr>
          <a:xfrm>
            <a:off x="8987743" y="2450592"/>
            <a:ext cx="2846294" cy="2743200"/>
          </a:xfrm>
          <a:prstGeom prst="rect">
            <a:avLst/>
          </a:prstGeom>
        </p:spPr>
      </p:pic>
    </p:spTree>
    <p:extLst>
      <p:ext uri="{BB962C8B-B14F-4D97-AF65-F5344CB8AC3E}">
        <p14:creationId xmlns:p14="http://schemas.microsoft.com/office/powerpoint/2010/main" val="1439890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9897D-8F06-F251-B8AE-77FFCBAA46F2}"/>
              </a:ext>
            </a:extLst>
          </p:cNvPr>
          <p:cNvSpPr>
            <a:spLocks noGrp="1"/>
          </p:cNvSpPr>
          <p:nvPr>
            <p:ph type="title"/>
          </p:nvPr>
        </p:nvSpPr>
        <p:spPr/>
        <p:txBody>
          <a:bodyPr/>
          <a:lstStyle/>
          <a:p>
            <a:r>
              <a:rPr lang="en-US" dirty="0"/>
              <a:t>Hydrologic Modification</a:t>
            </a:r>
          </a:p>
        </p:txBody>
      </p:sp>
      <p:sp>
        <p:nvSpPr>
          <p:cNvPr id="3" name="Text Placeholder 2">
            <a:extLst>
              <a:ext uri="{FF2B5EF4-FFF2-40B4-BE49-F238E27FC236}">
                <a16:creationId xmlns:a16="http://schemas.microsoft.com/office/drawing/2014/main" id="{119D50CD-D9FF-D8CB-0438-57057FDAE261}"/>
              </a:ext>
            </a:extLst>
          </p:cNvPr>
          <p:cNvSpPr>
            <a:spLocks noGrp="1"/>
          </p:cNvSpPr>
          <p:nvPr>
            <p:ph type="body" sz="quarter" idx="11"/>
          </p:nvPr>
        </p:nvSpPr>
        <p:spPr/>
        <p:txBody>
          <a:bodyPr/>
          <a:lstStyle/>
          <a:p>
            <a:r>
              <a:rPr lang="en-US" dirty="0"/>
              <a:t>Historical channelization, separation from the floodplain</a:t>
            </a:r>
          </a:p>
          <a:p>
            <a:pPr lvl="1"/>
            <a:r>
              <a:rPr lang="en-US" dirty="0"/>
              <a:t>Increased flood flows, decreased flows in dry season</a:t>
            </a:r>
          </a:p>
          <a:p>
            <a:r>
              <a:rPr lang="en-US" dirty="0"/>
              <a:t>Retention of water in reservoirs effects on algal growth – turbidity and organic loading</a:t>
            </a:r>
            <a:br>
              <a:rPr lang="en-US" dirty="0"/>
            </a:br>
            <a:endParaRPr lang="en-US" dirty="0"/>
          </a:p>
          <a:p>
            <a:pPr marL="0" indent="0">
              <a:buNone/>
            </a:pPr>
            <a:r>
              <a:rPr lang="en-US" sz="4000" dirty="0"/>
              <a:t>Vision Plan Actions</a:t>
            </a:r>
            <a:br>
              <a:rPr lang="en-US" dirty="0"/>
            </a:br>
            <a:r>
              <a:rPr lang="en-US" dirty="0"/>
              <a:t> </a:t>
            </a:r>
          </a:p>
          <a:p>
            <a:r>
              <a:rPr lang="en-US" dirty="0"/>
              <a:t>Support projects which benefit flows and hydrologic function</a:t>
            </a:r>
          </a:p>
          <a:p>
            <a:r>
              <a:rPr lang="en-US" dirty="0"/>
              <a:t>Request CDFW study options for management of Red Lake</a:t>
            </a:r>
          </a:p>
        </p:txBody>
      </p:sp>
      <p:sp>
        <p:nvSpPr>
          <p:cNvPr id="4" name="Slide Number Placeholder 3">
            <a:extLst>
              <a:ext uri="{FF2B5EF4-FFF2-40B4-BE49-F238E27FC236}">
                <a16:creationId xmlns:a16="http://schemas.microsoft.com/office/drawing/2014/main" id="{2F114FC5-C18E-806A-3FD4-55CF8F63E681}"/>
              </a:ext>
            </a:extLst>
          </p:cNvPr>
          <p:cNvSpPr>
            <a:spLocks noGrp="1"/>
          </p:cNvSpPr>
          <p:nvPr>
            <p:ph type="sldNum" sz="quarter" idx="4"/>
          </p:nvPr>
        </p:nvSpPr>
        <p:spPr/>
        <p:txBody>
          <a:bodyPr/>
          <a:lstStyle/>
          <a:p>
            <a:fld id="{A15CFC30-E45D-4431-B46B-489B270F7815}" type="slidenum">
              <a:rPr lang="en-US" smtClean="0"/>
              <a:pPr/>
              <a:t>19</a:t>
            </a:fld>
            <a:endParaRPr lang="en-US" dirty="0"/>
          </a:p>
        </p:txBody>
      </p:sp>
    </p:spTree>
    <p:extLst>
      <p:ext uri="{BB962C8B-B14F-4D97-AF65-F5344CB8AC3E}">
        <p14:creationId xmlns:p14="http://schemas.microsoft.com/office/powerpoint/2010/main" val="304912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0CBD6-FAD2-0BD1-641D-55CA9D2DC410}"/>
              </a:ext>
            </a:extLst>
          </p:cNvPr>
          <p:cNvSpPr>
            <a:spLocks noGrp="1"/>
          </p:cNvSpPr>
          <p:nvPr>
            <p:ph type="title"/>
          </p:nvPr>
        </p:nvSpPr>
        <p:spPr>
          <a:xfrm>
            <a:off x="838200" y="365124"/>
            <a:ext cx="5257800" cy="1646555"/>
          </a:xfrm>
        </p:spPr>
        <p:txBody>
          <a:bodyPr anchor="ctr">
            <a:normAutofit/>
          </a:bodyPr>
          <a:lstStyle/>
          <a:p>
            <a:r>
              <a:rPr lang="en-US" sz="3200" b="1" dirty="0"/>
              <a:t>West Fork Carson River (WFCR) Vision Plan</a:t>
            </a:r>
          </a:p>
        </p:txBody>
      </p:sp>
      <p:sp>
        <p:nvSpPr>
          <p:cNvPr id="3" name="Content Placeholder 2">
            <a:extLst>
              <a:ext uri="{FF2B5EF4-FFF2-40B4-BE49-F238E27FC236}">
                <a16:creationId xmlns:a16="http://schemas.microsoft.com/office/drawing/2014/main" id="{C101ED0D-2FE7-7373-0A5F-D35B319DBAF6}"/>
              </a:ext>
            </a:extLst>
          </p:cNvPr>
          <p:cNvSpPr>
            <a:spLocks noGrp="1"/>
          </p:cNvSpPr>
          <p:nvPr>
            <p:ph sz="half" idx="1"/>
          </p:nvPr>
        </p:nvSpPr>
        <p:spPr>
          <a:xfrm>
            <a:off x="403860" y="2141538"/>
            <a:ext cx="5805653" cy="4351338"/>
          </a:xfrm>
        </p:spPr>
        <p:txBody>
          <a:bodyPr>
            <a:normAutofit/>
          </a:bodyPr>
          <a:lstStyle/>
          <a:p>
            <a:r>
              <a:rPr lang="en-US" sz="3200" dirty="0">
                <a:latin typeface="Arial"/>
                <a:cs typeface="Arial"/>
              </a:rPr>
              <a:t>Plan for meeting water quality standards &amp; protecting against new impairments</a:t>
            </a:r>
            <a:endParaRPr lang="en-US" sz="3200" dirty="0"/>
          </a:p>
          <a:p>
            <a:r>
              <a:rPr lang="en-US" sz="3200" dirty="0"/>
              <a:t>Finalized in October 2023</a:t>
            </a:r>
          </a:p>
          <a:p>
            <a:r>
              <a:rPr lang="en-US" sz="3200" dirty="0"/>
              <a:t>Accepted by USEPA December 2023</a:t>
            </a:r>
          </a:p>
          <a:p>
            <a:r>
              <a:rPr lang="en-US" sz="3200" dirty="0"/>
              <a:t>In implementation </a:t>
            </a:r>
          </a:p>
          <a:p>
            <a:pPr marL="0" indent="0">
              <a:buNone/>
            </a:pPr>
            <a:endParaRPr lang="en-US" dirty="0"/>
          </a:p>
          <a:p>
            <a:pPr lvl="1"/>
            <a:endParaRPr lang="en-US" sz="2800" dirty="0"/>
          </a:p>
        </p:txBody>
      </p:sp>
      <p:sp>
        <p:nvSpPr>
          <p:cNvPr id="4" name="Slide Number Placeholder 3">
            <a:extLst>
              <a:ext uri="{FF2B5EF4-FFF2-40B4-BE49-F238E27FC236}">
                <a16:creationId xmlns:a16="http://schemas.microsoft.com/office/drawing/2014/main" id="{C5E8A0DF-5931-9463-0BB1-90D3122F9142}"/>
              </a:ext>
            </a:extLst>
          </p:cNvPr>
          <p:cNvSpPr>
            <a:spLocks noGrp="1"/>
          </p:cNvSpPr>
          <p:nvPr>
            <p:ph type="sldNum" sz="quarter" idx="4"/>
          </p:nvPr>
        </p:nvSpPr>
        <p:spPr>
          <a:xfrm>
            <a:off x="0" y="0"/>
            <a:ext cx="2743200" cy="365125"/>
          </a:xfrm>
        </p:spPr>
        <p:txBody>
          <a:bodyPr anchor="ctr">
            <a:normAutofit/>
          </a:bodyPr>
          <a:lstStyle/>
          <a:p>
            <a:pPr>
              <a:spcAft>
                <a:spcPts val="600"/>
              </a:spcAft>
            </a:pPr>
            <a:fld id="{643D6A74-725B-4DB5-8370-898BB9327971}" type="slidenum">
              <a:rPr lang="en-US" smtClean="0"/>
              <a:pPr>
                <a:spcAft>
                  <a:spcPts val="600"/>
                </a:spcAft>
              </a:pPr>
              <a:t>2</a:t>
            </a:fld>
            <a:endParaRPr lang="en-US" dirty="0"/>
          </a:p>
        </p:txBody>
      </p:sp>
      <p:pic>
        <p:nvPicPr>
          <p:cNvPr id="5" name="Picture 4" descr="A screenshot of a phone">
            <a:extLst>
              <a:ext uri="{FF2B5EF4-FFF2-40B4-BE49-F238E27FC236}">
                <a16:creationId xmlns:a16="http://schemas.microsoft.com/office/drawing/2014/main" id="{0AD74978-C17A-1B2E-E423-C2F04B6C12E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46925" y="182562"/>
            <a:ext cx="4741215" cy="6135689"/>
          </a:xfrm>
          <a:prstGeom prst="rect">
            <a:avLst/>
          </a:prstGeom>
          <a:ln w="12700">
            <a:solidFill>
              <a:schemeClr val="tx1"/>
            </a:solidFill>
          </a:ln>
        </p:spPr>
      </p:pic>
    </p:spTree>
    <p:extLst>
      <p:ext uri="{BB962C8B-B14F-4D97-AF65-F5344CB8AC3E}">
        <p14:creationId xmlns:p14="http://schemas.microsoft.com/office/powerpoint/2010/main" val="1066009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57D9-103F-8DFC-285A-55E018F07492}"/>
              </a:ext>
            </a:extLst>
          </p:cNvPr>
          <p:cNvSpPr>
            <a:spLocks noGrp="1"/>
          </p:cNvSpPr>
          <p:nvPr>
            <p:ph type="title"/>
          </p:nvPr>
        </p:nvSpPr>
        <p:spPr/>
        <p:txBody>
          <a:bodyPr/>
          <a:lstStyle/>
          <a:p>
            <a:r>
              <a:rPr lang="en-US" dirty="0"/>
              <a:t>Fire, Climate Change, Other Factors</a:t>
            </a:r>
          </a:p>
        </p:txBody>
      </p:sp>
      <p:sp>
        <p:nvSpPr>
          <p:cNvPr id="3" name="Text Placeholder 2">
            <a:extLst>
              <a:ext uri="{FF2B5EF4-FFF2-40B4-BE49-F238E27FC236}">
                <a16:creationId xmlns:a16="http://schemas.microsoft.com/office/drawing/2014/main" id="{72201B9D-338F-B608-B4AC-7319C024977B}"/>
              </a:ext>
            </a:extLst>
          </p:cNvPr>
          <p:cNvSpPr>
            <a:spLocks noGrp="1"/>
          </p:cNvSpPr>
          <p:nvPr>
            <p:ph type="body" sz="quarter" idx="11"/>
          </p:nvPr>
        </p:nvSpPr>
        <p:spPr/>
        <p:txBody>
          <a:bodyPr/>
          <a:lstStyle/>
          <a:p>
            <a:r>
              <a:rPr lang="en-US" dirty="0"/>
              <a:t>Potential devastating impacts of wildfire</a:t>
            </a:r>
          </a:p>
          <a:p>
            <a:pPr lvl="1"/>
            <a:r>
              <a:rPr lang="en-US" dirty="0"/>
              <a:t>Tamarack Fire’s impact on East Fork Carson River</a:t>
            </a:r>
          </a:p>
          <a:p>
            <a:r>
              <a:rPr lang="en-US" dirty="0"/>
              <a:t>Invasive species &amp; development </a:t>
            </a:r>
          </a:p>
          <a:p>
            <a:endParaRPr lang="en-US" dirty="0"/>
          </a:p>
          <a:p>
            <a:pPr marL="0" indent="0">
              <a:buNone/>
            </a:pPr>
            <a:r>
              <a:rPr lang="en-US" sz="4000" dirty="0"/>
              <a:t>Vision Plan Actions</a:t>
            </a:r>
          </a:p>
          <a:p>
            <a:r>
              <a:rPr lang="en-US" dirty="0"/>
              <a:t>Fuels reduction, invasive species removal, floodplain protection</a:t>
            </a:r>
          </a:p>
        </p:txBody>
      </p:sp>
      <p:sp>
        <p:nvSpPr>
          <p:cNvPr id="4" name="Slide Number Placeholder 3">
            <a:extLst>
              <a:ext uri="{FF2B5EF4-FFF2-40B4-BE49-F238E27FC236}">
                <a16:creationId xmlns:a16="http://schemas.microsoft.com/office/drawing/2014/main" id="{F5240AD8-FB9B-2E82-41B5-60F47EDA3F0E}"/>
              </a:ext>
            </a:extLst>
          </p:cNvPr>
          <p:cNvSpPr>
            <a:spLocks noGrp="1"/>
          </p:cNvSpPr>
          <p:nvPr>
            <p:ph type="sldNum" sz="quarter" idx="4"/>
          </p:nvPr>
        </p:nvSpPr>
        <p:spPr/>
        <p:txBody>
          <a:bodyPr/>
          <a:lstStyle/>
          <a:p>
            <a:fld id="{A15CFC30-E45D-4431-B46B-489B270F7815}" type="slidenum">
              <a:rPr lang="en-US" smtClean="0"/>
              <a:pPr/>
              <a:t>20</a:t>
            </a:fld>
            <a:endParaRPr lang="en-US" dirty="0"/>
          </a:p>
        </p:txBody>
      </p:sp>
    </p:spTree>
    <p:extLst>
      <p:ext uri="{BB962C8B-B14F-4D97-AF65-F5344CB8AC3E}">
        <p14:creationId xmlns:p14="http://schemas.microsoft.com/office/powerpoint/2010/main" val="3572442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water drop with white text&#10;&#10;Description automatically generated">
            <a:extLst>
              <a:ext uri="{FF2B5EF4-FFF2-40B4-BE49-F238E27FC236}">
                <a16:creationId xmlns:a16="http://schemas.microsoft.com/office/drawing/2014/main" id="{EEB87088-75CF-1673-D91B-027E8D4FDF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4470" y="2594760"/>
            <a:ext cx="3919418" cy="3802421"/>
          </a:xfrm>
          <a:prstGeom prst="rect">
            <a:avLst/>
          </a:prstGeom>
        </p:spPr>
      </p:pic>
      <p:sp>
        <p:nvSpPr>
          <p:cNvPr id="2" name="Title 1">
            <a:extLst>
              <a:ext uri="{FF2B5EF4-FFF2-40B4-BE49-F238E27FC236}">
                <a16:creationId xmlns:a16="http://schemas.microsoft.com/office/drawing/2014/main" id="{784AC427-B1D0-5E31-0CBD-12C8B1D34308}"/>
              </a:ext>
            </a:extLst>
          </p:cNvPr>
          <p:cNvSpPr>
            <a:spLocks noGrp="1"/>
          </p:cNvSpPr>
          <p:nvPr>
            <p:ph type="title"/>
          </p:nvPr>
        </p:nvSpPr>
        <p:spPr/>
        <p:txBody>
          <a:bodyPr/>
          <a:lstStyle/>
          <a:p>
            <a:r>
              <a:rPr lang="en-US" dirty="0"/>
              <a:t>Information and Education</a:t>
            </a:r>
          </a:p>
        </p:txBody>
      </p:sp>
      <p:sp>
        <p:nvSpPr>
          <p:cNvPr id="3" name="Text Placeholder 2">
            <a:extLst>
              <a:ext uri="{FF2B5EF4-FFF2-40B4-BE49-F238E27FC236}">
                <a16:creationId xmlns:a16="http://schemas.microsoft.com/office/drawing/2014/main" id="{5F5232B6-63F2-4401-1ED7-E34CAF231C32}"/>
              </a:ext>
            </a:extLst>
          </p:cNvPr>
          <p:cNvSpPr>
            <a:spLocks noGrp="1"/>
          </p:cNvSpPr>
          <p:nvPr>
            <p:ph type="body" sz="quarter" idx="11"/>
          </p:nvPr>
        </p:nvSpPr>
        <p:spPr>
          <a:xfrm>
            <a:off x="274675" y="1269198"/>
            <a:ext cx="10515600" cy="4559300"/>
          </a:xfrm>
        </p:spPr>
        <p:txBody>
          <a:bodyPr/>
          <a:lstStyle/>
          <a:p>
            <a:pPr marL="0" indent="0">
              <a:buNone/>
            </a:pPr>
            <a:endParaRPr lang="en-US" dirty="0"/>
          </a:p>
          <a:p>
            <a:r>
              <a:rPr lang="en-US" dirty="0"/>
              <a:t>Key messages identified</a:t>
            </a:r>
          </a:p>
          <a:p>
            <a:r>
              <a:rPr lang="en-US" dirty="0"/>
              <a:t>Support existing campaigns/efforts</a:t>
            </a:r>
          </a:p>
          <a:p>
            <a:pPr lvl="1"/>
            <a:r>
              <a:rPr lang="en-US" dirty="0"/>
              <a:t>CWSD/CRC watershed literacy campaign</a:t>
            </a:r>
          </a:p>
          <a:p>
            <a:pPr lvl="1"/>
            <a:r>
              <a:rPr lang="en-US" dirty="0"/>
              <a:t>USFS-HTNF, NRCS, AWG education &amp; outreach</a:t>
            </a:r>
          </a:p>
          <a:p>
            <a:pPr lvl="1"/>
            <a:r>
              <a:rPr lang="en-US" dirty="0"/>
              <a:t>Participation in Carson River Forum, etc.</a:t>
            </a:r>
          </a:p>
          <a:p>
            <a:r>
              <a:rPr lang="en-US" dirty="0"/>
              <a:t>Annual progress evaluations</a:t>
            </a:r>
          </a:p>
        </p:txBody>
      </p:sp>
      <p:sp>
        <p:nvSpPr>
          <p:cNvPr id="4" name="Slide Number Placeholder 3">
            <a:extLst>
              <a:ext uri="{FF2B5EF4-FFF2-40B4-BE49-F238E27FC236}">
                <a16:creationId xmlns:a16="http://schemas.microsoft.com/office/drawing/2014/main" id="{C58F894D-4222-F01B-CCF0-07B53621B984}"/>
              </a:ext>
            </a:extLst>
          </p:cNvPr>
          <p:cNvSpPr>
            <a:spLocks noGrp="1"/>
          </p:cNvSpPr>
          <p:nvPr>
            <p:ph type="sldNum" sz="quarter" idx="4"/>
          </p:nvPr>
        </p:nvSpPr>
        <p:spPr/>
        <p:txBody>
          <a:bodyPr/>
          <a:lstStyle/>
          <a:p>
            <a:fld id="{A15CFC30-E45D-4431-B46B-489B270F7815}" type="slidenum">
              <a:rPr lang="en-US" smtClean="0"/>
              <a:pPr/>
              <a:t>21</a:t>
            </a:fld>
            <a:endParaRPr lang="en-US" dirty="0"/>
          </a:p>
        </p:txBody>
      </p:sp>
      <p:pic>
        <p:nvPicPr>
          <p:cNvPr id="9" name="Picture 8" descr="A black background with blue text&#10;&#10;Description automatically generated">
            <a:extLst>
              <a:ext uri="{FF2B5EF4-FFF2-40B4-BE49-F238E27FC236}">
                <a16:creationId xmlns:a16="http://schemas.microsoft.com/office/drawing/2014/main" id="{A67BCBE1-8108-F453-BBD6-A26F0913AB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9189" y="259778"/>
            <a:ext cx="2978018" cy="3696850"/>
          </a:xfrm>
          <a:prstGeom prst="rect">
            <a:avLst/>
          </a:prstGeom>
        </p:spPr>
      </p:pic>
    </p:spTree>
    <p:extLst>
      <p:ext uri="{BB962C8B-B14F-4D97-AF65-F5344CB8AC3E}">
        <p14:creationId xmlns:p14="http://schemas.microsoft.com/office/powerpoint/2010/main" val="3098447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18BC-7998-0A31-D31F-8242911380B0}"/>
              </a:ext>
            </a:extLst>
          </p:cNvPr>
          <p:cNvSpPr>
            <a:spLocks noGrp="1"/>
          </p:cNvSpPr>
          <p:nvPr>
            <p:ph type="title"/>
          </p:nvPr>
        </p:nvSpPr>
        <p:spPr/>
        <p:txBody>
          <a:bodyPr/>
          <a:lstStyle/>
          <a:p>
            <a:r>
              <a:rPr lang="en-US" dirty="0"/>
              <a:t>Monitoring</a:t>
            </a:r>
          </a:p>
        </p:txBody>
      </p:sp>
      <p:sp>
        <p:nvSpPr>
          <p:cNvPr id="3" name="Content Placeholder 2">
            <a:extLst>
              <a:ext uri="{FF2B5EF4-FFF2-40B4-BE49-F238E27FC236}">
                <a16:creationId xmlns:a16="http://schemas.microsoft.com/office/drawing/2014/main" id="{EF0B2135-C06C-05E8-E17B-816658343DBE}"/>
              </a:ext>
            </a:extLst>
          </p:cNvPr>
          <p:cNvSpPr>
            <a:spLocks noGrp="1"/>
          </p:cNvSpPr>
          <p:nvPr>
            <p:ph sz="half" idx="1"/>
          </p:nvPr>
        </p:nvSpPr>
        <p:spPr>
          <a:xfrm>
            <a:off x="0" y="2560694"/>
            <a:ext cx="5209955" cy="4297306"/>
          </a:xfrm>
        </p:spPr>
        <p:txBody>
          <a:bodyPr/>
          <a:lstStyle/>
          <a:p>
            <a:r>
              <a:rPr lang="en-US" dirty="0"/>
              <a:t>Continued monitoring by Lahontan Water Board, NDEP, STPUD, AWG</a:t>
            </a:r>
          </a:p>
          <a:p>
            <a:pPr lvl="1"/>
            <a:endParaRPr lang="en-US" dirty="0"/>
          </a:p>
        </p:txBody>
      </p:sp>
      <p:sp>
        <p:nvSpPr>
          <p:cNvPr id="5" name="Slide Number Placeholder 4">
            <a:extLst>
              <a:ext uri="{FF2B5EF4-FFF2-40B4-BE49-F238E27FC236}">
                <a16:creationId xmlns:a16="http://schemas.microsoft.com/office/drawing/2014/main" id="{5EE09D8D-0594-47E4-78D6-1ECE20FB585F}"/>
              </a:ext>
            </a:extLst>
          </p:cNvPr>
          <p:cNvSpPr>
            <a:spLocks noGrp="1"/>
          </p:cNvSpPr>
          <p:nvPr>
            <p:ph type="sldNum" sz="quarter" idx="4"/>
          </p:nvPr>
        </p:nvSpPr>
        <p:spPr/>
        <p:txBody>
          <a:bodyPr/>
          <a:lstStyle/>
          <a:p>
            <a:fld id="{A15CFC30-E45D-4431-B46B-489B270F7815}" type="slidenum">
              <a:rPr lang="en-US" smtClean="0"/>
              <a:pPr/>
              <a:t>22</a:t>
            </a:fld>
            <a:endParaRPr lang="en-US" dirty="0"/>
          </a:p>
        </p:txBody>
      </p:sp>
      <p:pic>
        <p:nvPicPr>
          <p:cNvPr id="6" name="Picture 5" descr="A river running through a forest&#10;&#10;Description automatically generated">
            <a:extLst>
              <a:ext uri="{FF2B5EF4-FFF2-40B4-BE49-F238E27FC236}">
                <a16:creationId xmlns:a16="http://schemas.microsoft.com/office/drawing/2014/main" id="{7C6252D9-5D1B-C8A4-63E8-83EC728518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7152" y="1033222"/>
            <a:ext cx="6606363" cy="4954772"/>
          </a:xfrm>
          <a:prstGeom prst="rect">
            <a:avLst/>
          </a:prstGeom>
        </p:spPr>
      </p:pic>
    </p:spTree>
    <p:extLst>
      <p:ext uri="{BB962C8B-B14F-4D97-AF65-F5344CB8AC3E}">
        <p14:creationId xmlns:p14="http://schemas.microsoft.com/office/powerpoint/2010/main" val="2382845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304C-5D17-4686-8080-7CDD2F8BCDF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Evaluation &amp;</a:t>
            </a:r>
            <a:br>
              <a:rPr lang="en-US" dirty="0"/>
            </a:br>
            <a:r>
              <a:rPr lang="en-US" dirty="0"/>
              <a:t>Adaptive Management</a:t>
            </a:r>
          </a:p>
        </p:txBody>
      </p:sp>
      <p:sp>
        <p:nvSpPr>
          <p:cNvPr id="3" name="Text Placeholder 2">
            <a:extLst>
              <a:ext uri="{FF2B5EF4-FFF2-40B4-BE49-F238E27FC236}">
                <a16:creationId xmlns:a16="http://schemas.microsoft.com/office/drawing/2014/main" id="{06F5AA63-731B-4ED5-A457-16084663AE07}"/>
              </a:ext>
            </a:extLst>
          </p:cNvPr>
          <p:cNvSpPr>
            <a:spLocks noGrp="1"/>
          </p:cNvSpPr>
          <p:nvPr>
            <p:ph sz="half" idx="1"/>
          </p:nvPr>
        </p:nvSpPr>
        <p:spPr>
          <a:xfrm>
            <a:off x="838200" y="1825625"/>
            <a:ext cx="5181600" cy="4351338"/>
          </a:xfrm>
        </p:spPr>
        <p:txBody>
          <a:bodyPr vert="horz" lIns="91440" tIns="45720" rIns="91440" bIns="45720" rtlCol="0">
            <a:normAutofit fontScale="92500" lnSpcReduction="20000"/>
          </a:bodyPr>
          <a:lstStyle/>
          <a:p>
            <a:r>
              <a:rPr lang="en-US" dirty="0"/>
              <a:t>Assess water quality data trends</a:t>
            </a:r>
          </a:p>
          <a:p>
            <a:r>
              <a:rPr lang="en-US" dirty="0"/>
              <a:t>Assess implementation progress vs milestones</a:t>
            </a:r>
          </a:p>
          <a:p>
            <a:r>
              <a:rPr lang="en-US" dirty="0"/>
              <a:t>Annual report/tracking</a:t>
            </a:r>
            <a:br>
              <a:rPr lang="en-US" dirty="0"/>
            </a:br>
            <a:r>
              <a:rPr lang="en-US" dirty="0"/>
              <a:t>	starting January 2025</a:t>
            </a:r>
          </a:p>
          <a:p>
            <a:r>
              <a:rPr lang="en-US" dirty="0"/>
              <a:t>Board Review 5 and 10 years </a:t>
            </a:r>
          </a:p>
          <a:p>
            <a:r>
              <a:rPr lang="en-US" dirty="0"/>
              <a:t>Potential changes to water quality objectives, e.g., chloride, sulfate</a:t>
            </a:r>
          </a:p>
          <a:p>
            <a:r>
              <a:rPr lang="en-US" dirty="0"/>
              <a:t>Potential changes to regulatory approach – move to TMDLs, permits etc. </a:t>
            </a:r>
          </a:p>
          <a:p>
            <a:pPr marL="0"/>
            <a:endParaRPr lang="en-US" sz="2400" dirty="0"/>
          </a:p>
        </p:txBody>
      </p:sp>
      <p:pic>
        <p:nvPicPr>
          <p:cNvPr id="6" name="Picture 5">
            <a:extLst>
              <a:ext uri="{FF2B5EF4-FFF2-40B4-BE49-F238E27FC236}">
                <a16:creationId xmlns:a16="http://schemas.microsoft.com/office/drawing/2014/main" id="{2109604C-3EC1-4794-92D0-BBAC9BA0C67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3"/>
          <a:stretch/>
        </p:blipFill>
        <p:spPr>
          <a:xfrm>
            <a:off x="6172200" y="1825625"/>
            <a:ext cx="5181600" cy="4351338"/>
          </a:xfrm>
          <a:prstGeom prst="rect">
            <a:avLst/>
          </a:prstGeom>
          <a:noFill/>
        </p:spPr>
      </p:pic>
      <p:sp>
        <p:nvSpPr>
          <p:cNvPr id="5" name="Slide Number Placeholder 4">
            <a:extLst>
              <a:ext uri="{FF2B5EF4-FFF2-40B4-BE49-F238E27FC236}">
                <a16:creationId xmlns:a16="http://schemas.microsoft.com/office/drawing/2014/main" id="{0FA52F2C-D357-441D-9252-BF4DC3A9DACB}"/>
              </a:ext>
            </a:extLst>
          </p:cNvPr>
          <p:cNvSpPr>
            <a:spLocks noGrp="1"/>
          </p:cNvSpPr>
          <p:nvPr>
            <p:ph type="sldNum" sz="quarter" idx="4"/>
          </p:nvPr>
        </p:nvSpPr>
        <p:spPr>
          <a:xfrm>
            <a:off x="0" y="0"/>
            <a:ext cx="2743200" cy="365125"/>
          </a:xfrm>
        </p:spPr>
        <p:txBody>
          <a:bodyPr vert="horz" lIns="91440" tIns="45720" rIns="91440" bIns="45720" rtlCol="0" anchor="ctr">
            <a:normAutofit/>
          </a:bodyPr>
          <a:lstStyle/>
          <a:p>
            <a:pPr>
              <a:spcAft>
                <a:spcPts val="600"/>
              </a:spcAft>
              <a:defRPr/>
            </a:pPr>
            <a:fld id="{A15CFC30-E45D-4431-B46B-489B270F7815}" type="slidenum">
              <a:rPr lang="en-US"/>
              <a:pPr>
                <a:spcAft>
                  <a:spcPts val="600"/>
                </a:spcAft>
                <a:defRPr/>
              </a:pPr>
              <a:t>23</a:t>
            </a:fld>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 name="Ink 3">
                <a:extLst>
                  <a:ext uri="{FF2B5EF4-FFF2-40B4-BE49-F238E27FC236}">
                    <a16:creationId xmlns:a16="http://schemas.microsoft.com/office/drawing/2014/main" id="{427F51C7-D10C-FDBE-8F2C-3828B199DD9B}"/>
                  </a:ext>
                </a:extLst>
              </p14:cNvPr>
              <p14:cNvContentPartPr/>
              <p14:nvPr/>
            </p14:nvContentPartPr>
            <p14:xfrm>
              <a:off x="8190960" y="5638590"/>
              <a:ext cx="360" cy="360"/>
            </p14:xfrm>
          </p:contentPart>
        </mc:Choice>
        <mc:Fallback xmlns="">
          <p:pic>
            <p:nvPicPr>
              <p:cNvPr id="4" name="Ink 3">
                <a:extLst>
                  <a:ext uri="{FF2B5EF4-FFF2-40B4-BE49-F238E27FC236}">
                    <a16:creationId xmlns:a16="http://schemas.microsoft.com/office/drawing/2014/main" id="{427F51C7-D10C-FDBE-8F2C-3828B199DD9B}"/>
                  </a:ext>
                </a:extLst>
              </p:cNvPr>
              <p:cNvPicPr/>
              <p:nvPr/>
            </p:nvPicPr>
            <p:blipFill>
              <a:blip r:embed="rId5"/>
              <a:stretch>
                <a:fillRect/>
              </a:stretch>
            </p:blipFill>
            <p:spPr>
              <a:xfrm>
                <a:off x="8172960" y="553059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Ink 6">
                <a:extLst>
                  <a:ext uri="{FF2B5EF4-FFF2-40B4-BE49-F238E27FC236}">
                    <a16:creationId xmlns:a16="http://schemas.microsoft.com/office/drawing/2014/main" id="{C8C06053-8714-8740-CD38-543E318EF151}"/>
                  </a:ext>
                </a:extLst>
              </p14:cNvPr>
              <p14:cNvContentPartPr/>
              <p14:nvPr/>
            </p14:nvContentPartPr>
            <p14:xfrm>
              <a:off x="8152800" y="5667030"/>
              <a:ext cx="360" cy="360"/>
            </p14:xfrm>
          </p:contentPart>
        </mc:Choice>
        <mc:Fallback xmlns="">
          <p:pic>
            <p:nvPicPr>
              <p:cNvPr id="7" name="Ink 6">
                <a:extLst>
                  <a:ext uri="{FF2B5EF4-FFF2-40B4-BE49-F238E27FC236}">
                    <a16:creationId xmlns:a16="http://schemas.microsoft.com/office/drawing/2014/main" id="{C8C06053-8714-8740-CD38-543E318EF151}"/>
                  </a:ext>
                </a:extLst>
              </p:cNvPr>
              <p:cNvPicPr/>
              <p:nvPr/>
            </p:nvPicPr>
            <p:blipFill>
              <a:blip r:embed="rId7"/>
              <a:stretch>
                <a:fillRect/>
              </a:stretch>
            </p:blipFill>
            <p:spPr>
              <a:xfrm>
                <a:off x="8134800" y="5559030"/>
                <a:ext cx="36000" cy="216000"/>
              </a:xfrm>
              <a:prstGeom prst="rect">
                <a:avLst/>
              </a:prstGeom>
            </p:spPr>
          </p:pic>
        </mc:Fallback>
      </mc:AlternateContent>
    </p:spTree>
    <p:extLst>
      <p:ext uri="{BB962C8B-B14F-4D97-AF65-F5344CB8AC3E}">
        <p14:creationId xmlns:p14="http://schemas.microsoft.com/office/powerpoint/2010/main" val="659878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304C-5D17-4686-8080-7CDD2F8BCDFB}"/>
              </a:ext>
            </a:extLst>
          </p:cNvPr>
          <p:cNvSpPr>
            <a:spLocks noGrp="1"/>
          </p:cNvSpPr>
          <p:nvPr>
            <p:ph type="title"/>
          </p:nvPr>
        </p:nvSpPr>
        <p:spPr>
          <a:xfrm>
            <a:off x="5034719" y="533323"/>
            <a:ext cx="6437303" cy="618928"/>
          </a:xfrm>
        </p:spPr>
        <p:txBody>
          <a:bodyPr vert="horz" lIns="91440" tIns="45720" rIns="91440" bIns="45720" rtlCol="0" anchor="b">
            <a:normAutofit fontScale="90000"/>
          </a:bodyPr>
          <a:lstStyle/>
          <a:p>
            <a:r>
              <a:rPr lang="en-US" sz="4100" dirty="0"/>
              <a:t>Conclusions</a:t>
            </a:r>
          </a:p>
        </p:txBody>
      </p:sp>
      <p:sp>
        <p:nvSpPr>
          <p:cNvPr id="3" name="Text Placeholder 2">
            <a:extLst>
              <a:ext uri="{FF2B5EF4-FFF2-40B4-BE49-F238E27FC236}">
                <a16:creationId xmlns:a16="http://schemas.microsoft.com/office/drawing/2014/main" id="{06F5AA63-731B-4ED5-A457-16084663AE07}"/>
              </a:ext>
            </a:extLst>
          </p:cNvPr>
          <p:cNvSpPr>
            <a:spLocks noGrp="1"/>
          </p:cNvSpPr>
          <p:nvPr>
            <p:ph type="body" sz="quarter" idx="11"/>
          </p:nvPr>
        </p:nvSpPr>
        <p:spPr>
          <a:xfrm>
            <a:off x="4635591" y="1329501"/>
            <a:ext cx="7556409" cy="4995176"/>
          </a:xfrm>
        </p:spPr>
        <p:txBody>
          <a:bodyPr vert="horz" lIns="91440" tIns="45720" rIns="91440" bIns="45720" rtlCol="0">
            <a:normAutofit/>
          </a:bodyPr>
          <a:lstStyle/>
          <a:p>
            <a:r>
              <a:rPr lang="en-US" dirty="0"/>
              <a:t>WFCR Vision Plan finalized in 2023, in implementation</a:t>
            </a:r>
          </a:p>
          <a:p>
            <a:pPr lvl="1"/>
            <a:r>
              <a:rPr lang="en-US" dirty="0"/>
              <a:t>Complementary to the CRASP</a:t>
            </a:r>
          </a:p>
          <a:p>
            <a:r>
              <a:rPr lang="en-US" dirty="0"/>
              <a:t>Attainment of water quality standards in 10 yrs.</a:t>
            </a:r>
          </a:p>
          <a:p>
            <a:r>
              <a:rPr lang="en-US" dirty="0"/>
              <a:t>Identifies causes/sources, actions to reduce water quality impacts</a:t>
            </a:r>
          </a:p>
          <a:p>
            <a:r>
              <a:rPr lang="en-US" dirty="0"/>
              <a:t>Ongoing monitoring and adaptive management</a:t>
            </a:r>
          </a:p>
          <a:p>
            <a:r>
              <a:rPr lang="en-US" dirty="0"/>
              <a:t>Annual reports on progress</a:t>
            </a:r>
          </a:p>
          <a:p>
            <a:r>
              <a:rPr lang="en-US" dirty="0"/>
              <a:t>Ongoing collaboration will be key to success</a:t>
            </a:r>
          </a:p>
        </p:txBody>
      </p:sp>
      <p:pic>
        <p:nvPicPr>
          <p:cNvPr id="6" name="Picture 5" descr="A picture containing tree, outdoor, nature, surrounded&#10;&#10;Description automatically generated">
            <a:extLst>
              <a:ext uri="{FF2B5EF4-FFF2-40B4-BE49-F238E27FC236}">
                <a16:creationId xmlns:a16="http://schemas.microsoft.com/office/drawing/2014/main" id="{2109604C-3EC1-4794-92D0-BBAC9BA0C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sp>
        <p:nvSpPr>
          <p:cNvPr id="5" name="Slide Number Placeholder 4">
            <a:extLst>
              <a:ext uri="{FF2B5EF4-FFF2-40B4-BE49-F238E27FC236}">
                <a16:creationId xmlns:a16="http://schemas.microsoft.com/office/drawing/2014/main" id="{0FA52F2C-D357-441D-9252-BF4DC3A9DACB}"/>
              </a:ext>
            </a:extLst>
          </p:cNvPr>
          <p:cNvSpPr>
            <a:spLocks noGrp="1"/>
          </p:cNvSpPr>
          <p:nvPr>
            <p:ph type="sldNum" sz="quarter" idx="4"/>
          </p:nvPr>
        </p:nvSpPr>
        <p:spPr/>
        <p:txBody>
          <a:bodyPr/>
          <a:lstStyle/>
          <a:p>
            <a:fld id="{A15CFC30-E45D-4431-B46B-489B270F7815}" type="slidenum">
              <a:rPr lang="en-US" smtClean="0"/>
              <a:pPr/>
              <a:t>24</a:t>
            </a:fld>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 name="Ink 3">
                <a:extLst>
                  <a:ext uri="{FF2B5EF4-FFF2-40B4-BE49-F238E27FC236}">
                    <a16:creationId xmlns:a16="http://schemas.microsoft.com/office/drawing/2014/main" id="{427F51C7-D10C-FDBE-8F2C-3828B199DD9B}"/>
                  </a:ext>
                </a:extLst>
              </p14:cNvPr>
              <p14:cNvContentPartPr/>
              <p14:nvPr/>
            </p14:nvContentPartPr>
            <p14:xfrm>
              <a:off x="8190960" y="5638590"/>
              <a:ext cx="360" cy="360"/>
            </p14:xfrm>
          </p:contentPart>
        </mc:Choice>
        <mc:Fallback xmlns="">
          <p:pic>
            <p:nvPicPr>
              <p:cNvPr id="4" name="Ink 3">
                <a:extLst>
                  <a:ext uri="{FF2B5EF4-FFF2-40B4-BE49-F238E27FC236}">
                    <a16:creationId xmlns:a16="http://schemas.microsoft.com/office/drawing/2014/main" id="{427F51C7-D10C-FDBE-8F2C-3828B199DD9B}"/>
                  </a:ext>
                </a:extLst>
              </p:cNvPr>
              <p:cNvPicPr/>
              <p:nvPr/>
            </p:nvPicPr>
            <p:blipFill>
              <a:blip r:embed="rId5"/>
              <a:stretch>
                <a:fillRect/>
              </a:stretch>
            </p:blipFill>
            <p:spPr>
              <a:xfrm>
                <a:off x="8172960" y="553059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Ink 6">
                <a:extLst>
                  <a:ext uri="{FF2B5EF4-FFF2-40B4-BE49-F238E27FC236}">
                    <a16:creationId xmlns:a16="http://schemas.microsoft.com/office/drawing/2014/main" id="{C8C06053-8714-8740-CD38-543E318EF151}"/>
                  </a:ext>
                </a:extLst>
              </p14:cNvPr>
              <p14:cNvContentPartPr/>
              <p14:nvPr/>
            </p14:nvContentPartPr>
            <p14:xfrm>
              <a:off x="8152800" y="5667030"/>
              <a:ext cx="360" cy="360"/>
            </p14:xfrm>
          </p:contentPart>
        </mc:Choice>
        <mc:Fallback xmlns="">
          <p:pic>
            <p:nvPicPr>
              <p:cNvPr id="7" name="Ink 6">
                <a:extLst>
                  <a:ext uri="{FF2B5EF4-FFF2-40B4-BE49-F238E27FC236}">
                    <a16:creationId xmlns:a16="http://schemas.microsoft.com/office/drawing/2014/main" id="{C8C06053-8714-8740-CD38-543E318EF151}"/>
                  </a:ext>
                </a:extLst>
              </p:cNvPr>
              <p:cNvPicPr/>
              <p:nvPr/>
            </p:nvPicPr>
            <p:blipFill>
              <a:blip r:embed="rId7"/>
              <a:stretch>
                <a:fillRect/>
              </a:stretch>
            </p:blipFill>
            <p:spPr>
              <a:xfrm>
                <a:off x="8134800" y="5559030"/>
                <a:ext cx="36000" cy="216000"/>
              </a:xfrm>
              <a:prstGeom prst="rect">
                <a:avLst/>
              </a:prstGeom>
            </p:spPr>
          </p:pic>
        </mc:Fallback>
      </mc:AlternateContent>
    </p:spTree>
    <p:extLst>
      <p:ext uri="{BB962C8B-B14F-4D97-AF65-F5344CB8AC3E}">
        <p14:creationId xmlns:p14="http://schemas.microsoft.com/office/powerpoint/2010/main" val="3160567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57205D-EB48-481E-92B7-4171A191373A}"/>
              </a:ext>
            </a:extLst>
          </p:cNvPr>
          <p:cNvSpPr>
            <a:spLocks noGrp="1"/>
          </p:cNvSpPr>
          <p:nvPr>
            <p:ph type="sldNum" sz="quarter" idx="4"/>
          </p:nvPr>
        </p:nvSpPr>
        <p:spPr/>
        <p:txBody>
          <a:bodyPr/>
          <a:lstStyle/>
          <a:p>
            <a:fld id="{A15CFC30-E45D-4431-B46B-489B270F7815}" type="slidenum">
              <a:rPr lang="en-US" smtClean="0"/>
              <a:pPr/>
              <a:t>25</a:t>
            </a:fld>
            <a:endParaRPr lang="en-US" dirty="0"/>
          </a:p>
        </p:txBody>
      </p:sp>
      <p:pic>
        <p:nvPicPr>
          <p:cNvPr id="6" name="Picture 5">
            <a:extLst>
              <a:ext uri="{FF2B5EF4-FFF2-40B4-BE49-F238E27FC236}">
                <a16:creationId xmlns:a16="http://schemas.microsoft.com/office/drawing/2014/main" id="{C339267F-165F-4C12-A8DB-CAAE0E8A5EE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271588"/>
            <a:ext cx="12363449" cy="9272587"/>
          </a:xfrm>
          <a:prstGeom prst="rect">
            <a:avLst/>
          </a:prstGeom>
        </p:spPr>
      </p:pic>
    </p:spTree>
    <p:extLst>
      <p:ext uri="{BB962C8B-B14F-4D97-AF65-F5344CB8AC3E}">
        <p14:creationId xmlns:p14="http://schemas.microsoft.com/office/powerpoint/2010/main" val="17054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0CBD6-FAD2-0BD1-641D-55CA9D2DC410}"/>
              </a:ext>
            </a:extLst>
          </p:cNvPr>
          <p:cNvSpPr>
            <a:spLocks noGrp="1"/>
          </p:cNvSpPr>
          <p:nvPr>
            <p:ph type="title"/>
          </p:nvPr>
        </p:nvSpPr>
        <p:spPr>
          <a:xfrm>
            <a:off x="134471" y="365125"/>
            <a:ext cx="11497235" cy="1167840"/>
          </a:xfrm>
        </p:spPr>
        <p:txBody>
          <a:bodyPr anchor="ctr">
            <a:normAutofit/>
          </a:bodyPr>
          <a:lstStyle/>
          <a:p>
            <a:pPr algn="ctr"/>
            <a:r>
              <a:rPr lang="en-US" sz="4000" dirty="0"/>
              <a:t>WFCR Vision Plan</a:t>
            </a:r>
          </a:p>
        </p:txBody>
      </p:sp>
      <p:sp>
        <p:nvSpPr>
          <p:cNvPr id="3" name="Content Placeholder 2">
            <a:extLst>
              <a:ext uri="{FF2B5EF4-FFF2-40B4-BE49-F238E27FC236}">
                <a16:creationId xmlns:a16="http://schemas.microsoft.com/office/drawing/2014/main" id="{C101ED0D-2FE7-7373-0A5F-D35B319DBAF6}"/>
              </a:ext>
            </a:extLst>
          </p:cNvPr>
          <p:cNvSpPr>
            <a:spLocks noGrp="1"/>
          </p:cNvSpPr>
          <p:nvPr>
            <p:ph sz="half" idx="1"/>
          </p:nvPr>
        </p:nvSpPr>
        <p:spPr>
          <a:xfrm>
            <a:off x="309282" y="1411941"/>
            <a:ext cx="11322424" cy="4765022"/>
          </a:xfrm>
        </p:spPr>
        <p:txBody>
          <a:bodyPr vert="horz" lIns="91440" tIns="45720" rIns="91440" bIns="45720" rtlCol="0" anchor="t">
            <a:normAutofit/>
          </a:bodyPr>
          <a:lstStyle/>
          <a:p>
            <a:r>
              <a:rPr lang="en-US" sz="3200" dirty="0">
                <a:latin typeface="Arial"/>
                <a:cs typeface="Arial"/>
              </a:rPr>
              <a:t>Goal – attainment of water quality standards in the WFCR within 10 years </a:t>
            </a:r>
            <a:endParaRPr lang="en-US" sz="3200" u="sng" dirty="0"/>
          </a:p>
          <a:p>
            <a:r>
              <a:rPr lang="en-US" sz="3200" u="sng" dirty="0"/>
              <a:t>Not</a:t>
            </a:r>
            <a:r>
              <a:rPr lang="en-US" sz="3200" dirty="0"/>
              <a:t> a formal regulation</a:t>
            </a:r>
          </a:p>
          <a:p>
            <a:pPr lvl="1"/>
            <a:r>
              <a:rPr lang="en-US" sz="2800" dirty="0"/>
              <a:t>Developed and implemented in advance of TMDLs</a:t>
            </a:r>
          </a:p>
          <a:p>
            <a:pPr lvl="1"/>
            <a:r>
              <a:rPr lang="en-US" sz="2800" dirty="0"/>
              <a:t>Refers to existing and expected actions </a:t>
            </a:r>
          </a:p>
          <a:p>
            <a:pPr lvl="1"/>
            <a:r>
              <a:rPr lang="en-US" sz="2800" dirty="0"/>
              <a:t>Relies on collaboration with watershed groups (AWG, CWSD, CRC), agencies (USFS-HTNF, NRCS) and stakeholders</a:t>
            </a:r>
          </a:p>
          <a:p>
            <a:pPr>
              <a:lnSpc>
                <a:spcPct val="100000"/>
              </a:lnSpc>
            </a:pPr>
            <a:r>
              <a:rPr lang="en-US" sz="3200" dirty="0">
                <a:latin typeface="Arial"/>
                <a:cs typeface="Arial"/>
              </a:rPr>
              <a:t>9-Element watershed-based plan - </a:t>
            </a:r>
            <a:r>
              <a:rPr lang="en-US" sz="3200" dirty="0"/>
              <a:t>Clean Water Act Nonpoint source (section 319) funding</a:t>
            </a:r>
            <a:endParaRPr lang="en-US" sz="3200" dirty="0">
              <a:latin typeface="Arial"/>
              <a:cs typeface="Arial"/>
            </a:endParaRPr>
          </a:p>
          <a:p>
            <a:endParaRPr lang="en-US" dirty="0"/>
          </a:p>
          <a:p>
            <a:pPr marL="0" indent="0">
              <a:buNone/>
            </a:pPr>
            <a:endParaRPr lang="en-US" dirty="0"/>
          </a:p>
          <a:p>
            <a:pPr lvl="1"/>
            <a:endParaRPr lang="en-US" sz="2800" dirty="0"/>
          </a:p>
        </p:txBody>
      </p:sp>
      <p:sp>
        <p:nvSpPr>
          <p:cNvPr id="4" name="Slide Number Placeholder 3">
            <a:extLst>
              <a:ext uri="{FF2B5EF4-FFF2-40B4-BE49-F238E27FC236}">
                <a16:creationId xmlns:a16="http://schemas.microsoft.com/office/drawing/2014/main" id="{C5E8A0DF-5931-9463-0BB1-90D3122F9142}"/>
              </a:ext>
            </a:extLst>
          </p:cNvPr>
          <p:cNvSpPr>
            <a:spLocks noGrp="1"/>
          </p:cNvSpPr>
          <p:nvPr>
            <p:ph type="sldNum" sz="quarter" idx="4"/>
          </p:nvPr>
        </p:nvSpPr>
        <p:spPr>
          <a:xfrm>
            <a:off x="0" y="0"/>
            <a:ext cx="2743200" cy="365125"/>
          </a:xfrm>
        </p:spPr>
        <p:txBody>
          <a:bodyPr anchor="ctr">
            <a:normAutofit/>
          </a:bodyPr>
          <a:lstStyle/>
          <a:p>
            <a:pPr>
              <a:spcAft>
                <a:spcPts val="600"/>
              </a:spcAft>
            </a:pPr>
            <a:fld id="{643D6A74-725B-4DB5-8370-898BB9327971}" type="slidenum">
              <a:rPr lang="en-US" smtClean="0"/>
              <a:pPr>
                <a:spcAft>
                  <a:spcPts val="600"/>
                </a:spcAft>
              </a:pPr>
              <a:t>3</a:t>
            </a:fld>
            <a:endParaRPr lang="en-US" dirty="0"/>
          </a:p>
        </p:txBody>
      </p:sp>
    </p:spTree>
    <p:extLst>
      <p:ext uri="{BB962C8B-B14F-4D97-AF65-F5344CB8AC3E}">
        <p14:creationId xmlns:p14="http://schemas.microsoft.com/office/powerpoint/2010/main" val="3730797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41CB-622A-81DB-BB90-112769FCBA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BC0D7C-318D-BE90-A348-082F062F9652}"/>
              </a:ext>
            </a:extLst>
          </p:cNvPr>
          <p:cNvSpPr>
            <a:spLocks noGrp="1"/>
          </p:cNvSpPr>
          <p:nvPr>
            <p:ph type="title"/>
          </p:nvPr>
        </p:nvSpPr>
        <p:spPr>
          <a:xfrm>
            <a:off x="134471" y="365125"/>
            <a:ext cx="11497235" cy="1167840"/>
          </a:xfrm>
        </p:spPr>
        <p:txBody>
          <a:bodyPr anchor="ctr">
            <a:normAutofit/>
          </a:bodyPr>
          <a:lstStyle/>
          <a:p>
            <a:pPr algn="ctr"/>
            <a:r>
              <a:rPr lang="en-US" sz="4000" dirty="0"/>
              <a:t>WFCR Vision Plan</a:t>
            </a:r>
          </a:p>
        </p:txBody>
      </p:sp>
      <p:sp>
        <p:nvSpPr>
          <p:cNvPr id="3" name="Content Placeholder 2">
            <a:extLst>
              <a:ext uri="{FF2B5EF4-FFF2-40B4-BE49-F238E27FC236}">
                <a16:creationId xmlns:a16="http://schemas.microsoft.com/office/drawing/2014/main" id="{B0F4B86F-386E-FA6F-B3E3-FC1C564AFE66}"/>
              </a:ext>
            </a:extLst>
          </p:cNvPr>
          <p:cNvSpPr>
            <a:spLocks noGrp="1"/>
          </p:cNvSpPr>
          <p:nvPr>
            <p:ph sz="half" idx="1"/>
          </p:nvPr>
        </p:nvSpPr>
        <p:spPr>
          <a:xfrm>
            <a:off x="309282" y="1411941"/>
            <a:ext cx="11322424" cy="4765022"/>
          </a:xfrm>
        </p:spPr>
        <p:txBody>
          <a:bodyPr vert="horz" lIns="91440" tIns="45720" rIns="91440" bIns="45720" rtlCol="0" anchor="t">
            <a:normAutofit/>
          </a:bodyPr>
          <a:lstStyle/>
          <a:p>
            <a:endParaRPr lang="en-US" dirty="0"/>
          </a:p>
          <a:p>
            <a:r>
              <a:rPr lang="en-US" sz="3600" dirty="0"/>
              <a:t>Water quality impairments and sources</a:t>
            </a:r>
          </a:p>
          <a:p>
            <a:r>
              <a:rPr lang="en-US" sz="3600" dirty="0"/>
              <a:t>Actions to control sources &amp; attain standards</a:t>
            </a:r>
          </a:p>
          <a:p>
            <a:r>
              <a:rPr lang="en-US" sz="3600" dirty="0"/>
              <a:t>Monitoring &amp; information collection</a:t>
            </a:r>
          </a:p>
          <a:p>
            <a:r>
              <a:rPr lang="en-US" sz="3600" dirty="0"/>
              <a:t>Adaptive management</a:t>
            </a:r>
          </a:p>
          <a:p>
            <a:pPr marL="0" indent="0">
              <a:buNone/>
            </a:pPr>
            <a:endParaRPr lang="en-US" dirty="0"/>
          </a:p>
          <a:p>
            <a:pPr lvl="1"/>
            <a:endParaRPr lang="en-US" sz="2800" dirty="0"/>
          </a:p>
        </p:txBody>
      </p:sp>
      <p:sp>
        <p:nvSpPr>
          <p:cNvPr id="4" name="Slide Number Placeholder 3">
            <a:extLst>
              <a:ext uri="{FF2B5EF4-FFF2-40B4-BE49-F238E27FC236}">
                <a16:creationId xmlns:a16="http://schemas.microsoft.com/office/drawing/2014/main" id="{290075AB-9AED-C40F-73A1-82DDBDEEDADB}"/>
              </a:ext>
            </a:extLst>
          </p:cNvPr>
          <p:cNvSpPr>
            <a:spLocks noGrp="1"/>
          </p:cNvSpPr>
          <p:nvPr>
            <p:ph type="sldNum" sz="quarter" idx="4"/>
          </p:nvPr>
        </p:nvSpPr>
        <p:spPr>
          <a:xfrm>
            <a:off x="0" y="0"/>
            <a:ext cx="2743200" cy="365125"/>
          </a:xfrm>
        </p:spPr>
        <p:txBody>
          <a:bodyPr anchor="ctr">
            <a:normAutofit/>
          </a:bodyPr>
          <a:lstStyle/>
          <a:p>
            <a:pPr>
              <a:spcAft>
                <a:spcPts val="600"/>
              </a:spcAft>
            </a:pPr>
            <a:fld id="{643D6A74-725B-4DB5-8370-898BB9327971}" type="slidenum">
              <a:rPr lang="en-US" smtClean="0"/>
              <a:pPr>
                <a:spcAft>
                  <a:spcPts val="600"/>
                </a:spcAft>
              </a:pPr>
              <a:t>4</a:t>
            </a:fld>
            <a:endParaRPr lang="en-US" dirty="0"/>
          </a:p>
        </p:txBody>
      </p:sp>
    </p:spTree>
    <p:extLst>
      <p:ext uri="{BB962C8B-B14F-4D97-AF65-F5344CB8AC3E}">
        <p14:creationId xmlns:p14="http://schemas.microsoft.com/office/powerpoint/2010/main" val="3903182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05F26B-E532-4D2A-BBA9-8A0A110D6865}"/>
              </a:ext>
            </a:extLst>
          </p:cNvPr>
          <p:cNvSpPr>
            <a:spLocks noGrp="1"/>
          </p:cNvSpPr>
          <p:nvPr>
            <p:ph type="title"/>
          </p:nvPr>
        </p:nvSpPr>
        <p:spPr>
          <a:xfrm>
            <a:off x="436229" y="365125"/>
            <a:ext cx="6409188" cy="1824402"/>
          </a:xfrm>
        </p:spPr>
        <p:txBody>
          <a:bodyPr>
            <a:normAutofit/>
          </a:bodyPr>
          <a:lstStyle/>
          <a:p>
            <a:r>
              <a:rPr lang="en-US" sz="3600" dirty="0"/>
              <a:t>Carson River Adaptive Stewardship Plan (CRASP) &amp; WFCR Vision Plan </a:t>
            </a:r>
          </a:p>
        </p:txBody>
      </p:sp>
      <p:sp>
        <p:nvSpPr>
          <p:cNvPr id="4" name="Content Placeholder 3">
            <a:extLst>
              <a:ext uri="{FF2B5EF4-FFF2-40B4-BE49-F238E27FC236}">
                <a16:creationId xmlns:a16="http://schemas.microsoft.com/office/drawing/2014/main" id="{EFF3EAA9-F8AD-40AF-B9D2-44F9A5D039EF}"/>
              </a:ext>
            </a:extLst>
          </p:cNvPr>
          <p:cNvSpPr>
            <a:spLocks noGrp="1"/>
          </p:cNvSpPr>
          <p:nvPr>
            <p:ph idx="1"/>
          </p:nvPr>
        </p:nvSpPr>
        <p:spPr>
          <a:xfrm>
            <a:off x="182880" y="2189527"/>
            <a:ext cx="6770894" cy="4404219"/>
          </a:xfrm>
        </p:spPr>
        <p:txBody>
          <a:bodyPr vert="horz" lIns="91440" tIns="45720" rIns="91440" bIns="45720" rtlCol="0" anchor="t">
            <a:normAutofit/>
          </a:bodyPr>
          <a:lstStyle/>
          <a:p>
            <a:r>
              <a:rPr lang="en-US" dirty="0">
                <a:latin typeface="Arial"/>
                <a:cs typeface="Arial"/>
              </a:rPr>
              <a:t>CRASP </a:t>
            </a:r>
          </a:p>
          <a:p>
            <a:pPr lvl="1"/>
            <a:r>
              <a:rPr lang="en-US" dirty="0">
                <a:latin typeface="Arial"/>
                <a:cs typeface="Arial"/>
              </a:rPr>
              <a:t>EPA-approved watershed plan for Nevada, not California</a:t>
            </a:r>
          </a:p>
          <a:p>
            <a:pPr lvl="1"/>
            <a:r>
              <a:rPr lang="en-US" dirty="0"/>
              <a:t>Needed specifics for CA to be eligible for Clean Water Act 319 funds</a:t>
            </a:r>
          </a:p>
          <a:p>
            <a:r>
              <a:rPr lang="en-US" dirty="0"/>
              <a:t>WFCR Vison Plan </a:t>
            </a:r>
          </a:p>
          <a:p>
            <a:pPr lvl="1"/>
            <a:r>
              <a:rPr lang="en-US" dirty="0"/>
              <a:t>Companion to the CRASP</a:t>
            </a:r>
          </a:p>
          <a:p>
            <a:pPr lvl="1"/>
            <a:r>
              <a:rPr lang="en-US" dirty="0"/>
              <a:t>Specifics for CA</a:t>
            </a:r>
          </a:p>
          <a:p>
            <a:pPr marL="457200" lvl="1" indent="0">
              <a:buNone/>
            </a:pPr>
            <a:endParaRPr lang="en-US" dirty="0"/>
          </a:p>
          <a:p>
            <a:pPr lvl="2"/>
            <a:endParaRPr lang="en-US" dirty="0"/>
          </a:p>
          <a:p>
            <a:pPr lvl="2"/>
            <a:endParaRPr lang="en-US" dirty="0"/>
          </a:p>
          <a:p>
            <a:pPr marL="457200" lvl="1" indent="0">
              <a:buNone/>
            </a:pPr>
            <a:endParaRPr lang="en-US" dirty="0"/>
          </a:p>
        </p:txBody>
      </p:sp>
      <p:sp>
        <p:nvSpPr>
          <p:cNvPr id="2" name="Slide Number Placeholder 1">
            <a:extLst>
              <a:ext uri="{FF2B5EF4-FFF2-40B4-BE49-F238E27FC236}">
                <a16:creationId xmlns:a16="http://schemas.microsoft.com/office/drawing/2014/main" id="{E4EA1FA9-245B-4FF0-836B-14720D577A9F}"/>
              </a:ext>
            </a:extLst>
          </p:cNvPr>
          <p:cNvSpPr>
            <a:spLocks noGrp="1"/>
          </p:cNvSpPr>
          <p:nvPr>
            <p:ph type="sldNum" sz="quarter" idx="12"/>
          </p:nvPr>
        </p:nvSpPr>
        <p:spPr/>
        <p:txBody>
          <a:bodyPr/>
          <a:lstStyle/>
          <a:p>
            <a:fld id="{A15CFC30-E45D-4431-B46B-489B270F7815}" type="slidenum">
              <a:rPr lang="en-US" smtClean="0"/>
              <a:pPr/>
              <a:t>5</a:t>
            </a:fld>
            <a:endParaRPr lang="en-US" dirty="0"/>
          </a:p>
        </p:txBody>
      </p:sp>
      <p:pic>
        <p:nvPicPr>
          <p:cNvPr id="6" name="Picture 5" descr="A picture containing tree, snow, outdoor, nature&#10;&#10;Description automatically generated">
            <a:extLst>
              <a:ext uri="{FF2B5EF4-FFF2-40B4-BE49-F238E27FC236}">
                <a16:creationId xmlns:a16="http://schemas.microsoft.com/office/drawing/2014/main" id="{FB116490-B90C-76BF-2BE8-87412EA162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195595" y="1108703"/>
            <a:ext cx="5948621" cy="4461466"/>
          </a:xfrm>
          <a:prstGeom prst="rect">
            <a:avLst/>
          </a:prstGeom>
        </p:spPr>
      </p:pic>
    </p:spTree>
    <p:extLst>
      <p:ext uri="{BB962C8B-B14F-4D97-AF65-F5344CB8AC3E}">
        <p14:creationId xmlns:p14="http://schemas.microsoft.com/office/powerpoint/2010/main" val="1972983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E0F7-15BB-403B-B5DC-751E27F9FB81}"/>
              </a:ext>
            </a:extLst>
          </p:cNvPr>
          <p:cNvSpPr>
            <a:spLocks noGrp="1"/>
          </p:cNvSpPr>
          <p:nvPr>
            <p:ph type="title"/>
          </p:nvPr>
        </p:nvSpPr>
        <p:spPr>
          <a:xfrm>
            <a:off x="5850076" y="365125"/>
            <a:ext cx="5867401" cy="1073710"/>
          </a:xfrm>
        </p:spPr>
        <p:txBody>
          <a:bodyPr>
            <a:noAutofit/>
          </a:bodyPr>
          <a:lstStyle/>
          <a:p>
            <a:pPr algn="ctr"/>
            <a:r>
              <a:rPr lang="en-US" sz="3200" dirty="0"/>
              <a:t>WFCR Water Quality Impairments</a:t>
            </a:r>
          </a:p>
        </p:txBody>
      </p:sp>
      <p:graphicFrame>
        <p:nvGraphicFramePr>
          <p:cNvPr id="8" name="Table 8">
            <a:extLst>
              <a:ext uri="{FF2B5EF4-FFF2-40B4-BE49-F238E27FC236}">
                <a16:creationId xmlns:a16="http://schemas.microsoft.com/office/drawing/2014/main" id="{34552A71-80E7-458E-8EF7-8A5D261C6749}"/>
              </a:ext>
            </a:extLst>
          </p:cNvPr>
          <p:cNvGraphicFramePr>
            <a:graphicFrameLocks noGrp="1"/>
          </p:cNvGraphicFramePr>
          <p:nvPr>
            <p:extLst>
              <p:ext uri="{D42A27DB-BD31-4B8C-83A1-F6EECF244321}">
                <p14:modId xmlns:p14="http://schemas.microsoft.com/office/powerpoint/2010/main" val="2118336554"/>
              </p:ext>
            </p:extLst>
          </p:nvPr>
        </p:nvGraphicFramePr>
        <p:xfrm>
          <a:off x="5850076" y="1614196"/>
          <a:ext cx="6045786" cy="4765225"/>
        </p:xfrm>
        <a:graphic>
          <a:graphicData uri="http://schemas.openxmlformats.org/drawingml/2006/table">
            <a:tbl>
              <a:tblPr firstRow="1" bandRow="1">
                <a:tableStyleId>{5C22544A-7EE6-4342-B048-85BDC9FD1C3A}</a:tableStyleId>
              </a:tblPr>
              <a:tblGrid>
                <a:gridCol w="1918949">
                  <a:extLst>
                    <a:ext uri="{9D8B030D-6E8A-4147-A177-3AD203B41FA5}">
                      <a16:colId xmlns:a16="http://schemas.microsoft.com/office/drawing/2014/main" val="2296938183"/>
                    </a:ext>
                  </a:extLst>
                </a:gridCol>
                <a:gridCol w="4126837">
                  <a:extLst>
                    <a:ext uri="{9D8B030D-6E8A-4147-A177-3AD203B41FA5}">
                      <a16:colId xmlns:a16="http://schemas.microsoft.com/office/drawing/2014/main" val="1430774503"/>
                    </a:ext>
                  </a:extLst>
                </a:gridCol>
              </a:tblGrid>
              <a:tr h="482138">
                <a:tc>
                  <a:txBody>
                    <a:bodyPr/>
                    <a:lstStyle/>
                    <a:p>
                      <a:pPr marL="0" indent="0">
                        <a:buFont typeface="Arial" panose="020B0604020202020204" pitchFamily="34" charset="0"/>
                        <a:buNone/>
                      </a:pPr>
                      <a:r>
                        <a:rPr lang="en-US" dirty="0"/>
                        <a:t>Segment</a:t>
                      </a:r>
                    </a:p>
                  </a:txBody>
                  <a:tcPr/>
                </a:tc>
                <a:tc>
                  <a:txBody>
                    <a:bodyPr/>
                    <a:lstStyle/>
                    <a:p>
                      <a:pPr marL="0" indent="0">
                        <a:buFont typeface="Arial" panose="020B0604020202020204" pitchFamily="34" charset="0"/>
                        <a:buNone/>
                      </a:pPr>
                      <a:r>
                        <a:rPr lang="en-US" dirty="0"/>
                        <a:t>Impairments</a:t>
                      </a:r>
                    </a:p>
                  </a:txBody>
                  <a:tcPr/>
                </a:tc>
                <a:extLst>
                  <a:ext uri="{0D108BD9-81ED-4DB2-BD59-A6C34878D82A}">
                    <a16:rowId xmlns:a16="http://schemas.microsoft.com/office/drawing/2014/main" val="2674188239"/>
                  </a:ext>
                </a:extLst>
              </a:tr>
              <a:tr h="1064807">
                <a:tc>
                  <a:txBody>
                    <a:bodyPr/>
                    <a:lstStyle/>
                    <a:p>
                      <a:pPr algn="ctr" fontAlgn="b"/>
                      <a:r>
                        <a:rPr lang="en-US" sz="2000" b="0" i="0" u="none" strike="noStrike" dirty="0">
                          <a:solidFill>
                            <a:srgbClr val="000000"/>
                          </a:solidFill>
                          <a:effectLst/>
                          <a:latin typeface="Calibri" panose="020F0502020204030204" pitchFamily="34" charset="0"/>
                        </a:rPr>
                        <a:t>Headwaters to Hope Valley</a:t>
                      </a:r>
                    </a:p>
                  </a:txBody>
                  <a:tcPr marL="9525" marR="9525" marT="9525" marB="0" anchor="ctr">
                    <a:solidFill>
                      <a:srgbClr val="F3BB44"/>
                    </a:solidFill>
                  </a:tcPr>
                </a:tc>
                <a:tc>
                  <a:txBody>
                    <a:bodyPr/>
                    <a:lstStyle/>
                    <a:p>
                      <a:pPr algn="ctr" fontAlgn="b"/>
                      <a:r>
                        <a:rPr lang="en-US" sz="2000" b="0" i="0" u="none" strike="noStrike" dirty="0">
                          <a:solidFill>
                            <a:srgbClr val="000000"/>
                          </a:solidFill>
                          <a:effectLst/>
                          <a:latin typeface="Calibri" panose="020F0502020204030204" pitchFamily="34" charset="0"/>
                        </a:rPr>
                        <a:t>Nitrogen (Nitrate, TKN), Phosphorous, Sulfates</a:t>
                      </a:r>
                    </a:p>
                  </a:txBody>
                  <a:tcPr marL="9525" marR="9525" marT="9525" marB="0" anchor="ctr">
                    <a:solidFill>
                      <a:srgbClr val="F3BB44"/>
                    </a:solidFill>
                  </a:tcPr>
                </a:tc>
                <a:extLst>
                  <a:ext uri="{0D108BD9-81ED-4DB2-BD59-A6C34878D82A}">
                    <a16:rowId xmlns:a16="http://schemas.microsoft.com/office/drawing/2014/main" val="2819691392"/>
                  </a:ext>
                </a:extLst>
              </a:tr>
              <a:tr h="1611476">
                <a:tc>
                  <a:txBody>
                    <a:bodyPr/>
                    <a:lstStyle/>
                    <a:p>
                      <a:pPr algn="ctr" fontAlgn="b"/>
                      <a:r>
                        <a:rPr lang="en-US" sz="2000" b="0" i="0" u="none" strike="noStrike" dirty="0">
                          <a:solidFill>
                            <a:srgbClr val="000000"/>
                          </a:solidFill>
                          <a:effectLst/>
                          <a:latin typeface="Calibri" panose="020F0502020204030204" pitchFamily="34" charset="0"/>
                        </a:rPr>
                        <a:t>Hope Valley to Woodfords</a:t>
                      </a:r>
                    </a:p>
                  </a:txBody>
                  <a:tcPr marL="9525" marR="9525" marT="9525" marB="0" anchor="ctr">
                    <a:solidFill>
                      <a:srgbClr val="83EAB5"/>
                    </a:solidFill>
                  </a:tcPr>
                </a:tc>
                <a:tc>
                  <a:txBody>
                    <a:bodyPr/>
                    <a:lstStyle/>
                    <a:p>
                      <a:pPr algn="ctr" fontAlgn="b"/>
                      <a:r>
                        <a:rPr lang="en-US" sz="2000" b="0" i="0" u="none" strike="noStrike" dirty="0">
                          <a:solidFill>
                            <a:srgbClr val="000000"/>
                          </a:solidFill>
                          <a:effectLst/>
                          <a:latin typeface="Calibri" panose="020F0502020204030204" pitchFamily="34" charset="0"/>
                        </a:rPr>
                        <a:t>Chloride, Nitrogen (N, Nitrate, TKN), Phosphorous, Sulfates, Total Dissolved Solids, Turbidity</a:t>
                      </a:r>
                    </a:p>
                  </a:txBody>
                  <a:tcPr marL="9525" marR="9525" marT="9525" marB="0" anchor="ctr">
                    <a:solidFill>
                      <a:srgbClr val="83EAB5"/>
                    </a:solidFill>
                  </a:tcPr>
                </a:tc>
                <a:extLst>
                  <a:ext uri="{0D108BD9-81ED-4DB2-BD59-A6C34878D82A}">
                    <a16:rowId xmlns:a16="http://schemas.microsoft.com/office/drawing/2014/main" val="1813424771"/>
                  </a:ext>
                </a:extLst>
              </a:tr>
              <a:tr h="1606804">
                <a:tc>
                  <a:txBody>
                    <a:bodyPr/>
                    <a:lstStyle/>
                    <a:p>
                      <a:pPr algn="ctr" fontAlgn="b"/>
                      <a:r>
                        <a:rPr lang="en-US" sz="2000" b="0" i="0" u="none" strike="noStrike" dirty="0">
                          <a:solidFill>
                            <a:srgbClr val="000000"/>
                          </a:solidFill>
                          <a:effectLst/>
                          <a:latin typeface="Calibri" panose="020F0502020204030204" pitchFamily="34" charset="0"/>
                        </a:rPr>
                        <a:t>Woodfords to State Line</a:t>
                      </a:r>
                    </a:p>
                  </a:txBody>
                  <a:tcPr marL="9525" marR="9525" marT="9525" marB="0" anchor="ctr">
                    <a:solidFill>
                      <a:srgbClr val="BDA9E8"/>
                    </a:solidFill>
                  </a:tcPr>
                </a:tc>
                <a:tc>
                  <a:txBody>
                    <a:bodyPr/>
                    <a:lstStyle/>
                    <a:p>
                      <a:pPr algn="ctr" fontAlgn="b"/>
                      <a:r>
                        <a:rPr lang="en-US" sz="2000" b="0" i="0" u="none" strike="sngStrike" dirty="0">
                          <a:solidFill>
                            <a:srgbClr val="000000"/>
                          </a:solidFill>
                          <a:effectLst/>
                          <a:latin typeface="Calibri" panose="020F0502020204030204" pitchFamily="34" charset="0"/>
                        </a:rPr>
                        <a:t>Indicator Bacteria</a:t>
                      </a:r>
                      <a:r>
                        <a:rPr lang="en-US" sz="2000" b="0" i="0" u="none" strike="noStrike" dirty="0">
                          <a:solidFill>
                            <a:srgbClr val="000000"/>
                          </a:solidFill>
                          <a:effectLst/>
                          <a:latin typeface="Calibri" panose="020F0502020204030204" pitchFamily="34" charset="0"/>
                        </a:rPr>
                        <a:t>, Iron, Nitrogen (N, Nitrate, TKN), Sulfates, Total Dissolved Solids, Turbidity</a:t>
                      </a:r>
                    </a:p>
                  </a:txBody>
                  <a:tcPr marL="9525" marR="9525" marT="9525" marB="0" anchor="ctr">
                    <a:solidFill>
                      <a:srgbClr val="BDA9E8"/>
                    </a:solidFill>
                  </a:tcPr>
                </a:tc>
                <a:extLst>
                  <a:ext uri="{0D108BD9-81ED-4DB2-BD59-A6C34878D82A}">
                    <a16:rowId xmlns:a16="http://schemas.microsoft.com/office/drawing/2014/main" val="4004798678"/>
                  </a:ext>
                </a:extLst>
              </a:tr>
            </a:tbl>
          </a:graphicData>
        </a:graphic>
      </p:graphicFrame>
      <p:sp>
        <p:nvSpPr>
          <p:cNvPr id="5" name="Slide Number Placeholder 4">
            <a:extLst>
              <a:ext uri="{FF2B5EF4-FFF2-40B4-BE49-F238E27FC236}">
                <a16:creationId xmlns:a16="http://schemas.microsoft.com/office/drawing/2014/main" id="{976149FA-6396-4520-9E4E-31DF9B1C334E}"/>
              </a:ext>
            </a:extLst>
          </p:cNvPr>
          <p:cNvSpPr>
            <a:spLocks noGrp="1"/>
          </p:cNvSpPr>
          <p:nvPr>
            <p:ph type="sldNum" sz="quarter" idx="4"/>
          </p:nvPr>
        </p:nvSpPr>
        <p:spPr/>
        <p:txBody>
          <a:bodyPr/>
          <a:lstStyle/>
          <a:p>
            <a:fld id="{A15CFC30-E45D-4431-B46B-489B270F7815}" type="slidenum">
              <a:rPr lang="en-US" smtClean="0"/>
              <a:pPr/>
              <a:t>6</a:t>
            </a:fld>
            <a:endParaRPr lang="en-US" dirty="0"/>
          </a:p>
        </p:txBody>
      </p:sp>
      <p:pic>
        <p:nvPicPr>
          <p:cNvPr id="7" name="Picture 6">
            <a:extLst>
              <a:ext uri="{FF2B5EF4-FFF2-40B4-BE49-F238E27FC236}">
                <a16:creationId xmlns:a16="http://schemas.microsoft.com/office/drawing/2014/main" id="{3207C3A0-34DB-D1A7-4F6A-6CD77196FDC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96138" y="-16808"/>
            <a:ext cx="5257799" cy="6804211"/>
          </a:xfrm>
          <a:prstGeom prst="rect">
            <a:avLst/>
          </a:prstGeom>
        </p:spPr>
      </p:pic>
    </p:spTree>
    <p:extLst>
      <p:ext uri="{BB962C8B-B14F-4D97-AF65-F5344CB8AC3E}">
        <p14:creationId xmlns:p14="http://schemas.microsoft.com/office/powerpoint/2010/main" val="1113865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C69E-F7E1-4AEB-B5E9-A11348D57B21}"/>
              </a:ext>
            </a:extLst>
          </p:cNvPr>
          <p:cNvSpPr>
            <a:spLocks noGrp="1"/>
          </p:cNvSpPr>
          <p:nvPr>
            <p:ph type="title"/>
          </p:nvPr>
        </p:nvSpPr>
        <p:spPr>
          <a:xfrm>
            <a:off x="838200" y="365125"/>
            <a:ext cx="10515600" cy="1325563"/>
          </a:xfrm>
        </p:spPr>
        <p:txBody>
          <a:bodyPr anchor="ctr">
            <a:normAutofit/>
          </a:bodyPr>
          <a:lstStyle/>
          <a:p>
            <a:r>
              <a:rPr lang="en-US" dirty="0"/>
              <a:t>Causes &amp; Sources</a:t>
            </a:r>
          </a:p>
        </p:txBody>
      </p:sp>
      <p:sp>
        <p:nvSpPr>
          <p:cNvPr id="3" name="Text Placeholder 2">
            <a:extLst>
              <a:ext uri="{FF2B5EF4-FFF2-40B4-BE49-F238E27FC236}">
                <a16:creationId xmlns:a16="http://schemas.microsoft.com/office/drawing/2014/main" id="{EF2DAE01-9233-4837-B179-96E086AF266A}"/>
              </a:ext>
            </a:extLst>
          </p:cNvPr>
          <p:cNvSpPr>
            <a:spLocks noGrp="1"/>
          </p:cNvSpPr>
          <p:nvPr>
            <p:ph sz="half" idx="1"/>
          </p:nvPr>
        </p:nvSpPr>
        <p:spPr>
          <a:xfrm>
            <a:off x="838200" y="1408922"/>
            <a:ext cx="5181600" cy="4768041"/>
          </a:xfrm>
        </p:spPr>
        <p:txBody>
          <a:bodyPr>
            <a:normAutofit lnSpcReduction="10000"/>
          </a:bodyPr>
          <a:lstStyle/>
          <a:p>
            <a:r>
              <a:rPr lang="en-US" sz="2600" dirty="0"/>
              <a:t>Historical impacts </a:t>
            </a:r>
          </a:p>
          <a:p>
            <a:pPr lvl="1"/>
            <a:r>
              <a:rPr lang="en-US" sz="2600" dirty="0"/>
              <a:t>grazing</a:t>
            </a:r>
          </a:p>
          <a:p>
            <a:pPr lvl="1"/>
            <a:r>
              <a:rPr lang="en-US" sz="2600" dirty="0"/>
              <a:t>logging</a:t>
            </a:r>
          </a:p>
          <a:p>
            <a:r>
              <a:rPr lang="en-US" sz="2600" dirty="0"/>
              <a:t>Roads and road maintenance</a:t>
            </a:r>
          </a:p>
          <a:p>
            <a:r>
              <a:rPr lang="en-US" sz="2600" dirty="0"/>
              <a:t>Camping and recreational use</a:t>
            </a:r>
          </a:p>
          <a:p>
            <a:r>
              <a:rPr lang="en-US" sz="2600" dirty="0"/>
              <a:t>Onsite wastewater treatment systems (OWTS) </a:t>
            </a:r>
            <a:br>
              <a:rPr lang="en-US" sz="2600" dirty="0"/>
            </a:br>
            <a:r>
              <a:rPr lang="en-US" sz="2600" dirty="0"/>
              <a:t>(e.g., septic tanks)</a:t>
            </a:r>
          </a:p>
          <a:p>
            <a:r>
              <a:rPr lang="en-US" sz="2600" dirty="0"/>
              <a:t>Grazing </a:t>
            </a:r>
          </a:p>
          <a:p>
            <a:r>
              <a:rPr lang="en-US" sz="2600" dirty="0"/>
              <a:t>Hydrologic modification</a:t>
            </a:r>
          </a:p>
          <a:p>
            <a:r>
              <a:rPr lang="en-US" sz="2600" dirty="0"/>
              <a:t>Climate change, fire</a:t>
            </a:r>
          </a:p>
          <a:p>
            <a:endParaRPr lang="en-US" sz="2600" dirty="0"/>
          </a:p>
        </p:txBody>
      </p:sp>
      <p:sp>
        <p:nvSpPr>
          <p:cNvPr id="5" name="Slide Number Placeholder 4">
            <a:extLst>
              <a:ext uri="{FF2B5EF4-FFF2-40B4-BE49-F238E27FC236}">
                <a16:creationId xmlns:a16="http://schemas.microsoft.com/office/drawing/2014/main" id="{2EB77566-086B-4D6C-BACF-A646954E679C}"/>
              </a:ext>
            </a:extLst>
          </p:cNvPr>
          <p:cNvSpPr>
            <a:spLocks noGrp="1"/>
          </p:cNvSpPr>
          <p:nvPr>
            <p:ph type="sldNum" sz="quarter" idx="4"/>
          </p:nvPr>
        </p:nvSpPr>
        <p:spPr>
          <a:xfrm>
            <a:off x="0" y="0"/>
            <a:ext cx="2743200" cy="365125"/>
          </a:xfrm>
        </p:spPr>
        <p:txBody>
          <a:bodyPr anchor="ctr">
            <a:normAutofit/>
          </a:bodyPr>
          <a:lstStyle/>
          <a:p>
            <a:pPr>
              <a:spcAft>
                <a:spcPts val="600"/>
              </a:spcAft>
            </a:pPr>
            <a:fld id="{A15CFC30-E45D-4431-B46B-489B270F7815}" type="slidenum">
              <a:rPr lang="en-US" smtClean="0"/>
              <a:pPr>
                <a:spcAft>
                  <a:spcPts val="600"/>
                </a:spcAft>
              </a:pPr>
              <a:t>7</a:t>
            </a:fld>
            <a:endParaRPr lang="en-US" dirty="0"/>
          </a:p>
        </p:txBody>
      </p:sp>
      <p:pic>
        <p:nvPicPr>
          <p:cNvPr id="4" name="Picture 3">
            <a:extLst>
              <a:ext uri="{FF2B5EF4-FFF2-40B4-BE49-F238E27FC236}">
                <a16:creationId xmlns:a16="http://schemas.microsoft.com/office/drawing/2014/main" id="{44215C1A-90DC-BC41-C592-2523B55A81DE}"/>
              </a:ext>
            </a:extLst>
          </p:cNvPr>
          <p:cNvPicPr>
            <a:picLocks noChangeAspect="1"/>
          </p:cNvPicPr>
          <p:nvPr/>
        </p:nvPicPr>
        <p:blipFill>
          <a:blip r:embed="rId3"/>
          <a:stretch>
            <a:fillRect/>
          </a:stretch>
        </p:blipFill>
        <p:spPr>
          <a:xfrm>
            <a:off x="6858002" y="0"/>
            <a:ext cx="5333998" cy="6906722"/>
          </a:xfrm>
          <a:prstGeom prst="rect">
            <a:avLst/>
          </a:prstGeom>
        </p:spPr>
      </p:pic>
    </p:spTree>
    <p:extLst>
      <p:ext uri="{BB962C8B-B14F-4D97-AF65-F5344CB8AC3E}">
        <p14:creationId xmlns:p14="http://schemas.microsoft.com/office/powerpoint/2010/main" val="4043214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8142-E34B-5BF4-32CE-E701AF27A741}"/>
              </a:ext>
            </a:extLst>
          </p:cNvPr>
          <p:cNvSpPr>
            <a:spLocks noGrp="1"/>
          </p:cNvSpPr>
          <p:nvPr>
            <p:ph type="title"/>
          </p:nvPr>
        </p:nvSpPr>
        <p:spPr>
          <a:xfrm>
            <a:off x="1975357" y="-108907"/>
            <a:ext cx="10515600" cy="1325563"/>
          </a:xfrm>
        </p:spPr>
        <p:txBody>
          <a:bodyPr/>
          <a:lstStyle/>
          <a:p>
            <a:r>
              <a:rPr lang="en-US" dirty="0"/>
              <a:t>Historical Impacts/Restoration</a:t>
            </a:r>
          </a:p>
        </p:txBody>
      </p:sp>
      <p:sp>
        <p:nvSpPr>
          <p:cNvPr id="3" name="Text Placeholder 2">
            <a:extLst>
              <a:ext uri="{FF2B5EF4-FFF2-40B4-BE49-F238E27FC236}">
                <a16:creationId xmlns:a16="http://schemas.microsoft.com/office/drawing/2014/main" id="{47755ED3-D433-880F-5435-A7FA617AAFF7}"/>
              </a:ext>
            </a:extLst>
          </p:cNvPr>
          <p:cNvSpPr>
            <a:spLocks noGrp="1"/>
          </p:cNvSpPr>
          <p:nvPr>
            <p:ph type="body" sz="quarter" idx="11"/>
          </p:nvPr>
        </p:nvSpPr>
        <p:spPr>
          <a:xfrm>
            <a:off x="102637" y="1069652"/>
            <a:ext cx="7531540" cy="5445708"/>
          </a:xfrm>
        </p:spPr>
        <p:txBody>
          <a:bodyPr>
            <a:normAutofit lnSpcReduction="10000"/>
          </a:bodyPr>
          <a:lstStyle/>
          <a:p>
            <a:r>
              <a:rPr lang="en-US" dirty="0"/>
              <a:t>Watershed extensively logged, grazed</a:t>
            </a:r>
          </a:p>
          <a:p>
            <a:r>
              <a:rPr lang="en-US" dirty="0"/>
              <a:t>Recent restoration projects (2015- present)</a:t>
            </a:r>
          </a:p>
          <a:p>
            <a:pPr lvl="1"/>
            <a:r>
              <a:rPr lang="en-US" sz="2800" dirty="0"/>
              <a:t>Bank stabilization, dam structures (beaver dam analogues)</a:t>
            </a:r>
          </a:p>
          <a:p>
            <a:pPr lvl="1"/>
            <a:r>
              <a:rPr lang="en-US" sz="2800" dirty="0"/>
              <a:t>Multi benefit – habitat, water quality, fire potential</a:t>
            </a:r>
            <a:br>
              <a:rPr lang="en-US" sz="2800" dirty="0"/>
            </a:br>
            <a:br>
              <a:rPr lang="en-US" dirty="0"/>
            </a:br>
            <a:endParaRPr lang="en-US" dirty="0"/>
          </a:p>
          <a:p>
            <a:pPr lvl="1"/>
            <a:r>
              <a:rPr lang="en-US" dirty="0"/>
              <a:t>Washoe Tribe, AWG, American Rivers, Water Boards, CWSD, USFS-HTNF,  Friends of Hope Valley, CDFW, Institute for Bird Populations, Trout Unlimited, National Fish and Wildlife Foundation, Sierra Nevada Conservancy, CA Wildlife Conservation Board, DWR, Wildlife Conservation Society, Bella Vista Foundation.</a:t>
            </a:r>
          </a:p>
        </p:txBody>
      </p:sp>
      <p:sp>
        <p:nvSpPr>
          <p:cNvPr id="4" name="Slide Number Placeholder 3">
            <a:extLst>
              <a:ext uri="{FF2B5EF4-FFF2-40B4-BE49-F238E27FC236}">
                <a16:creationId xmlns:a16="http://schemas.microsoft.com/office/drawing/2014/main" id="{265E4A15-79C0-4DA2-1D97-CC940C300DED}"/>
              </a:ext>
            </a:extLst>
          </p:cNvPr>
          <p:cNvSpPr>
            <a:spLocks noGrp="1"/>
          </p:cNvSpPr>
          <p:nvPr>
            <p:ph type="sldNum" sz="quarter" idx="4"/>
          </p:nvPr>
        </p:nvSpPr>
        <p:spPr/>
        <p:txBody>
          <a:bodyPr/>
          <a:lstStyle/>
          <a:p>
            <a:fld id="{A15CFC30-E45D-4431-B46B-489B270F7815}" type="slidenum">
              <a:rPr lang="en-US" smtClean="0"/>
              <a:pPr/>
              <a:t>8</a:t>
            </a:fld>
            <a:endParaRPr lang="en-US" dirty="0"/>
          </a:p>
        </p:txBody>
      </p:sp>
      <p:pic>
        <p:nvPicPr>
          <p:cNvPr id="6" name="Picture 5" descr="A map of a mountain range&#10;&#10;Description automatically generated">
            <a:extLst>
              <a:ext uri="{FF2B5EF4-FFF2-40B4-BE49-F238E27FC236}">
                <a16:creationId xmlns:a16="http://schemas.microsoft.com/office/drawing/2014/main" id="{31117049-C25A-AFA8-5498-1ABACF9BF69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33311" y="1069652"/>
            <a:ext cx="4044820" cy="5234473"/>
          </a:xfrm>
          <a:prstGeom prst="rect">
            <a:avLst/>
          </a:prstGeom>
        </p:spPr>
      </p:pic>
    </p:spTree>
    <p:extLst>
      <p:ext uri="{BB962C8B-B14F-4D97-AF65-F5344CB8AC3E}">
        <p14:creationId xmlns:p14="http://schemas.microsoft.com/office/powerpoint/2010/main" val="47883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8142-E34B-5BF4-32CE-E701AF27A741}"/>
              </a:ext>
            </a:extLst>
          </p:cNvPr>
          <p:cNvSpPr>
            <a:spLocks noGrp="1"/>
          </p:cNvSpPr>
          <p:nvPr>
            <p:ph type="title"/>
          </p:nvPr>
        </p:nvSpPr>
        <p:spPr>
          <a:xfrm>
            <a:off x="332988" y="173297"/>
            <a:ext cx="10515600" cy="1325563"/>
          </a:xfrm>
        </p:spPr>
        <p:txBody>
          <a:bodyPr/>
          <a:lstStyle/>
          <a:p>
            <a:pPr algn="ctr"/>
            <a:r>
              <a:rPr lang="en-US" dirty="0"/>
              <a:t>Historical Impacts/Restoration </a:t>
            </a:r>
            <a:br>
              <a:rPr lang="en-US" dirty="0"/>
            </a:br>
            <a:r>
              <a:rPr lang="en-US" sz="3600" dirty="0"/>
              <a:t>Vision Plan Actions</a:t>
            </a:r>
          </a:p>
        </p:txBody>
      </p:sp>
      <p:sp>
        <p:nvSpPr>
          <p:cNvPr id="3" name="Text Placeholder 2">
            <a:extLst>
              <a:ext uri="{FF2B5EF4-FFF2-40B4-BE49-F238E27FC236}">
                <a16:creationId xmlns:a16="http://schemas.microsoft.com/office/drawing/2014/main" id="{47755ED3-D433-880F-5435-A7FA617AAFF7}"/>
              </a:ext>
            </a:extLst>
          </p:cNvPr>
          <p:cNvSpPr>
            <a:spLocks noGrp="1"/>
          </p:cNvSpPr>
          <p:nvPr>
            <p:ph type="body" sz="quarter" idx="11"/>
          </p:nvPr>
        </p:nvSpPr>
        <p:spPr>
          <a:xfrm>
            <a:off x="625151" y="1498860"/>
            <a:ext cx="4552905" cy="4026176"/>
          </a:xfrm>
        </p:spPr>
        <p:txBody>
          <a:bodyPr>
            <a:normAutofit/>
          </a:bodyPr>
          <a:lstStyle/>
          <a:p>
            <a:r>
              <a:rPr lang="en-US" dirty="0"/>
              <a:t>AWG geomorphologic model &amp; prioritization</a:t>
            </a:r>
          </a:p>
          <a:p>
            <a:pPr lvl="2"/>
            <a:r>
              <a:rPr lang="en-US" dirty="0"/>
              <a:t>CWA 319 Planning Grant </a:t>
            </a:r>
          </a:p>
          <a:p>
            <a:pPr lvl="2"/>
            <a:r>
              <a:rPr lang="en-US" dirty="0"/>
              <a:t>2024-2025</a:t>
            </a:r>
          </a:p>
          <a:p>
            <a:r>
              <a:rPr lang="en-US" dirty="0"/>
              <a:t>Support for additional restoration projects</a:t>
            </a:r>
          </a:p>
          <a:p>
            <a:pPr lvl="1"/>
            <a:r>
              <a:rPr lang="en-US" dirty="0"/>
              <a:t>Informed by past studies and geomorphologic model</a:t>
            </a:r>
          </a:p>
          <a:p>
            <a:r>
              <a:rPr lang="en-US" dirty="0"/>
              <a:t>Appendix A </a:t>
            </a:r>
          </a:p>
          <a:p>
            <a:pPr lvl="2"/>
            <a:endParaRPr lang="en-US" dirty="0"/>
          </a:p>
        </p:txBody>
      </p:sp>
      <p:sp>
        <p:nvSpPr>
          <p:cNvPr id="4" name="Slide Number Placeholder 3">
            <a:extLst>
              <a:ext uri="{FF2B5EF4-FFF2-40B4-BE49-F238E27FC236}">
                <a16:creationId xmlns:a16="http://schemas.microsoft.com/office/drawing/2014/main" id="{265E4A15-79C0-4DA2-1D97-CC940C300DED}"/>
              </a:ext>
            </a:extLst>
          </p:cNvPr>
          <p:cNvSpPr>
            <a:spLocks noGrp="1"/>
          </p:cNvSpPr>
          <p:nvPr>
            <p:ph type="sldNum" sz="quarter" idx="4"/>
          </p:nvPr>
        </p:nvSpPr>
        <p:spPr/>
        <p:txBody>
          <a:bodyPr/>
          <a:lstStyle/>
          <a:p>
            <a:fld id="{A15CFC30-E45D-4431-B46B-489B270F7815}" type="slidenum">
              <a:rPr lang="en-US" smtClean="0"/>
              <a:pPr/>
              <a:t>9</a:t>
            </a:fld>
            <a:endParaRPr lang="en-US" dirty="0"/>
          </a:p>
        </p:txBody>
      </p:sp>
      <p:pic>
        <p:nvPicPr>
          <p:cNvPr id="7" name="Picture 6" descr="a beaver dam analogue on the West Fork Carso River in Faith Valley.">
            <a:extLst>
              <a:ext uri="{FF2B5EF4-FFF2-40B4-BE49-F238E27FC236}">
                <a16:creationId xmlns:a16="http://schemas.microsoft.com/office/drawing/2014/main" id="{5801011C-16C5-15CE-B84D-AD5C3BAB88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14905" y="1498860"/>
            <a:ext cx="6251944" cy="4688958"/>
          </a:xfrm>
          <a:prstGeom prst="rect">
            <a:avLst/>
          </a:prstGeom>
        </p:spPr>
      </p:pic>
    </p:spTree>
    <p:extLst>
      <p:ext uri="{BB962C8B-B14F-4D97-AF65-F5344CB8AC3E}">
        <p14:creationId xmlns:p14="http://schemas.microsoft.com/office/powerpoint/2010/main" val="846542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lides.pptx" id="{D19092ED-CF3C-41A9-A920-5466ADCE7D9B}" vid="{1F01FAC9-64E3-4430-8637-095864E45A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51dfaa3-aae8-4c03-b90c-7dd4a6526d0d">
      <UserInfo>
        <DisplayName>McClure, Daniel@Waterboards</DisplayName>
        <AccountId>1440</AccountId>
        <AccountType/>
      </UserInfo>
      <UserInfo>
        <DisplayName>Sussman, Daniel@Waterboards</DisplayName>
        <AccountId>805</AccountId>
        <AccountType/>
      </UserInfo>
      <UserInfo>
        <DisplayName>Loden, Mo@Waterboards</DisplayName>
        <AccountId>26977</AccountId>
        <AccountType/>
      </UserInfo>
    </SharedWithUsers>
    <lcf76f155ced4ddcb4097134ff3c332f xmlns="896158a2-ddcb-45af-8c62-493db27ef270">
      <Terms xmlns="http://schemas.microsoft.com/office/infopath/2007/PartnerControls"/>
    </lcf76f155ced4ddcb4097134ff3c332f>
    <TaxCatchAll xmlns="851dfaa3-aae8-4c03-b90c-7dd4a6526d0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80A5DB35C8E04B98AF6711F12C4634" ma:contentTypeVersion="15" ma:contentTypeDescription="Create a new document." ma:contentTypeScope="" ma:versionID="402ddbc0106100dc2ff7963ddc6b845d">
  <xsd:schema xmlns:xsd="http://www.w3.org/2001/XMLSchema" xmlns:xs="http://www.w3.org/2001/XMLSchema" xmlns:p="http://schemas.microsoft.com/office/2006/metadata/properties" xmlns:ns2="896158a2-ddcb-45af-8c62-493db27ef270" xmlns:ns3="851dfaa3-aae8-4c03-b90c-7dd4a6526d0d" targetNamespace="http://schemas.microsoft.com/office/2006/metadata/properties" ma:root="true" ma:fieldsID="66757b8847fd6a4275cf8149419a4daa" ns2:_="" ns3:_="">
    <xsd:import namespace="896158a2-ddcb-45af-8c62-493db27ef270"/>
    <xsd:import namespace="851dfaa3-aae8-4c03-b90c-7dd4a6526d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6158a2-ddcb-45af-8c62-493db27ef2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cfdcae8-6a83-4c52-b891-75b08cbe23e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1dfaa3-aae8-4c03-b90c-7dd4a6526d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bde447f-9c6c-4421-af29-e30b317a6074}" ma:internalName="TaxCatchAll" ma:showField="CatchAllData" ma:web="851dfaa3-aae8-4c03-b90c-7dd4a6526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140F0F-12F1-48A7-BB6B-9FA8384B1980}">
  <ds:schemaRefs>
    <ds:schemaRef ds:uri="851dfaa3-aae8-4c03-b90c-7dd4a6526d0d"/>
    <ds:schemaRef ds:uri="896158a2-ddcb-45af-8c62-493db27ef2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9D5365B-2B6E-4E98-B32C-53C55D2B65F9}">
  <ds:schemaRefs>
    <ds:schemaRef ds:uri="http://schemas.microsoft.com/sharepoint/v3/contenttype/forms"/>
  </ds:schemaRefs>
</ds:datastoreItem>
</file>

<file path=customXml/itemProps3.xml><?xml version="1.0" encoding="utf-8"?>
<ds:datastoreItem xmlns:ds="http://schemas.openxmlformats.org/officeDocument/2006/customXml" ds:itemID="{8A0EE231-ECC3-427C-A07D-8965E937D083}">
  <ds:schemaRefs>
    <ds:schemaRef ds:uri="851dfaa3-aae8-4c03-b90c-7dd4a6526d0d"/>
    <ds:schemaRef ds:uri="896158a2-ddcb-45af-8c62-493db27ef2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421</TotalTime>
  <Words>3199</Words>
  <Application>Microsoft Office PowerPoint</Application>
  <PresentationFormat>Widescreen</PresentationFormat>
  <Paragraphs>320</Paragraphs>
  <Slides>25</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Helvetica</vt:lpstr>
      <vt:lpstr>Roboto</vt:lpstr>
      <vt:lpstr>Source Sans Pro</vt:lpstr>
      <vt:lpstr>Office Theme</vt:lpstr>
      <vt:lpstr>West Fork Carson River Vision Plan Implementation   </vt:lpstr>
      <vt:lpstr>West Fork Carson River (WFCR) Vision Plan</vt:lpstr>
      <vt:lpstr>WFCR Vision Plan</vt:lpstr>
      <vt:lpstr>WFCR Vision Plan</vt:lpstr>
      <vt:lpstr>Carson River Adaptive Stewardship Plan (CRASP) &amp; WFCR Vision Plan </vt:lpstr>
      <vt:lpstr>WFCR Water Quality Impairments</vt:lpstr>
      <vt:lpstr>Causes &amp; Sources</vt:lpstr>
      <vt:lpstr>Historical Impacts/Restoration</vt:lpstr>
      <vt:lpstr>Historical Impacts/Restoration  Vision Plan Actions</vt:lpstr>
      <vt:lpstr>Roads and Road Maintenance</vt:lpstr>
      <vt:lpstr>Roads and Road Maintenance – Vision Plan Actions</vt:lpstr>
      <vt:lpstr>Septic Tanks/Onsite Wastewater Treatment Systems (OWTS) </vt:lpstr>
      <vt:lpstr>Septic Tanks/ Onsite Wastewater Treatment Systems (OWTS) - Vision Plan Actions</vt:lpstr>
      <vt:lpstr>Grazing</vt:lpstr>
      <vt:lpstr>Grazing – Vision Plan Actions </vt:lpstr>
      <vt:lpstr>Nonpoint Source 319(h) Grant Program</vt:lpstr>
      <vt:lpstr>Camping and Recreational Use</vt:lpstr>
      <vt:lpstr>Camping and Recreational Use - Vision Plan Actions</vt:lpstr>
      <vt:lpstr>Hydrologic Modification</vt:lpstr>
      <vt:lpstr>Fire, Climate Change, Other Factors</vt:lpstr>
      <vt:lpstr>Information and Education</vt:lpstr>
      <vt:lpstr>Monitoring</vt:lpstr>
      <vt:lpstr>Evaluation &amp; Adaptive Management</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Fork Carson Vision: Ranching for Improved Water Quality</dc:title>
  <dc:creator>McClure, Daniel@Waterboards</dc:creator>
  <cp:lastModifiedBy>Watershed Tech</cp:lastModifiedBy>
  <cp:revision>4</cp:revision>
  <dcterms:created xsi:type="dcterms:W3CDTF">2022-03-07T22:29:51Z</dcterms:created>
  <dcterms:modified xsi:type="dcterms:W3CDTF">2024-03-05T16:02:44Z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0x0101001180A5DB35C8E04B98AF6711F12C4634</vt:lpwstr>
  </property>
  <property fmtid="{D5CDD505-2E9C-101B-9397-08002B2CF9AE}" pid="3" name="MediaServiceImageTags">
    <vt:lpwstr/>
  </property>
</Properties>
</file>