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7703" autoAdjust="0"/>
  </p:normalViewPr>
  <p:slideViewPr>
    <p:cSldViewPr snapToGrid="0">
      <p:cViewPr varScale="1">
        <p:scale>
          <a:sx n="56" d="100"/>
          <a:sy n="56" d="100"/>
        </p:scale>
        <p:origin x="1986"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bc16b73b57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bc16b73b57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2bc16b73b5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2bc16b73b5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KG</a:t>
            </a:r>
            <a:endParaRPr dirty="0"/>
          </a:p>
          <a:p>
            <a:pPr marL="457200" lvl="0" indent="-298450" algn="l" rtl="0">
              <a:spcBef>
                <a:spcPts val="0"/>
              </a:spcBef>
              <a:spcAft>
                <a:spcPts val="0"/>
              </a:spcAft>
              <a:buSzPts val="1100"/>
              <a:buChar char="●"/>
            </a:pPr>
            <a:r>
              <a:rPr lang="en" dirty="0"/>
              <a:t>California Climate Action Corps, or CCAC, is a state-funded program </a:t>
            </a:r>
            <a:endParaRPr dirty="0"/>
          </a:p>
          <a:p>
            <a:pPr marL="457200" lvl="0" indent="-298450" algn="l" rtl="0">
              <a:spcBef>
                <a:spcPts val="0"/>
              </a:spcBef>
              <a:spcAft>
                <a:spcPts val="0"/>
              </a:spcAft>
              <a:buSzPts val="1100"/>
              <a:buChar char="●"/>
            </a:pPr>
            <a:r>
              <a:rPr lang="en" dirty="0"/>
              <a:t>The program functions by pairing individuals </a:t>
            </a:r>
            <a:r>
              <a:rPr lang="en" dirty="0">
                <a:solidFill>
                  <a:schemeClr val="dk1"/>
                </a:solidFill>
              </a:rPr>
              <a:t>who are capable and passionate about climate change action with organizations that have the capacity and infrastructure in place to facilitate action. </a:t>
            </a:r>
            <a:endParaRPr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rPr>
              <a:t>Structuring the program this way has proven successful, because it both provides support to organizations that are doing great work, and gives opportunity, experience, and mentorship to those who are new to the workforce.</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There are three focus areas for the state of California’s climate change resiliency that are reflected as the three focus areas in the program: wildfire resiliency, urban greening, and food recovery. </a:t>
            </a:r>
            <a:endParaRPr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rPr>
              <a:t>Next year, there will be a fourth area of focus: climate volunteerism.</a:t>
            </a:r>
          </a:p>
          <a:p>
            <a:pPr marL="457200" lvl="0" indent="-298450" algn="l" rtl="0">
              <a:lnSpc>
                <a:spcPct val="115000"/>
              </a:lnSpc>
              <a:spcBef>
                <a:spcPts val="0"/>
              </a:spcBef>
              <a:spcAft>
                <a:spcPts val="0"/>
              </a:spcAft>
              <a:buClr>
                <a:schemeClr val="dk1"/>
              </a:buClr>
              <a:buSzPts val="1100"/>
              <a:buChar char="○"/>
            </a:pPr>
            <a:r>
              <a:rPr lang="en-US" sz="1800" b="0" i="0" u="none" strike="noStrike" dirty="0">
                <a:solidFill>
                  <a:srgbClr val="000000"/>
                </a:solidFill>
                <a:effectLst/>
                <a:latin typeface="Arial" panose="020B0604020202020204" pitchFamily="34" charset="0"/>
              </a:rPr>
              <a:t>California Climate Action Corps is spreading! Last September, the governors of 5 states announced the creation of their own Climate Action Corps, and are partnering with California to best implement the program. States that will be starting their own program are </a:t>
            </a:r>
            <a:r>
              <a:rPr lang="en-US" sz="1800" b="0" i="0" u="none" strike="noStrike" dirty="0">
                <a:solidFill>
                  <a:srgbClr val="111111"/>
                </a:solidFill>
                <a:effectLst/>
                <a:latin typeface="Arial" panose="020B0604020202020204" pitchFamily="34" charset="0"/>
              </a:rPr>
              <a:t>Arizona, Maryland, Minnesota, North Carolina and Utah.</a:t>
            </a:r>
            <a:endParaRPr lang="en" dirty="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2bc16b73b57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2bc16b73b57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bc16b73b5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2bc16b73b5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dirty="0">
                <a:solidFill>
                  <a:schemeClr val="dk1"/>
                </a:solidFill>
              </a:rPr>
              <a:t>BK</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Learned a new rapid assessment technique for meadow assessment with American Rivers using a scorecard. We then used this knowledge to assess 3 meadows in Alpine County (Mountaineer Creek Meadow, Lower Meadow, Chicken Flat Meadow).</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FMH-19/Common Stand Exam at Grover Hot Springs State Park, assessing the post fire vegetation, structure, and productivity in an ecological framework </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Snapshot Day - A volunteer based annual event that allows students within the Carson River watershed, from different schools, to examine their watershed and to take a picture of the watershed at one moment in time</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Volunteer tree planting at Turtle Rock Park, planted 720 trees provided by Sugar Pine Foundation along Millbury Creek in Turtle Rock Park. We later setup a Seedling Survivability Survey and tagged 50 trees from this planting event. </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We got to participate in willow thinning and piling of the thinned material with the Washoe Environmental Protection Department, then we got to come back a few months later to watch and help with the burning of the piles.</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Photo monitoring at Grover Hot Springs State Park was a super unique experience, in this picture you can see that the hillside on the left is fully vegetated, whereas the hillside on the right was completely impacted from the Tamarack fire. This shows that meadows act as a fire break and provide firefighters with a safer area to set-up and fight wildfires.</a:t>
            </a:r>
            <a:endParaRPr dirty="0">
              <a:solidFill>
                <a:schemeClr val="dk1"/>
              </a:solidFill>
            </a:endParaRPr>
          </a:p>
          <a:p>
            <a:pPr marL="0" lvl="0" indent="0" algn="l" rtl="0">
              <a:lnSpc>
                <a:spcPct val="115000"/>
              </a:lnSpc>
              <a:spcBef>
                <a:spcPts val="0"/>
              </a:spcBef>
              <a:spcAft>
                <a:spcPts val="0"/>
              </a:spcAft>
              <a:buNone/>
            </a:pPr>
            <a:endParaRPr dirty="0">
              <a:solidFill>
                <a:schemeClr val="dk1"/>
              </a:solidFill>
            </a:endParaRPr>
          </a:p>
          <a:p>
            <a:pPr marL="457200" lvl="0" indent="0" algn="l" rtl="0">
              <a:lnSpc>
                <a:spcPct val="115000"/>
              </a:lnSpc>
              <a:spcBef>
                <a:spcPts val="0"/>
              </a:spcBef>
              <a:spcAft>
                <a:spcPts val="0"/>
              </a:spcAft>
              <a:buNone/>
            </a:pPr>
            <a:endParaRPr dirty="0">
              <a:solidFill>
                <a:schemeClr val="dk1"/>
              </a:solidFill>
            </a:endParaRPr>
          </a:p>
          <a:p>
            <a:pPr marL="0" lvl="0" indent="0" algn="l" rtl="0">
              <a:lnSpc>
                <a:spcPct val="115000"/>
              </a:lnSpc>
              <a:spcBef>
                <a:spcPts val="0"/>
              </a:spcBef>
              <a:spcAft>
                <a:spcPts val="0"/>
              </a:spcAft>
              <a:buNone/>
            </a:pPr>
            <a:r>
              <a:rPr lang="en" dirty="0">
                <a:solidFill>
                  <a:schemeClr val="dk1"/>
                </a:solidFill>
              </a:rPr>
              <a:t>If we end up getting asked questions about more work, or if we have extra presentation time possibly discuss the below which are not pictured in this slide:</a:t>
            </a:r>
            <a:endParaRPr dirty="0">
              <a:solidFill>
                <a:schemeClr val="dk1"/>
              </a:solidFill>
            </a:endParaRPr>
          </a:p>
          <a:p>
            <a:pPr marL="457200" lvl="0" indent="0" algn="l" rtl="0">
              <a:lnSpc>
                <a:spcPct val="115000"/>
              </a:lnSpc>
              <a:spcBef>
                <a:spcPts val="0"/>
              </a:spcBef>
              <a:spcAft>
                <a:spcPts val="0"/>
              </a:spcAft>
              <a:buNone/>
            </a:pPr>
            <a:endParaRPr dirty="0">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 dirty="0">
                <a:solidFill>
                  <a:schemeClr val="dk1"/>
                </a:solidFill>
              </a:rPr>
              <a:t>1.</a:t>
            </a:r>
            <a:r>
              <a:rPr lang="en" sz="700" dirty="0">
                <a:solidFill>
                  <a:schemeClr val="dk1"/>
                </a:solidFill>
              </a:rPr>
              <a:t>     </a:t>
            </a:r>
            <a:r>
              <a:rPr lang="en" dirty="0">
                <a:solidFill>
                  <a:schemeClr val="dk1"/>
                </a:solidFill>
              </a:rPr>
              <a:t>Photo &amp; Vegetation Monitoring, Musser and Jarvis Watershed</a:t>
            </a:r>
            <a:endParaRPr dirty="0">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 dirty="0">
                <a:solidFill>
                  <a:schemeClr val="dk1"/>
                </a:solidFill>
              </a:rPr>
              <a:t>2.</a:t>
            </a:r>
            <a:r>
              <a:rPr lang="en" sz="700" dirty="0">
                <a:solidFill>
                  <a:schemeClr val="dk1"/>
                </a:solidFill>
              </a:rPr>
              <a:t>     </a:t>
            </a:r>
            <a:r>
              <a:rPr lang="en" dirty="0">
                <a:solidFill>
                  <a:schemeClr val="dk1"/>
                </a:solidFill>
              </a:rPr>
              <a:t>Event Tabling: </a:t>
            </a:r>
            <a:endParaRPr dirty="0">
              <a:solidFill>
                <a:schemeClr val="dk1"/>
              </a:solidFill>
            </a:endParaRPr>
          </a:p>
          <a:p>
            <a:pPr marL="1371600" lvl="0" indent="0" algn="l" rtl="0">
              <a:lnSpc>
                <a:spcPct val="115000"/>
              </a:lnSpc>
              <a:spcBef>
                <a:spcPts val="0"/>
              </a:spcBef>
              <a:spcAft>
                <a:spcPts val="0"/>
              </a:spcAft>
              <a:buClr>
                <a:schemeClr val="dk1"/>
              </a:buClr>
              <a:buSzPts val="1100"/>
              <a:buFont typeface="Arial"/>
              <a:buNone/>
            </a:pPr>
            <a:r>
              <a:rPr lang="en" dirty="0">
                <a:solidFill>
                  <a:schemeClr val="dk1"/>
                </a:solidFill>
              </a:rPr>
              <a:t>1.</a:t>
            </a:r>
            <a:r>
              <a:rPr lang="en" sz="700" dirty="0">
                <a:solidFill>
                  <a:schemeClr val="dk1"/>
                </a:solidFill>
              </a:rPr>
              <a:t>     </a:t>
            </a:r>
            <a:r>
              <a:rPr lang="en" dirty="0">
                <a:solidFill>
                  <a:schemeClr val="dk1"/>
                </a:solidFill>
              </a:rPr>
              <a:t>Tour des Trees @ Turtle Rock Park</a:t>
            </a:r>
            <a:endParaRPr dirty="0">
              <a:solidFill>
                <a:schemeClr val="dk1"/>
              </a:solidFill>
            </a:endParaRPr>
          </a:p>
          <a:p>
            <a:pPr marL="1371600" lvl="0" indent="0" algn="l" rtl="0">
              <a:lnSpc>
                <a:spcPct val="115000"/>
              </a:lnSpc>
              <a:spcBef>
                <a:spcPts val="0"/>
              </a:spcBef>
              <a:spcAft>
                <a:spcPts val="0"/>
              </a:spcAft>
              <a:buClr>
                <a:schemeClr val="dk1"/>
              </a:buClr>
              <a:buSzPts val="1100"/>
              <a:buFont typeface="Arial"/>
              <a:buNone/>
            </a:pPr>
            <a:r>
              <a:rPr lang="en" dirty="0">
                <a:solidFill>
                  <a:schemeClr val="dk1"/>
                </a:solidFill>
              </a:rPr>
              <a:t>2.</a:t>
            </a:r>
            <a:r>
              <a:rPr lang="en" sz="700" dirty="0">
                <a:solidFill>
                  <a:schemeClr val="dk1"/>
                </a:solidFill>
              </a:rPr>
              <a:t>     </a:t>
            </a:r>
            <a:r>
              <a:rPr lang="en" dirty="0">
                <a:solidFill>
                  <a:schemeClr val="dk1"/>
                </a:solidFill>
              </a:rPr>
              <a:t>Aspen Festival @ Burnside Road / Picketts Junction</a:t>
            </a:r>
            <a:endParaRPr dirty="0">
              <a:solidFill>
                <a:schemeClr val="dk1"/>
              </a:solidFill>
            </a:endParaRPr>
          </a:p>
          <a:p>
            <a:pPr marL="1371600" lvl="0" indent="0" algn="l" rtl="0">
              <a:lnSpc>
                <a:spcPct val="115000"/>
              </a:lnSpc>
              <a:spcBef>
                <a:spcPts val="0"/>
              </a:spcBef>
              <a:spcAft>
                <a:spcPts val="0"/>
              </a:spcAft>
              <a:buClr>
                <a:schemeClr val="dk1"/>
              </a:buClr>
              <a:buSzPts val="1100"/>
              <a:buFont typeface="Arial"/>
              <a:buNone/>
            </a:pPr>
            <a:r>
              <a:rPr lang="en" dirty="0">
                <a:solidFill>
                  <a:schemeClr val="dk1"/>
                </a:solidFill>
              </a:rPr>
              <a:t>3.</a:t>
            </a:r>
            <a:r>
              <a:rPr lang="en" sz="700" dirty="0">
                <a:solidFill>
                  <a:schemeClr val="dk1"/>
                </a:solidFill>
              </a:rPr>
              <a:t>     </a:t>
            </a:r>
            <a:r>
              <a:rPr lang="en" dirty="0">
                <a:solidFill>
                  <a:schemeClr val="dk1"/>
                </a:solidFill>
              </a:rPr>
              <a:t>Eagles &amp; Ag</a:t>
            </a:r>
            <a:endParaRPr dirty="0">
              <a:solidFill>
                <a:schemeClr val="dk1"/>
              </a:solidFill>
            </a:endParaRPr>
          </a:p>
          <a:p>
            <a:pPr marL="1371600" lvl="0" indent="0" algn="l" rtl="0">
              <a:lnSpc>
                <a:spcPct val="115000"/>
              </a:lnSpc>
              <a:spcBef>
                <a:spcPts val="0"/>
              </a:spcBef>
              <a:spcAft>
                <a:spcPts val="0"/>
              </a:spcAft>
              <a:buClr>
                <a:schemeClr val="dk1"/>
              </a:buClr>
              <a:buSzPts val="1100"/>
              <a:buFont typeface="Arial"/>
              <a:buNone/>
            </a:pPr>
            <a:r>
              <a:rPr lang="en" dirty="0">
                <a:solidFill>
                  <a:schemeClr val="dk1"/>
                </a:solidFill>
              </a:rPr>
              <a:t>4.</a:t>
            </a:r>
            <a:r>
              <a:rPr lang="en" sz="700" dirty="0">
                <a:solidFill>
                  <a:schemeClr val="dk1"/>
                </a:solidFill>
              </a:rPr>
              <a:t>     </a:t>
            </a:r>
            <a:r>
              <a:rPr lang="en" dirty="0">
                <a:solidFill>
                  <a:schemeClr val="dk1"/>
                </a:solidFill>
              </a:rPr>
              <a:t>FEMA - Floodplain Management </a:t>
            </a:r>
            <a:endParaRPr dirty="0">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 dirty="0">
                <a:solidFill>
                  <a:schemeClr val="dk1"/>
                </a:solidFill>
              </a:rPr>
              <a:t>3.</a:t>
            </a:r>
            <a:r>
              <a:rPr lang="en" sz="700" dirty="0">
                <a:solidFill>
                  <a:schemeClr val="dk1"/>
                </a:solidFill>
              </a:rPr>
              <a:t>     </a:t>
            </a:r>
            <a:r>
              <a:rPr lang="en" dirty="0">
                <a:solidFill>
                  <a:schemeClr val="dk1"/>
                </a:solidFill>
              </a:rPr>
              <a:t>Aspen Monitoring - Humboldt Toiyabe National Forest, Scotts Run Trail/Scotts Lake</a:t>
            </a:r>
            <a:endParaRPr dirty="0">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 dirty="0">
                <a:solidFill>
                  <a:schemeClr val="dk1"/>
                </a:solidFill>
              </a:rPr>
              <a:t>4.</a:t>
            </a:r>
            <a:r>
              <a:rPr lang="en" sz="700" dirty="0">
                <a:solidFill>
                  <a:schemeClr val="dk1"/>
                </a:solidFill>
              </a:rPr>
              <a:t>     </a:t>
            </a:r>
            <a:r>
              <a:rPr lang="en" dirty="0">
                <a:solidFill>
                  <a:schemeClr val="dk1"/>
                </a:solidFill>
              </a:rPr>
              <a:t>Faith Valley Beaver Monitoring with American Rivers in Faith Valley (Gordan) </a:t>
            </a:r>
            <a:endParaRPr dirty="0">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 dirty="0">
                <a:solidFill>
                  <a:schemeClr val="dk1"/>
                </a:solidFill>
              </a:rPr>
              <a:t>5.</a:t>
            </a:r>
            <a:r>
              <a:rPr lang="en" sz="700" dirty="0">
                <a:solidFill>
                  <a:schemeClr val="dk1"/>
                </a:solidFill>
              </a:rPr>
              <a:t>     </a:t>
            </a:r>
            <a:r>
              <a:rPr lang="en" dirty="0">
                <a:solidFill>
                  <a:schemeClr val="dk1"/>
                </a:solidFill>
              </a:rPr>
              <a:t>Thompson Meadow Monitoring with Becky Estes (USFS) - focus on conifer encroachment/removal</a:t>
            </a:r>
            <a:endParaRPr dirty="0">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 dirty="0">
                <a:solidFill>
                  <a:schemeClr val="dk1"/>
                </a:solidFill>
              </a:rPr>
              <a:t>6.</a:t>
            </a:r>
            <a:r>
              <a:rPr lang="en" sz="700" dirty="0">
                <a:solidFill>
                  <a:schemeClr val="dk1"/>
                </a:solidFill>
              </a:rPr>
              <a:t>     </a:t>
            </a:r>
            <a:r>
              <a:rPr lang="en" dirty="0">
                <a:solidFill>
                  <a:schemeClr val="dk1"/>
                </a:solidFill>
              </a:rPr>
              <a:t>HAB Monitoring @ Red Lake /Red Lake Creek</a:t>
            </a:r>
            <a:endParaRPr dirty="0">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 dirty="0">
                <a:solidFill>
                  <a:schemeClr val="dk1"/>
                </a:solidFill>
              </a:rPr>
              <a:t>7.</a:t>
            </a:r>
            <a:r>
              <a:rPr lang="en" sz="700" dirty="0">
                <a:solidFill>
                  <a:schemeClr val="dk1"/>
                </a:solidFill>
              </a:rPr>
              <a:t>  </a:t>
            </a:r>
            <a:r>
              <a:rPr lang="en" dirty="0">
                <a:solidFill>
                  <a:schemeClr val="dk1"/>
                </a:solidFill>
              </a:rPr>
              <a:t>Arbor day tree monitoring</a:t>
            </a:r>
            <a:endParaRPr dirty="0">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 dirty="0">
                <a:solidFill>
                  <a:schemeClr val="dk1"/>
                </a:solidFill>
              </a:rPr>
              <a:t>8.</a:t>
            </a:r>
            <a:r>
              <a:rPr lang="en" sz="700" dirty="0">
                <a:solidFill>
                  <a:schemeClr val="dk1"/>
                </a:solidFill>
              </a:rPr>
              <a:t>  </a:t>
            </a:r>
            <a:r>
              <a:rPr lang="en" dirty="0">
                <a:solidFill>
                  <a:schemeClr val="dk1"/>
                </a:solidFill>
              </a:rPr>
              <a:t>Tour &amp; Talk with local Ace Hereford rancher Valerie Gordon </a:t>
            </a:r>
            <a:endParaRPr dirty="0">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 dirty="0">
                <a:solidFill>
                  <a:schemeClr val="dk1"/>
                </a:solidFill>
              </a:rPr>
              <a:t>9.</a:t>
            </a:r>
            <a:r>
              <a:rPr lang="en" sz="700" dirty="0">
                <a:solidFill>
                  <a:schemeClr val="dk1"/>
                </a:solidFill>
              </a:rPr>
              <a:t>  </a:t>
            </a:r>
            <a:r>
              <a:rPr lang="en" dirty="0">
                <a:solidFill>
                  <a:schemeClr val="dk1"/>
                </a:solidFill>
              </a:rPr>
              <a:t>Tune into monthly MCRP calls</a:t>
            </a:r>
            <a:endParaRPr dirty="0">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 dirty="0">
                <a:solidFill>
                  <a:schemeClr val="dk1"/>
                </a:solidFill>
              </a:rPr>
              <a:t>10.</a:t>
            </a:r>
            <a:r>
              <a:rPr lang="en" sz="700" dirty="0">
                <a:solidFill>
                  <a:schemeClr val="dk1"/>
                </a:solidFill>
              </a:rPr>
              <a:t>  </a:t>
            </a:r>
            <a:r>
              <a:rPr lang="en" dirty="0">
                <a:solidFill>
                  <a:schemeClr val="dk1"/>
                </a:solidFill>
              </a:rPr>
              <a:t>Meetings with: FHCWG, CRC Ag Producers WG, CWSD</a:t>
            </a: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2bc16b73b57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2bc16b73b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KG</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The program is funded by California Volunteers, Office of the Governor, in essence the state of California.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The implementing partner is Bay Area Community Resources (BACR), which is based in Oakland. </a:t>
            </a:r>
            <a:endParaRPr>
              <a:solidFill>
                <a:schemeClr val="dk1"/>
              </a:solidFill>
            </a:endParaRPr>
          </a:p>
          <a:p>
            <a:pPr marL="914400" lvl="0" indent="-298450" algn="l" rtl="0">
              <a:lnSpc>
                <a:spcPct val="115000"/>
              </a:lnSpc>
              <a:spcBef>
                <a:spcPts val="0"/>
              </a:spcBef>
              <a:spcAft>
                <a:spcPts val="0"/>
              </a:spcAft>
              <a:buClr>
                <a:schemeClr val="dk1"/>
              </a:buClr>
              <a:buSzPts val="1100"/>
              <a:buChar char="●"/>
            </a:pPr>
            <a:r>
              <a:rPr lang="en">
                <a:solidFill>
                  <a:schemeClr val="dk1"/>
                </a:solidFill>
              </a:rPr>
              <a:t>BACR provides us with guidelines of behavior and program structure, as well as monthly professional development training.</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Host Sites are the next part of the structure. These are the organizations that individuals serve, and receive mentorship from, in their term. They can range from non-profits to city offices to state and federal natural resource management agencies.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Individuals, like Bella and I, are the last piece of the puzzle. We are paired up with a host site that’s a good fit for both us and the host site, and we both support them and learn from them over the course of our service year. </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bc16b73b57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bc16b73b5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dirty="0">
                <a:solidFill>
                  <a:schemeClr val="dk1"/>
                </a:solidFill>
              </a:rPr>
              <a:t>BK</a:t>
            </a:r>
            <a:endParaRPr sz="1200"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sz="700" dirty="0">
                <a:solidFill>
                  <a:schemeClr val="dk1"/>
                </a:solidFill>
              </a:rPr>
              <a:t>  </a:t>
            </a:r>
            <a:r>
              <a:rPr lang="en" dirty="0">
                <a:solidFill>
                  <a:schemeClr val="dk1"/>
                </a:solidFill>
              </a:rPr>
              <a:t>CCAC prefers host site applications that are seeking 4 fellows or more per site</a:t>
            </a:r>
            <a:endParaRPr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rPr>
              <a:t>AC is small and new territory, AWG office is small (2 max)</a:t>
            </a:r>
            <a:endParaRPr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rPr>
              <a:t>Currently only 2 other CCAC fellows in SLT, many of the fellows in the northern region are currently located in Chico/Butte County</a:t>
            </a:r>
            <a:endParaRPr dirty="0">
              <a:solidFill>
                <a:schemeClr val="dk1"/>
              </a:solidFill>
            </a:endParaRPr>
          </a:p>
          <a:p>
            <a:pPr marL="457200" lvl="0" indent="-298450" algn="l" rtl="0">
              <a:lnSpc>
                <a:spcPct val="115000"/>
              </a:lnSpc>
              <a:spcBef>
                <a:spcPts val="0"/>
              </a:spcBef>
              <a:spcAft>
                <a:spcPts val="0"/>
              </a:spcAft>
              <a:buSzPts val="1100"/>
              <a:buChar char="●"/>
            </a:pPr>
            <a:r>
              <a:rPr lang="en" dirty="0">
                <a:solidFill>
                  <a:schemeClr val="dk1"/>
                </a:solidFill>
              </a:rPr>
              <a:t>325 fellows this year (2023-2024), the program was only initiated 3 years ago and the size of the program has pretty much doubled every service term. CA Climate Action Corps started out with about 50 fellows during the programs first year, then around 100-120 fellows, and now 325 fellows)</a:t>
            </a:r>
            <a:endParaRPr sz="1200" dirty="0">
              <a:solidFill>
                <a:schemeClr val="dk1"/>
              </a:solidFill>
              <a:latin typeface="Times New Roman"/>
              <a:ea typeface="Times New Roman"/>
              <a:cs typeface="Times New Roman"/>
              <a:sym typeface="Times New Roman"/>
            </a:endParaRPr>
          </a:p>
          <a:p>
            <a:pPr marL="457200" lvl="0" indent="-298450" algn="l" rtl="0">
              <a:lnSpc>
                <a:spcPct val="115000"/>
              </a:lnSpc>
              <a:spcBef>
                <a:spcPts val="0"/>
              </a:spcBef>
              <a:spcAft>
                <a:spcPts val="0"/>
              </a:spcAft>
              <a:buSzPts val="1100"/>
              <a:buChar char="●"/>
            </a:pPr>
            <a:r>
              <a:rPr lang="en" sz="800" dirty="0">
                <a:solidFill>
                  <a:schemeClr val="dk1"/>
                </a:solidFill>
              </a:rPr>
              <a:t> </a:t>
            </a:r>
            <a:r>
              <a:rPr lang="en" dirty="0">
                <a:solidFill>
                  <a:schemeClr val="dk1"/>
                </a:solidFill>
              </a:rPr>
              <a:t>The CCAC 411 newsletter is a monthly newsletter created by CCAC Team Leaders. The Team Leaders put together a summary of work that fellows have accomplished in the most recent month, they feature host site and volunteer spotlights, and discusses upcoming events being held by host site partners. </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bc16b73b57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bc16b73b5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KG</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As Bella mentioned, this year there are 325 fellows, just like us, across the state.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Those fellows are serving at over 70 host sites across the state.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Impact: As of January, California Climate Action Corps Fellows have:</a:t>
            </a:r>
            <a:endParaRPr>
              <a:solidFill>
                <a:schemeClr val="dk1"/>
              </a:solidFill>
            </a:endParaRPr>
          </a:p>
          <a:p>
            <a:pPr marL="914400" lvl="0" indent="-298450" algn="l" rtl="0">
              <a:lnSpc>
                <a:spcPct val="115000"/>
              </a:lnSpc>
              <a:spcBef>
                <a:spcPts val="0"/>
              </a:spcBef>
              <a:spcAft>
                <a:spcPts val="0"/>
              </a:spcAft>
              <a:buClr>
                <a:schemeClr val="dk1"/>
              </a:buClr>
              <a:buSzPts val="1100"/>
              <a:buChar char="●"/>
            </a:pPr>
            <a:r>
              <a:rPr lang="en">
                <a:solidFill>
                  <a:schemeClr val="dk1"/>
                </a:solidFill>
              </a:rPr>
              <a:t>planted over 4,000 trees (4,245)</a:t>
            </a:r>
            <a:endParaRPr>
              <a:solidFill>
                <a:schemeClr val="dk1"/>
              </a:solidFill>
            </a:endParaRPr>
          </a:p>
          <a:p>
            <a:pPr marL="914400" lvl="0" indent="-298450" algn="l" rtl="0">
              <a:lnSpc>
                <a:spcPct val="115000"/>
              </a:lnSpc>
              <a:spcBef>
                <a:spcPts val="0"/>
              </a:spcBef>
              <a:spcAft>
                <a:spcPts val="0"/>
              </a:spcAft>
              <a:buClr>
                <a:schemeClr val="dk1"/>
              </a:buClr>
              <a:buSzPts val="1100"/>
              <a:buChar char="●"/>
            </a:pPr>
            <a:r>
              <a:rPr lang="en">
                <a:solidFill>
                  <a:schemeClr val="dk1"/>
                </a:solidFill>
              </a:rPr>
              <a:t>maintained almost 40,000 trees (39,983)</a:t>
            </a:r>
            <a:endParaRPr>
              <a:solidFill>
                <a:schemeClr val="dk1"/>
              </a:solidFill>
            </a:endParaRPr>
          </a:p>
          <a:p>
            <a:pPr marL="914400" lvl="0" indent="-298450" algn="l" rtl="0">
              <a:lnSpc>
                <a:spcPct val="115000"/>
              </a:lnSpc>
              <a:spcBef>
                <a:spcPts val="0"/>
              </a:spcBef>
              <a:spcAft>
                <a:spcPts val="0"/>
              </a:spcAft>
              <a:buClr>
                <a:schemeClr val="dk1"/>
              </a:buClr>
              <a:buSzPts val="1100"/>
              <a:buChar char="●"/>
            </a:pPr>
            <a:r>
              <a:rPr lang="en">
                <a:solidFill>
                  <a:schemeClr val="dk1"/>
                </a:solidFill>
              </a:rPr>
              <a:t>treated almost 900 acres for wildfire resiliency (896)</a:t>
            </a:r>
            <a:endParaRPr>
              <a:solidFill>
                <a:schemeClr val="dk1"/>
              </a:solidFill>
            </a:endParaRPr>
          </a:p>
          <a:p>
            <a:pPr marL="914400" lvl="0" indent="-298450" algn="l" rtl="0">
              <a:lnSpc>
                <a:spcPct val="115000"/>
              </a:lnSpc>
              <a:spcBef>
                <a:spcPts val="0"/>
              </a:spcBef>
              <a:spcAft>
                <a:spcPts val="0"/>
              </a:spcAft>
              <a:buClr>
                <a:schemeClr val="dk1"/>
              </a:buClr>
              <a:buSzPts val="1100"/>
              <a:buChar char="●"/>
            </a:pPr>
            <a:r>
              <a:rPr lang="en">
                <a:solidFill>
                  <a:schemeClr val="dk1"/>
                </a:solidFill>
              </a:rPr>
              <a:t>Diverted over 5,000,000 lbs of food from landfills (5,339,038)</a:t>
            </a:r>
            <a:endParaRPr>
              <a:solidFill>
                <a:schemeClr val="dk1"/>
              </a:solidFill>
            </a:endParaRPr>
          </a:p>
          <a:p>
            <a:pPr marL="914400" lvl="0" indent="-298450" algn="l" rtl="0">
              <a:lnSpc>
                <a:spcPct val="115000"/>
              </a:lnSpc>
              <a:spcBef>
                <a:spcPts val="0"/>
              </a:spcBef>
              <a:spcAft>
                <a:spcPts val="0"/>
              </a:spcAft>
              <a:buClr>
                <a:schemeClr val="dk1"/>
              </a:buClr>
              <a:buSzPts val="1100"/>
              <a:buChar char="●"/>
            </a:pPr>
            <a:r>
              <a:rPr lang="en">
                <a:solidFill>
                  <a:schemeClr val="dk1"/>
                </a:solidFill>
              </a:rPr>
              <a:t>Orchestrated over 21,000 volunteer hours (21,182), engaging over 6,000 volunteers (6,309)</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bc16b73b5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2bc16b73b5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BK</a:t>
            </a:r>
            <a:endParaRPr dirty="0"/>
          </a:p>
          <a:p>
            <a:pPr marL="457200" lvl="0" indent="-298450" algn="l" rtl="0">
              <a:spcBef>
                <a:spcPts val="0"/>
              </a:spcBef>
              <a:spcAft>
                <a:spcPts val="0"/>
              </a:spcAft>
              <a:buClr>
                <a:schemeClr val="dk1"/>
              </a:buClr>
              <a:buSzPts val="1100"/>
              <a:buChar char="●"/>
            </a:pPr>
            <a:endParaRPr lang="en" dirty="0">
              <a:solidFill>
                <a:schemeClr val="dk1"/>
              </a:solidFill>
            </a:endParaRPr>
          </a:p>
          <a:p>
            <a:pPr marL="457200" marR="0" lvl="0" indent="-298450" algn="l" defTabSz="914400" rtl="0" eaLnBrk="1" fontAlgn="auto" latinLnBrk="0" hangingPunct="1">
              <a:lnSpc>
                <a:spcPct val="100000"/>
              </a:lnSpc>
              <a:spcBef>
                <a:spcPts val="0"/>
              </a:spcBef>
              <a:spcAft>
                <a:spcPts val="0"/>
              </a:spcAft>
              <a:buClr>
                <a:schemeClr val="dk1"/>
              </a:buClr>
              <a:buSzPts val="1100"/>
              <a:buFont typeface="Arial"/>
              <a:buChar char="●"/>
              <a:tabLst/>
              <a:defRPr/>
            </a:pPr>
            <a:r>
              <a:rPr lang="en-US" dirty="0">
                <a:solidFill>
                  <a:schemeClr val="dk1"/>
                </a:solidFill>
              </a:rPr>
              <a:t>***Participation in 170-340 hours (not to exceed 20% of total service term) of training and professional development</a:t>
            </a:r>
          </a:p>
          <a:p>
            <a:pPr marL="457200" lvl="0" indent="-298450" algn="l" rtl="0">
              <a:spcBef>
                <a:spcPts val="0"/>
              </a:spcBef>
              <a:spcAft>
                <a:spcPts val="0"/>
              </a:spcAft>
              <a:buClr>
                <a:schemeClr val="dk1"/>
              </a:buClr>
              <a:buSzPts val="1100"/>
              <a:buChar char="●"/>
            </a:pPr>
            <a:r>
              <a:rPr lang="en" dirty="0">
                <a:solidFill>
                  <a:schemeClr val="dk1"/>
                </a:solidFill>
              </a:rPr>
              <a:t>AmeriCorps Members are individuals enrolled for a specific term of service with an Americorps program</a:t>
            </a:r>
          </a:p>
          <a:p>
            <a:pPr marL="457200" lvl="0" indent="-298450" algn="l" rtl="0">
              <a:spcBef>
                <a:spcPts val="0"/>
              </a:spcBef>
              <a:spcAft>
                <a:spcPts val="0"/>
              </a:spcAft>
              <a:buClr>
                <a:schemeClr val="dk1"/>
              </a:buClr>
              <a:buSzPts val="1100"/>
              <a:buChar char="●"/>
            </a:pPr>
            <a:r>
              <a:rPr lang="en" dirty="0">
                <a:solidFill>
                  <a:schemeClr val="dk1"/>
                </a:solidFill>
              </a:rPr>
              <a:t>Terms of service are between 300 and 1700 hours</a:t>
            </a:r>
          </a:p>
          <a:p>
            <a:pPr marL="457200" lvl="0" indent="-298450" algn="l" rtl="0">
              <a:spcBef>
                <a:spcPts val="0"/>
              </a:spcBef>
              <a:spcAft>
                <a:spcPts val="0"/>
              </a:spcAft>
              <a:buClr>
                <a:schemeClr val="dk1"/>
              </a:buClr>
              <a:buSzPts val="1100"/>
              <a:buChar char="●"/>
            </a:pPr>
            <a:r>
              <a:rPr lang="en" dirty="0">
                <a:solidFill>
                  <a:schemeClr val="dk1"/>
                </a:solidFill>
              </a:rPr>
              <a:t>Americorps members are engaged in National Service and are not volunteers or employees</a:t>
            </a:r>
          </a:p>
          <a:p>
            <a:pPr marL="457200" lvl="0" indent="-298450" algn="l" rtl="0">
              <a:spcBef>
                <a:spcPts val="0"/>
              </a:spcBef>
              <a:spcAft>
                <a:spcPts val="0"/>
              </a:spcAft>
              <a:buClr>
                <a:schemeClr val="dk1"/>
              </a:buClr>
              <a:buSzPts val="1100"/>
              <a:buChar char="●"/>
            </a:pPr>
            <a:r>
              <a:rPr lang="en" dirty="0">
                <a:solidFill>
                  <a:schemeClr val="dk1"/>
                </a:solidFill>
              </a:rPr>
              <a:t>Some members rec</a:t>
            </a:r>
            <a:r>
              <a:rPr lang="en-US" dirty="0" err="1">
                <a:solidFill>
                  <a:schemeClr val="dk1"/>
                </a:solidFill>
              </a:rPr>
              <a:t>ei</a:t>
            </a:r>
            <a:r>
              <a:rPr lang="en" dirty="0">
                <a:solidFill>
                  <a:schemeClr val="dk1"/>
                </a:solidFill>
              </a:rPr>
              <a:t>ve a living allowance, health insurance and child care assistance </a:t>
            </a:r>
          </a:p>
          <a:p>
            <a:pPr marL="457200" lvl="0" indent="-298450" algn="l" rtl="0">
              <a:spcBef>
                <a:spcPts val="0"/>
              </a:spcBef>
              <a:spcAft>
                <a:spcPts val="0"/>
              </a:spcAft>
              <a:buClr>
                <a:schemeClr val="dk1"/>
              </a:buClr>
              <a:buSzPts val="1100"/>
              <a:buChar char="●"/>
            </a:pPr>
            <a:endParaRPr lang="en" dirty="0">
              <a:solidFill>
                <a:schemeClr val="dk1"/>
              </a:solidFill>
            </a:endParaRPr>
          </a:p>
          <a:p>
            <a:pPr marL="457200" lvl="0" indent="-298450" algn="l" rtl="0">
              <a:spcBef>
                <a:spcPts val="0"/>
              </a:spcBef>
              <a:spcAft>
                <a:spcPts val="0"/>
              </a:spcAft>
              <a:buClr>
                <a:schemeClr val="dk1"/>
              </a:buClr>
              <a:buSzPts val="1100"/>
              <a:buChar char="●"/>
            </a:pPr>
            <a:endParaRPr lang="en" dirty="0">
              <a:solidFill>
                <a:schemeClr val="dk1"/>
              </a:solidFill>
            </a:endParaRPr>
          </a:p>
          <a:p>
            <a:pPr marL="457200" lvl="0" indent="-298450" algn="l" rtl="0">
              <a:spcBef>
                <a:spcPts val="0"/>
              </a:spcBef>
              <a:spcAft>
                <a:spcPts val="0"/>
              </a:spcAft>
              <a:buClr>
                <a:schemeClr val="dk1"/>
              </a:buClr>
              <a:buSzPts val="1100"/>
              <a:buChar char="●"/>
            </a:pPr>
            <a:endParaRPr lang="en" dirty="0">
              <a:solidFill>
                <a:schemeClr val="dk1"/>
              </a:solidFill>
            </a:endParaRPr>
          </a:p>
          <a:p>
            <a:pPr marL="457200" lvl="0" indent="-298450" algn="l" rtl="0">
              <a:spcBef>
                <a:spcPts val="0"/>
              </a:spcBef>
              <a:spcAft>
                <a:spcPts val="0"/>
              </a:spcAft>
              <a:buClr>
                <a:schemeClr val="dk1"/>
              </a:buClr>
              <a:buSzPts val="1100"/>
              <a:buChar char="●"/>
            </a:pPr>
            <a:endParaRPr lang="en"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Biweekly stipend ($33,000 before taxes, distributed evenly over 11 month term)</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sz="700" dirty="0">
                <a:solidFill>
                  <a:schemeClr val="dk1"/>
                </a:solidFill>
              </a:rPr>
              <a:t> </a:t>
            </a:r>
            <a:r>
              <a:rPr lang="en" dirty="0">
                <a:solidFill>
                  <a:schemeClr val="dk1"/>
                </a:solidFill>
              </a:rPr>
              <a:t>Healthcare benefits: Dental and Medical</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sz="700" dirty="0">
                <a:solidFill>
                  <a:schemeClr val="dk1"/>
                </a:solidFill>
              </a:rPr>
              <a:t> </a:t>
            </a:r>
            <a:r>
              <a:rPr lang="en" dirty="0">
                <a:solidFill>
                  <a:schemeClr val="dk1"/>
                </a:solidFill>
              </a:rPr>
              <a:t>Food assistance through CalFresh because we are living off of a stipend that is not considered income.</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Child care assistance from Americorps to qualifying Fellows paid to an eligible provider of their choice</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sz="700" dirty="0">
                <a:solidFill>
                  <a:schemeClr val="dk1"/>
                </a:solidFill>
              </a:rPr>
              <a:t> </a:t>
            </a:r>
            <a:r>
              <a:rPr lang="en" dirty="0">
                <a:solidFill>
                  <a:schemeClr val="dk1"/>
                </a:solidFill>
              </a:rPr>
              <a:t>Forbearance on existing QUALIFYING student loans &amp; interest payments accrued during the service term</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sz="700" dirty="0">
                <a:solidFill>
                  <a:schemeClr val="dk1"/>
                </a:solidFill>
              </a:rPr>
              <a:t> </a:t>
            </a:r>
            <a:r>
              <a:rPr lang="en" dirty="0">
                <a:solidFill>
                  <a:schemeClr val="dk1"/>
                </a:solidFill>
              </a:rPr>
              <a:t>$10,000 combined Segal Education Award and California For All Education Award (before taxes &amp; upon COMPLETION of service term)</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Reimbursed for driving to events like the CA Climate Action Corps orientation and midterm retreat.</a:t>
            </a:r>
            <a:endParaRPr dirty="0">
              <a:solidFill>
                <a:schemeClr val="dk1"/>
              </a:solidFill>
            </a:endParaRPr>
          </a:p>
          <a:p>
            <a:pPr marL="0" lvl="0" indent="0" algn="l" rtl="0">
              <a:lnSpc>
                <a:spcPct val="115000"/>
              </a:lnSpc>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bc16b73b57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2bc16b73b57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(KG): </a:t>
            </a:r>
            <a:r>
              <a:rPr lang="en" dirty="0">
                <a:solidFill>
                  <a:schemeClr val="dk1"/>
                </a:solidFill>
              </a:rPr>
              <a:t>Great experience! As someone who is new to the workforce, I really appreciate the opportunity to take on a role that is both relevant to my career and focused on helping me learn and grow within the industry. We’ve gotten to participate in a wide variety of projects, with many organizations and individuals, and in different fields which are connected to climate change, such as watershed management, wildfire resiliency, and agriculture. The program has been insightful, fun, and meaningful!</a:t>
            </a:r>
          </a:p>
          <a:p>
            <a:pPr marL="0" lvl="0" indent="0" algn="l" rtl="0">
              <a:spcBef>
                <a:spcPts val="0"/>
              </a:spcBef>
              <a:spcAft>
                <a:spcPts val="0"/>
              </a:spcAft>
              <a:buNone/>
            </a:pPr>
            <a:endParaRPr lang="en" dirty="0">
              <a:solidFill>
                <a:schemeClr val="dk1"/>
              </a:solidFill>
            </a:endParaRPr>
          </a:p>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I’m interested in wildlife and agriculture. After the program, I’m looking into a career in wildlife management or regenerative agricultural management. A perfect career might be one that incorporates wildlife management into agricultural land management, facilitating collaborations and connections with landowners.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(BK):</a:t>
            </a:r>
            <a:endParaRPr dirty="0">
              <a:solidFill>
                <a:schemeClr val="dk1"/>
              </a:solidFill>
            </a:endParaRPr>
          </a:p>
          <a:p>
            <a:pPr marL="457200" lvl="0" indent="-298450" algn="l" rtl="0">
              <a:spcBef>
                <a:spcPts val="0"/>
              </a:spcBef>
              <a:spcAft>
                <a:spcPts val="0"/>
              </a:spcAft>
              <a:buClr>
                <a:schemeClr val="dk1"/>
              </a:buClr>
              <a:buSzPts val="1100"/>
              <a:buChar char="●"/>
            </a:pPr>
            <a:r>
              <a:rPr lang="en" sz="700" dirty="0">
                <a:solidFill>
                  <a:schemeClr val="dk1"/>
                </a:solidFill>
                <a:latin typeface="Times New Roman"/>
                <a:ea typeface="Times New Roman"/>
                <a:cs typeface="Times New Roman"/>
                <a:sym typeface="Times New Roman"/>
              </a:rPr>
              <a:t> </a:t>
            </a:r>
            <a:r>
              <a:rPr lang="en" dirty="0">
                <a:solidFill>
                  <a:schemeClr val="dk1"/>
                </a:solidFill>
              </a:rPr>
              <a:t>Immediate hands-on field work</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Wide variety of gained field experience and knowledge</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Ability to personalize the experience by getting more involved in projects I have a particular interest</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Ability to attend informative webinars related to our position</a:t>
            </a:r>
          </a:p>
          <a:p>
            <a:pPr marL="457200" lvl="0" indent="-298450" algn="l" rtl="0">
              <a:spcBef>
                <a:spcPts val="0"/>
              </a:spcBef>
              <a:spcAft>
                <a:spcPts val="0"/>
              </a:spcAft>
              <a:buClr>
                <a:schemeClr val="dk1"/>
              </a:buClr>
              <a:buSzPts val="1100"/>
              <a:buChar char="●"/>
            </a:pPr>
            <a:r>
              <a:rPr lang="en" dirty="0">
                <a:solidFill>
                  <a:schemeClr val="dk1"/>
                </a:solidFill>
              </a:rPr>
              <a:t>In the future I would like to work with plants, particularly native plants</a:t>
            </a:r>
          </a:p>
          <a:p>
            <a:pPr marL="914400" lvl="1" indent="-298450" algn="l" rtl="0">
              <a:spcBef>
                <a:spcPts val="0"/>
              </a:spcBef>
              <a:spcAft>
                <a:spcPts val="0"/>
              </a:spcAft>
              <a:buClr>
                <a:schemeClr val="dk1"/>
              </a:buClr>
              <a:buSzPts val="1100"/>
              <a:buChar char="●"/>
            </a:pPr>
            <a:r>
              <a:rPr lang="en" dirty="0">
                <a:solidFill>
                  <a:schemeClr val="dk1"/>
                </a:solidFill>
              </a:rPr>
              <a:t>Whether this </a:t>
            </a:r>
            <a:r>
              <a:rPr lang="en-US" dirty="0">
                <a:solidFill>
                  <a:schemeClr val="dk1"/>
                </a:solidFill>
              </a:rPr>
              <a:t>is working in a greenhouse or continuing forest health work </a:t>
            </a:r>
          </a:p>
          <a:p>
            <a:pPr marL="914400" lvl="1" indent="-298450" algn="l" rtl="0">
              <a:spcBef>
                <a:spcPts val="0"/>
              </a:spcBef>
              <a:spcAft>
                <a:spcPts val="0"/>
              </a:spcAft>
              <a:buClr>
                <a:schemeClr val="dk1"/>
              </a:buClr>
              <a:buSzPts val="1100"/>
              <a:buChar char="●"/>
            </a:pPr>
            <a:r>
              <a:rPr lang="en-US" dirty="0">
                <a:solidFill>
                  <a:schemeClr val="dk1"/>
                </a:solidFill>
              </a:rPr>
              <a:t>This program has also increased my interest in pursuing a career that works with and addresses wildfire </a:t>
            </a:r>
            <a:r>
              <a:rPr lang="en-US" dirty="0">
                <a:solidFill>
                  <a:schemeClr val="dk1"/>
                </a:solidFill>
                <a:sym typeface="Wingdings" panose="05000000000000000000" pitchFamily="2" charset="2"/>
              </a:rPr>
              <a:t> Post fire incorporation of native plants </a:t>
            </a:r>
            <a:endParaRPr dirty="0">
              <a:solidFill>
                <a:schemeClr val="dk1"/>
              </a:solidFill>
            </a:endParaRPr>
          </a:p>
          <a:p>
            <a:pPr marL="0" lvl="0" indent="0" algn="l" rtl="0">
              <a:spcBef>
                <a:spcPts val="0"/>
              </a:spcBef>
              <a:spcAft>
                <a:spcPts val="0"/>
              </a:spcAft>
              <a:buNone/>
            </a:pPr>
            <a:endParaRPr dirty="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hyperlink" Target="mailto:awg.kaitlyn@gmail.com"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hyperlink" Target="mailto:awg.isabella@gmail.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9.jpg"/><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0" y="152050"/>
            <a:ext cx="9144000" cy="12123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3600" b="1" dirty="0"/>
              <a:t>Addressing Climate Change with</a:t>
            </a:r>
            <a:br>
              <a:rPr lang="en" sz="3600" b="1" dirty="0"/>
            </a:br>
            <a:r>
              <a:rPr lang="en" sz="3600" b="1" dirty="0"/>
              <a:t>California Climate Action Corps</a:t>
            </a:r>
            <a:endParaRPr sz="3600" b="1" dirty="0"/>
          </a:p>
        </p:txBody>
      </p:sp>
      <p:sp>
        <p:nvSpPr>
          <p:cNvPr id="55" name="Google Shape;55;p13"/>
          <p:cNvSpPr txBox="1">
            <a:spLocks noGrp="1"/>
          </p:cNvSpPr>
          <p:nvPr>
            <p:ph type="subTitle" idx="1"/>
          </p:nvPr>
        </p:nvSpPr>
        <p:spPr>
          <a:xfrm>
            <a:off x="0" y="1364350"/>
            <a:ext cx="91440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solidFill>
                  <a:schemeClr val="dk1"/>
                </a:solidFill>
              </a:rPr>
              <a:t>Kaitlyn Garber and Isabella Kurtz</a:t>
            </a:r>
            <a:endParaRPr>
              <a:solidFill>
                <a:schemeClr val="dk1"/>
              </a:solidFill>
            </a:endParaRPr>
          </a:p>
        </p:txBody>
      </p:sp>
      <p:pic>
        <p:nvPicPr>
          <p:cNvPr id="56" name="Google Shape;56;p13"/>
          <p:cNvPicPr preferRelativeResize="0"/>
          <p:nvPr/>
        </p:nvPicPr>
        <p:blipFill>
          <a:blip r:embed="rId3">
            <a:alphaModFix/>
          </a:blip>
          <a:stretch>
            <a:fillRect/>
          </a:stretch>
        </p:blipFill>
        <p:spPr>
          <a:xfrm>
            <a:off x="218250" y="2571757"/>
            <a:ext cx="3044649" cy="2283494"/>
          </a:xfrm>
          <a:prstGeom prst="rect">
            <a:avLst/>
          </a:prstGeom>
          <a:noFill/>
          <a:ln>
            <a:noFill/>
          </a:ln>
        </p:spPr>
      </p:pic>
      <p:pic>
        <p:nvPicPr>
          <p:cNvPr id="57" name="Google Shape;57;p13"/>
          <p:cNvPicPr preferRelativeResize="0"/>
          <p:nvPr/>
        </p:nvPicPr>
        <p:blipFill>
          <a:blip r:embed="rId4">
            <a:alphaModFix/>
          </a:blip>
          <a:stretch>
            <a:fillRect/>
          </a:stretch>
        </p:blipFill>
        <p:spPr>
          <a:xfrm>
            <a:off x="5928791" y="2571750"/>
            <a:ext cx="3044659" cy="2283498"/>
          </a:xfrm>
          <a:prstGeom prst="rect">
            <a:avLst/>
          </a:prstGeom>
          <a:noFill/>
          <a:ln>
            <a:noFill/>
          </a:ln>
        </p:spPr>
      </p:pic>
      <p:pic>
        <p:nvPicPr>
          <p:cNvPr id="58" name="Google Shape;58;p13"/>
          <p:cNvPicPr preferRelativeResize="0"/>
          <p:nvPr/>
        </p:nvPicPr>
        <p:blipFill>
          <a:blip r:embed="rId5">
            <a:alphaModFix/>
          </a:blip>
          <a:stretch>
            <a:fillRect/>
          </a:stretch>
        </p:blipFill>
        <p:spPr>
          <a:xfrm>
            <a:off x="3548162" y="2571751"/>
            <a:ext cx="2095389" cy="792600"/>
          </a:xfrm>
          <a:prstGeom prst="rect">
            <a:avLst/>
          </a:prstGeom>
          <a:noFill/>
          <a:ln>
            <a:noFill/>
          </a:ln>
        </p:spPr>
      </p:pic>
      <p:pic>
        <p:nvPicPr>
          <p:cNvPr id="59" name="Google Shape;59;p13"/>
          <p:cNvPicPr preferRelativeResize="0"/>
          <p:nvPr/>
        </p:nvPicPr>
        <p:blipFill>
          <a:blip r:embed="rId6">
            <a:alphaModFix/>
          </a:blip>
          <a:stretch>
            <a:fillRect/>
          </a:stretch>
        </p:blipFill>
        <p:spPr>
          <a:xfrm>
            <a:off x="3827527" y="3642950"/>
            <a:ext cx="1536647" cy="1212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1" name="Shape 137"/>
        <p:cNvGrpSpPr/>
        <p:nvPr/>
      </p:nvGrpSpPr>
      <p:grpSpPr>
        <a:xfrm>
          <a:off x="0" y="0"/>
          <a:ext cx="0" cy="0"/>
          <a:chOff x="0" y="0"/>
          <a:chExt cx="0" cy="0"/>
        </a:xfrm>
      </p:grpSpPr>
      <p:sp>
        <p:nvSpPr>
          <p:cNvPr id="138" name="Google Shape;138;p22"/>
          <p:cNvSpPr txBox="1">
            <a:spLocks noGrp="1"/>
          </p:cNvSpPr>
          <p:nvPr>
            <p:ph type="title"/>
          </p:nvPr>
        </p:nvSpPr>
        <p:spPr>
          <a:xfrm>
            <a:off x="1022042" y="806877"/>
            <a:ext cx="7298700" cy="110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5200" b="1" dirty="0"/>
              <a:t>Question &amp; Answer</a:t>
            </a:r>
            <a:endParaRPr sz="5200" b="1" dirty="0"/>
          </a:p>
        </p:txBody>
      </p:sp>
      <p:sp>
        <p:nvSpPr>
          <p:cNvPr id="2" name="TextBox 1">
            <a:extLst>
              <a:ext uri="{FF2B5EF4-FFF2-40B4-BE49-F238E27FC236}">
                <a16:creationId xmlns:a16="http://schemas.microsoft.com/office/drawing/2014/main" id="{79A21452-10FB-4C3E-63FE-6CF51C496492}"/>
              </a:ext>
            </a:extLst>
          </p:cNvPr>
          <p:cNvSpPr txBox="1"/>
          <p:nvPr/>
        </p:nvSpPr>
        <p:spPr>
          <a:xfrm>
            <a:off x="0" y="2120198"/>
            <a:ext cx="9143999" cy="1938992"/>
          </a:xfrm>
          <a:prstGeom prst="rect">
            <a:avLst/>
          </a:prstGeom>
          <a:noFill/>
        </p:spPr>
        <p:txBody>
          <a:bodyPr wrap="square" rtlCol="0">
            <a:spAutoFit/>
          </a:bodyPr>
          <a:lstStyle/>
          <a:p>
            <a:pPr algn="ctr"/>
            <a:r>
              <a:rPr lang="en-US" sz="2400" dirty="0"/>
              <a:t>Contact Information:</a:t>
            </a:r>
          </a:p>
          <a:p>
            <a:pPr algn="ctr"/>
            <a:endParaRPr lang="en-US" sz="2400" dirty="0"/>
          </a:p>
          <a:p>
            <a:pPr algn="ctr"/>
            <a:r>
              <a:rPr lang="en-US" sz="2400" dirty="0"/>
              <a:t>Kaitlyn Garber: </a:t>
            </a:r>
            <a:r>
              <a:rPr lang="en-US" sz="2400" dirty="0">
                <a:hlinkClick r:id="rId3"/>
              </a:rPr>
              <a:t>awg.kaitlyn@gmail.com</a:t>
            </a:r>
            <a:r>
              <a:rPr lang="en-US" sz="2400" dirty="0"/>
              <a:t>, (530) 694-2327</a:t>
            </a:r>
          </a:p>
          <a:p>
            <a:pPr algn="ctr"/>
            <a:r>
              <a:rPr lang="en-US" sz="2400" dirty="0"/>
              <a:t>Bella Kurtz:  </a:t>
            </a:r>
            <a:r>
              <a:rPr lang="en-US" sz="2400" dirty="0">
                <a:hlinkClick r:id="rId4"/>
              </a:rPr>
              <a:t>awg.isabella@gmail.com</a:t>
            </a:r>
            <a:r>
              <a:rPr lang="en-US" sz="2400" dirty="0"/>
              <a:t>, (530) 694-2327</a:t>
            </a:r>
          </a:p>
          <a:p>
            <a:endParaRPr lang="en-US" sz="2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0" y="278575"/>
            <a:ext cx="914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720" b="1"/>
              <a:t>Goals of the CA Climate Action Corps Program</a:t>
            </a:r>
            <a:endParaRPr sz="2720" b="1"/>
          </a:p>
        </p:txBody>
      </p:sp>
      <p:pic>
        <p:nvPicPr>
          <p:cNvPr id="65" name="Google Shape;65;p14"/>
          <p:cNvPicPr preferRelativeResize="0"/>
          <p:nvPr/>
        </p:nvPicPr>
        <p:blipFill>
          <a:blip r:embed="rId3">
            <a:alphaModFix/>
          </a:blip>
          <a:stretch>
            <a:fillRect/>
          </a:stretch>
        </p:blipFill>
        <p:spPr>
          <a:xfrm>
            <a:off x="1420000" y="1152475"/>
            <a:ext cx="1524525" cy="1235675"/>
          </a:xfrm>
          <a:prstGeom prst="rect">
            <a:avLst/>
          </a:prstGeom>
          <a:noFill/>
          <a:ln>
            <a:noFill/>
          </a:ln>
        </p:spPr>
      </p:pic>
      <p:pic>
        <p:nvPicPr>
          <p:cNvPr id="66" name="Google Shape;66;p14"/>
          <p:cNvPicPr preferRelativeResize="0"/>
          <p:nvPr/>
        </p:nvPicPr>
        <p:blipFill>
          <a:blip r:embed="rId4">
            <a:alphaModFix/>
          </a:blip>
          <a:stretch>
            <a:fillRect/>
          </a:stretch>
        </p:blipFill>
        <p:spPr>
          <a:xfrm>
            <a:off x="6074420" y="1235700"/>
            <a:ext cx="1219272" cy="1235675"/>
          </a:xfrm>
          <a:prstGeom prst="rect">
            <a:avLst/>
          </a:prstGeom>
          <a:noFill/>
          <a:ln>
            <a:noFill/>
          </a:ln>
        </p:spPr>
      </p:pic>
      <p:pic>
        <p:nvPicPr>
          <p:cNvPr id="67" name="Google Shape;67;p14"/>
          <p:cNvPicPr preferRelativeResize="0"/>
          <p:nvPr/>
        </p:nvPicPr>
        <p:blipFill>
          <a:blip r:embed="rId5">
            <a:alphaModFix/>
          </a:blip>
          <a:stretch>
            <a:fillRect/>
          </a:stretch>
        </p:blipFill>
        <p:spPr>
          <a:xfrm>
            <a:off x="2819475" y="1152476"/>
            <a:ext cx="3254950" cy="1402125"/>
          </a:xfrm>
          <a:prstGeom prst="rect">
            <a:avLst/>
          </a:prstGeom>
          <a:noFill/>
          <a:ln>
            <a:noFill/>
          </a:ln>
        </p:spPr>
      </p:pic>
      <p:sp>
        <p:nvSpPr>
          <p:cNvPr id="68" name="Google Shape;68;p14"/>
          <p:cNvSpPr txBox="1"/>
          <p:nvPr/>
        </p:nvSpPr>
        <p:spPr>
          <a:xfrm>
            <a:off x="311700" y="2689350"/>
            <a:ext cx="8587500" cy="240062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dirty="0">
                <a:solidFill>
                  <a:schemeClr val="dk2"/>
                </a:solidFill>
              </a:rPr>
              <a:t>“</a:t>
            </a:r>
            <a:r>
              <a:rPr lang="en" sz="1800" dirty="0">
                <a:solidFill>
                  <a:schemeClr val="dk1"/>
                </a:solidFill>
              </a:rPr>
              <a:t>As a part of California’s comprehensive strategy to address the climate crisis, California Volunteers, Office of the Governor created California Climate Action Corps, the country’s first state-level, climate service corps to empower all Californians to take meaningful action to safeguard the climate.”</a:t>
            </a:r>
          </a:p>
          <a:p>
            <a:pPr marL="0" lvl="0" indent="0" algn="ctr" rtl="0">
              <a:spcBef>
                <a:spcPts val="0"/>
              </a:spcBef>
              <a:spcAft>
                <a:spcPts val="0"/>
              </a:spcAft>
              <a:buNone/>
            </a:pPr>
            <a:endParaRPr lang="en" sz="1800" dirty="0">
              <a:solidFill>
                <a:schemeClr val="dk1"/>
              </a:solidFill>
            </a:endParaRPr>
          </a:p>
          <a:p>
            <a:pPr marL="0" lvl="0" indent="0" algn="ctr" rtl="0">
              <a:spcBef>
                <a:spcPts val="0"/>
              </a:spcBef>
              <a:spcAft>
                <a:spcPts val="0"/>
              </a:spcAft>
              <a:buNone/>
            </a:pPr>
            <a:r>
              <a:rPr lang="en-US" sz="1800" b="0" i="0" u="none" strike="noStrike" dirty="0">
                <a:solidFill>
                  <a:srgbClr val="111111"/>
                </a:solidFill>
                <a:effectLst/>
                <a:latin typeface="Arial" panose="020B0604020202020204" pitchFamily="34" charset="0"/>
              </a:rPr>
              <a:t>As of September 2023, Arizona, Maryland, Minnesota, North Carolina and Utah are starting their own Climate Action Corps Programs.</a:t>
            </a:r>
            <a:endParaRPr sz="1800" dirty="0">
              <a:solidFill>
                <a:schemeClr val="dk1"/>
              </a:solidFill>
            </a:endParaRPr>
          </a:p>
          <a:p>
            <a:pPr marL="0" lvl="0" indent="0" algn="l" rtl="0">
              <a:spcBef>
                <a:spcPts val="0"/>
              </a:spcBef>
              <a:spcAft>
                <a:spcPts val="0"/>
              </a:spcAft>
              <a:buNone/>
            </a:pPr>
            <a:endParaRPr sz="1800" dirty="0">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72"/>
        <p:cNvGrpSpPr/>
        <p:nvPr/>
      </p:nvGrpSpPr>
      <p:grpSpPr>
        <a:xfrm>
          <a:off x="0" y="0"/>
          <a:ext cx="0" cy="0"/>
          <a:chOff x="0" y="0"/>
          <a:chExt cx="0" cy="0"/>
        </a:xfrm>
      </p:grpSpPr>
      <p:sp>
        <p:nvSpPr>
          <p:cNvPr id="73" name="Google Shape;73;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sz="4000" b="1" dirty="0">
                <a:solidFill>
                  <a:schemeClr val="lt1"/>
                </a:solidFill>
              </a:rPr>
              <a:t>Day-to-Day Life of a CA Climate Action Corps Fellow</a:t>
            </a:r>
            <a:endParaRPr sz="4000" b="1" dirty="0">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D85C6"/>
        </a:solidFill>
        <a:effectLst/>
      </p:bgPr>
    </p:bg>
    <p:spTree>
      <p:nvGrpSpPr>
        <p:cNvPr id="1" name="Shape 77"/>
        <p:cNvGrpSpPr/>
        <p:nvPr/>
      </p:nvGrpSpPr>
      <p:grpSpPr>
        <a:xfrm>
          <a:off x="0" y="0"/>
          <a:ext cx="0" cy="0"/>
          <a:chOff x="0" y="0"/>
          <a:chExt cx="0" cy="0"/>
        </a:xfrm>
      </p:grpSpPr>
      <p:pic>
        <p:nvPicPr>
          <p:cNvPr id="78" name="Google Shape;78;p16"/>
          <p:cNvPicPr preferRelativeResize="0"/>
          <p:nvPr/>
        </p:nvPicPr>
        <p:blipFill>
          <a:blip r:embed="rId3">
            <a:alphaModFix/>
          </a:blip>
          <a:stretch>
            <a:fillRect/>
          </a:stretch>
        </p:blipFill>
        <p:spPr>
          <a:xfrm>
            <a:off x="112050" y="63488"/>
            <a:ext cx="2581673" cy="1936224"/>
          </a:xfrm>
          <a:prstGeom prst="rect">
            <a:avLst/>
          </a:prstGeom>
          <a:noFill/>
          <a:ln>
            <a:noFill/>
          </a:ln>
        </p:spPr>
      </p:pic>
      <p:sp>
        <p:nvSpPr>
          <p:cNvPr id="79" name="Google Shape;79;p16"/>
          <p:cNvSpPr txBox="1"/>
          <p:nvPr/>
        </p:nvSpPr>
        <p:spPr>
          <a:xfrm>
            <a:off x="232600" y="2016450"/>
            <a:ext cx="23460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a:solidFill>
                  <a:schemeClr val="lt1"/>
                </a:solidFill>
                <a:latin typeface="Times New Roman"/>
                <a:ea typeface="Times New Roman"/>
                <a:cs typeface="Times New Roman"/>
                <a:sym typeface="Times New Roman"/>
              </a:rPr>
              <a:t>Meadow Assessment Training with AR</a:t>
            </a:r>
            <a:endParaRPr sz="1500" b="1">
              <a:solidFill>
                <a:schemeClr val="lt1"/>
              </a:solidFill>
              <a:latin typeface="Times New Roman"/>
              <a:ea typeface="Times New Roman"/>
              <a:cs typeface="Times New Roman"/>
              <a:sym typeface="Times New Roman"/>
            </a:endParaRPr>
          </a:p>
        </p:txBody>
      </p:sp>
      <p:pic>
        <p:nvPicPr>
          <p:cNvPr id="80" name="Google Shape;80;p16"/>
          <p:cNvPicPr preferRelativeResize="0"/>
          <p:nvPr/>
        </p:nvPicPr>
        <p:blipFill>
          <a:blip r:embed="rId4">
            <a:alphaModFix/>
          </a:blip>
          <a:stretch>
            <a:fillRect/>
          </a:stretch>
        </p:blipFill>
        <p:spPr>
          <a:xfrm>
            <a:off x="3240200" y="63475"/>
            <a:ext cx="2581673" cy="1936251"/>
          </a:xfrm>
          <a:prstGeom prst="rect">
            <a:avLst/>
          </a:prstGeom>
          <a:noFill/>
          <a:ln>
            <a:noFill/>
          </a:ln>
        </p:spPr>
      </p:pic>
      <p:sp>
        <p:nvSpPr>
          <p:cNvPr id="81" name="Google Shape;81;p16"/>
          <p:cNvSpPr txBox="1"/>
          <p:nvPr/>
        </p:nvSpPr>
        <p:spPr>
          <a:xfrm>
            <a:off x="3358038" y="2016500"/>
            <a:ext cx="23460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dirty="0">
                <a:solidFill>
                  <a:schemeClr val="lt1"/>
                </a:solidFill>
                <a:latin typeface="Times New Roman"/>
                <a:ea typeface="Times New Roman"/>
                <a:cs typeface="Times New Roman"/>
                <a:sym typeface="Times New Roman"/>
              </a:rPr>
              <a:t>Common Stand Exam Survey at GHSSP</a:t>
            </a:r>
            <a:endParaRPr sz="1500" b="1" dirty="0">
              <a:solidFill>
                <a:schemeClr val="lt1"/>
              </a:solidFill>
              <a:latin typeface="Times New Roman"/>
              <a:ea typeface="Times New Roman"/>
              <a:cs typeface="Times New Roman"/>
              <a:sym typeface="Times New Roman"/>
            </a:endParaRPr>
          </a:p>
        </p:txBody>
      </p:sp>
      <p:pic>
        <p:nvPicPr>
          <p:cNvPr id="82" name="Google Shape;82;p16"/>
          <p:cNvPicPr preferRelativeResize="0"/>
          <p:nvPr/>
        </p:nvPicPr>
        <p:blipFill>
          <a:blip r:embed="rId5">
            <a:alphaModFix/>
          </a:blip>
          <a:stretch>
            <a:fillRect/>
          </a:stretch>
        </p:blipFill>
        <p:spPr>
          <a:xfrm>
            <a:off x="6427350" y="63463"/>
            <a:ext cx="2581673" cy="1936251"/>
          </a:xfrm>
          <a:prstGeom prst="rect">
            <a:avLst/>
          </a:prstGeom>
          <a:noFill/>
          <a:ln>
            <a:noFill/>
          </a:ln>
        </p:spPr>
      </p:pic>
      <p:sp>
        <p:nvSpPr>
          <p:cNvPr id="83" name="Google Shape;83;p16"/>
          <p:cNvSpPr txBox="1"/>
          <p:nvPr/>
        </p:nvSpPr>
        <p:spPr>
          <a:xfrm>
            <a:off x="6483500" y="2016449"/>
            <a:ext cx="24768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a:solidFill>
                  <a:schemeClr val="lt1"/>
                </a:solidFill>
                <a:latin typeface="Times New Roman"/>
                <a:ea typeface="Times New Roman"/>
                <a:cs typeface="Times New Roman"/>
                <a:sym typeface="Times New Roman"/>
              </a:rPr>
              <a:t>Snapshot Day at Hope Valley with DVS</a:t>
            </a:r>
            <a:endParaRPr sz="1500" b="1">
              <a:solidFill>
                <a:schemeClr val="lt1"/>
              </a:solidFill>
              <a:latin typeface="Times New Roman"/>
              <a:ea typeface="Times New Roman"/>
              <a:cs typeface="Times New Roman"/>
              <a:sym typeface="Times New Roman"/>
            </a:endParaRPr>
          </a:p>
        </p:txBody>
      </p:sp>
      <p:pic>
        <p:nvPicPr>
          <p:cNvPr id="84" name="Google Shape;84;p16"/>
          <p:cNvPicPr preferRelativeResize="0"/>
          <p:nvPr/>
        </p:nvPicPr>
        <p:blipFill>
          <a:blip r:embed="rId6">
            <a:alphaModFix/>
          </a:blip>
          <a:stretch>
            <a:fillRect/>
          </a:stretch>
        </p:blipFill>
        <p:spPr>
          <a:xfrm>
            <a:off x="112150" y="2596325"/>
            <a:ext cx="2581565" cy="1936201"/>
          </a:xfrm>
          <a:prstGeom prst="rect">
            <a:avLst/>
          </a:prstGeom>
          <a:noFill/>
          <a:ln>
            <a:noFill/>
          </a:ln>
        </p:spPr>
      </p:pic>
      <p:sp>
        <p:nvSpPr>
          <p:cNvPr id="85" name="Google Shape;85;p16"/>
          <p:cNvSpPr txBox="1"/>
          <p:nvPr/>
        </p:nvSpPr>
        <p:spPr>
          <a:xfrm>
            <a:off x="229888" y="4539700"/>
            <a:ext cx="23460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a:solidFill>
                  <a:schemeClr val="lt1"/>
                </a:solidFill>
                <a:latin typeface="Times New Roman"/>
                <a:ea typeface="Times New Roman"/>
                <a:cs typeface="Times New Roman"/>
                <a:sym typeface="Times New Roman"/>
              </a:rPr>
              <a:t>Volunteer Tree Planting at TRP</a:t>
            </a:r>
            <a:endParaRPr sz="1500" b="1">
              <a:solidFill>
                <a:schemeClr val="lt1"/>
              </a:solidFill>
              <a:latin typeface="Times New Roman"/>
              <a:ea typeface="Times New Roman"/>
              <a:cs typeface="Times New Roman"/>
              <a:sym typeface="Times New Roman"/>
            </a:endParaRPr>
          </a:p>
        </p:txBody>
      </p:sp>
      <p:pic>
        <p:nvPicPr>
          <p:cNvPr id="86" name="Google Shape;86;p16"/>
          <p:cNvPicPr preferRelativeResize="0"/>
          <p:nvPr/>
        </p:nvPicPr>
        <p:blipFill>
          <a:blip r:embed="rId7">
            <a:alphaModFix/>
          </a:blip>
          <a:stretch>
            <a:fillRect/>
          </a:stretch>
        </p:blipFill>
        <p:spPr>
          <a:xfrm>
            <a:off x="3281162" y="2571750"/>
            <a:ext cx="2581673" cy="1936251"/>
          </a:xfrm>
          <a:prstGeom prst="rect">
            <a:avLst/>
          </a:prstGeom>
          <a:noFill/>
          <a:ln>
            <a:noFill/>
          </a:ln>
        </p:spPr>
      </p:pic>
      <p:sp>
        <p:nvSpPr>
          <p:cNvPr id="87" name="Google Shape;87;p16"/>
          <p:cNvSpPr txBox="1"/>
          <p:nvPr/>
        </p:nvSpPr>
        <p:spPr>
          <a:xfrm>
            <a:off x="6450250" y="4502950"/>
            <a:ext cx="2476800" cy="64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a:solidFill>
                  <a:schemeClr val="lt1"/>
                </a:solidFill>
                <a:latin typeface="Times New Roman"/>
                <a:ea typeface="Times New Roman"/>
                <a:cs typeface="Times New Roman"/>
                <a:sym typeface="Times New Roman"/>
              </a:rPr>
              <a:t>Photo Monitoring at GHSSP</a:t>
            </a:r>
            <a:endParaRPr sz="1500" b="1">
              <a:solidFill>
                <a:schemeClr val="lt1"/>
              </a:solidFill>
              <a:latin typeface="Times New Roman"/>
              <a:ea typeface="Times New Roman"/>
              <a:cs typeface="Times New Roman"/>
              <a:sym typeface="Times New Roman"/>
            </a:endParaRPr>
          </a:p>
        </p:txBody>
      </p:sp>
      <p:sp>
        <p:nvSpPr>
          <p:cNvPr id="88" name="Google Shape;88;p16"/>
          <p:cNvSpPr txBox="1"/>
          <p:nvPr/>
        </p:nvSpPr>
        <p:spPr>
          <a:xfrm>
            <a:off x="3333600" y="4502950"/>
            <a:ext cx="2476800" cy="64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a:solidFill>
                  <a:schemeClr val="lt1"/>
                </a:solidFill>
                <a:latin typeface="Times New Roman"/>
                <a:ea typeface="Times New Roman"/>
                <a:cs typeface="Times New Roman"/>
                <a:sym typeface="Times New Roman"/>
              </a:rPr>
              <a:t>Pile Burning with WEPD</a:t>
            </a:r>
            <a:endParaRPr sz="1500" b="1">
              <a:solidFill>
                <a:schemeClr val="lt1"/>
              </a:solidFill>
              <a:latin typeface="Times New Roman"/>
              <a:ea typeface="Times New Roman"/>
              <a:cs typeface="Times New Roman"/>
              <a:sym typeface="Times New Roman"/>
            </a:endParaRPr>
          </a:p>
        </p:txBody>
      </p:sp>
      <p:pic>
        <p:nvPicPr>
          <p:cNvPr id="89" name="Google Shape;89;p16"/>
          <p:cNvPicPr preferRelativeResize="0"/>
          <p:nvPr/>
        </p:nvPicPr>
        <p:blipFill>
          <a:blip r:embed="rId8">
            <a:alphaModFix/>
          </a:blip>
          <a:stretch>
            <a:fillRect/>
          </a:stretch>
        </p:blipFill>
        <p:spPr>
          <a:xfrm>
            <a:off x="6397811" y="2571749"/>
            <a:ext cx="2581673" cy="193626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93"/>
        <p:cNvGrpSpPr/>
        <p:nvPr/>
      </p:nvGrpSpPr>
      <p:grpSpPr>
        <a:xfrm>
          <a:off x="0" y="0"/>
          <a:ext cx="0" cy="0"/>
          <a:chOff x="0" y="0"/>
          <a:chExt cx="0" cy="0"/>
        </a:xfrm>
      </p:grpSpPr>
      <p:sp>
        <p:nvSpPr>
          <p:cNvPr id="94" name="Google Shape;94;p17"/>
          <p:cNvSpPr txBox="1">
            <a:spLocks noGrp="1"/>
          </p:cNvSpPr>
          <p:nvPr>
            <p:ph type="title"/>
          </p:nvPr>
        </p:nvSpPr>
        <p:spPr>
          <a:xfrm>
            <a:off x="-12" y="120325"/>
            <a:ext cx="91440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lt1"/>
                </a:solidFill>
              </a:rPr>
              <a:t>CA Climate Action Corps Structure</a:t>
            </a:r>
            <a:endParaRPr b="1">
              <a:solidFill>
                <a:schemeClr val="lt1"/>
              </a:solidFill>
            </a:endParaRPr>
          </a:p>
        </p:txBody>
      </p:sp>
      <p:pic>
        <p:nvPicPr>
          <p:cNvPr id="95" name="Google Shape;95;p17"/>
          <p:cNvPicPr preferRelativeResize="0"/>
          <p:nvPr/>
        </p:nvPicPr>
        <p:blipFill>
          <a:blip r:embed="rId3">
            <a:alphaModFix/>
          </a:blip>
          <a:stretch>
            <a:fillRect/>
          </a:stretch>
        </p:blipFill>
        <p:spPr>
          <a:xfrm>
            <a:off x="6982236" y="2302509"/>
            <a:ext cx="1913775" cy="1031941"/>
          </a:xfrm>
          <a:prstGeom prst="rect">
            <a:avLst/>
          </a:prstGeom>
          <a:noFill/>
          <a:ln>
            <a:noFill/>
          </a:ln>
        </p:spPr>
      </p:pic>
      <p:pic>
        <p:nvPicPr>
          <p:cNvPr id="96" name="Google Shape;96;p17"/>
          <p:cNvPicPr preferRelativeResize="0"/>
          <p:nvPr/>
        </p:nvPicPr>
        <p:blipFill>
          <a:blip r:embed="rId4">
            <a:alphaModFix/>
          </a:blip>
          <a:stretch>
            <a:fillRect/>
          </a:stretch>
        </p:blipFill>
        <p:spPr>
          <a:xfrm>
            <a:off x="7162525" y="3683924"/>
            <a:ext cx="1553174" cy="1225325"/>
          </a:xfrm>
          <a:prstGeom prst="rect">
            <a:avLst/>
          </a:prstGeom>
          <a:noFill/>
          <a:ln>
            <a:noFill/>
          </a:ln>
        </p:spPr>
      </p:pic>
      <p:pic>
        <p:nvPicPr>
          <p:cNvPr id="97" name="Google Shape;97;p17"/>
          <p:cNvPicPr preferRelativeResize="0"/>
          <p:nvPr/>
        </p:nvPicPr>
        <p:blipFill>
          <a:blip r:embed="rId5">
            <a:alphaModFix/>
          </a:blip>
          <a:stretch>
            <a:fillRect/>
          </a:stretch>
        </p:blipFill>
        <p:spPr>
          <a:xfrm>
            <a:off x="3040950" y="1244075"/>
            <a:ext cx="3540449" cy="2655325"/>
          </a:xfrm>
          <a:prstGeom prst="rect">
            <a:avLst/>
          </a:prstGeom>
          <a:noFill/>
          <a:ln>
            <a:noFill/>
          </a:ln>
        </p:spPr>
      </p:pic>
      <p:sp>
        <p:nvSpPr>
          <p:cNvPr id="98" name="Google Shape;98;p17"/>
          <p:cNvSpPr txBox="1"/>
          <p:nvPr/>
        </p:nvSpPr>
        <p:spPr>
          <a:xfrm>
            <a:off x="199000" y="1057675"/>
            <a:ext cx="2733300" cy="3724800"/>
          </a:xfrm>
          <a:prstGeom prst="rect">
            <a:avLst/>
          </a:prstGeom>
          <a:noFill/>
          <a:ln>
            <a:noFill/>
          </a:ln>
        </p:spPr>
        <p:txBody>
          <a:bodyPr spcFirstLastPara="1" wrap="square" lIns="91425" tIns="91425" rIns="91425" bIns="91425" anchor="t" anchorCtr="0">
            <a:spAutoFit/>
          </a:bodyPr>
          <a:lstStyle/>
          <a:p>
            <a:pPr marL="457200" lvl="0" indent="-355600" algn="l" rtl="0">
              <a:lnSpc>
                <a:spcPct val="150000"/>
              </a:lnSpc>
              <a:spcBef>
                <a:spcPts val="0"/>
              </a:spcBef>
              <a:spcAft>
                <a:spcPts val="0"/>
              </a:spcAft>
              <a:buClr>
                <a:schemeClr val="lt1"/>
              </a:buClr>
              <a:buSzPts val="2000"/>
              <a:buChar char="●"/>
            </a:pPr>
            <a:r>
              <a:rPr lang="en" sz="2000">
                <a:solidFill>
                  <a:schemeClr val="lt1"/>
                </a:solidFill>
              </a:rPr>
              <a:t>California Volunteers, Office of the Governor</a:t>
            </a:r>
            <a:endParaRPr sz="2000">
              <a:solidFill>
                <a:schemeClr val="lt1"/>
              </a:solidFill>
            </a:endParaRPr>
          </a:p>
          <a:p>
            <a:pPr marL="457200" lvl="0" indent="-355600" algn="l" rtl="0">
              <a:lnSpc>
                <a:spcPct val="150000"/>
              </a:lnSpc>
              <a:spcBef>
                <a:spcPts val="0"/>
              </a:spcBef>
              <a:spcAft>
                <a:spcPts val="0"/>
              </a:spcAft>
              <a:buClr>
                <a:schemeClr val="lt1"/>
              </a:buClr>
              <a:buSzPts val="2000"/>
              <a:buChar char="●"/>
            </a:pPr>
            <a:r>
              <a:rPr lang="en" sz="2000">
                <a:solidFill>
                  <a:schemeClr val="lt1"/>
                </a:solidFill>
              </a:rPr>
              <a:t>Bay Area Community Resources</a:t>
            </a:r>
            <a:endParaRPr sz="2000">
              <a:solidFill>
                <a:schemeClr val="lt1"/>
              </a:solidFill>
            </a:endParaRPr>
          </a:p>
          <a:p>
            <a:pPr marL="457200" lvl="0" indent="-355600" algn="l" rtl="0">
              <a:lnSpc>
                <a:spcPct val="150000"/>
              </a:lnSpc>
              <a:spcBef>
                <a:spcPts val="0"/>
              </a:spcBef>
              <a:spcAft>
                <a:spcPts val="0"/>
              </a:spcAft>
              <a:buClr>
                <a:schemeClr val="lt1"/>
              </a:buClr>
              <a:buSzPts val="2000"/>
              <a:buChar char="●"/>
            </a:pPr>
            <a:r>
              <a:rPr lang="en" sz="2000">
                <a:solidFill>
                  <a:schemeClr val="lt1"/>
                </a:solidFill>
              </a:rPr>
              <a:t>Host Sites</a:t>
            </a:r>
            <a:endParaRPr sz="1900">
              <a:solidFill>
                <a:schemeClr val="lt1"/>
              </a:solidFill>
            </a:endParaRPr>
          </a:p>
          <a:p>
            <a:pPr marL="457200" lvl="0" indent="-355600" algn="l" rtl="0">
              <a:lnSpc>
                <a:spcPct val="150000"/>
              </a:lnSpc>
              <a:spcBef>
                <a:spcPts val="0"/>
              </a:spcBef>
              <a:spcAft>
                <a:spcPts val="0"/>
              </a:spcAft>
              <a:buClr>
                <a:schemeClr val="lt1"/>
              </a:buClr>
              <a:buSzPts val="2000"/>
              <a:buChar char="●"/>
            </a:pPr>
            <a:r>
              <a:rPr lang="en" sz="2000">
                <a:solidFill>
                  <a:schemeClr val="lt1"/>
                </a:solidFill>
              </a:rPr>
              <a:t>Fellows!</a:t>
            </a:r>
            <a:endParaRPr sz="2000">
              <a:solidFill>
                <a:schemeClr val="lt1"/>
              </a:solidFill>
            </a:endParaRPr>
          </a:p>
        </p:txBody>
      </p:sp>
      <p:pic>
        <p:nvPicPr>
          <p:cNvPr id="99" name="Google Shape;99;p17"/>
          <p:cNvPicPr preferRelativeResize="0"/>
          <p:nvPr/>
        </p:nvPicPr>
        <p:blipFill>
          <a:blip r:embed="rId6">
            <a:alphaModFix/>
          </a:blip>
          <a:stretch>
            <a:fillRect/>
          </a:stretch>
        </p:blipFill>
        <p:spPr>
          <a:xfrm>
            <a:off x="6982225" y="874524"/>
            <a:ext cx="1913774" cy="8229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03"/>
        <p:cNvGrpSpPr/>
        <p:nvPr/>
      </p:nvGrpSpPr>
      <p:grpSpPr>
        <a:xfrm>
          <a:off x="0" y="0"/>
          <a:ext cx="0" cy="0"/>
          <a:chOff x="0" y="0"/>
          <a:chExt cx="0" cy="0"/>
        </a:xfrm>
      </p:grpSpPr>
      <p:pic>
        <p:nvPicPr>
          <p:cNvPr id="104" name="Google Shape;104;p18"/>
          <p:cNvPicPr preferRelativeResize="0"/>
          <p:nvPr/>
        </p:nvPicPr>
        <p:blipFill rotWithShape="1">
          <a:blip r:embed="rId3">
            <a:alphaModFix/>
          </a:blip>
          <a:srcRect l="4407" r="29520"/>
          <a:stretch/>
        </p:blipFill>
        <p:spPr>
          <a:xfrm>
            <a:off x="5633375" y="2749938"/>
            <a:ext cx="3510626" cy="2393575"/>
          </a:xfrm>
          <a:prstGeom prst="rect">
            <a:avLst/>
          </a:prstGeom>
          <a:noFill/>
          <a:ln>
            <a:noFill/>
          </a:ln>
        </p:spPr>
      </p:pic>
      <p:sp>
        <p:nvSpPr>
          <p:cNvPr id="105" name="Google Shape;105;p18"/>
          <p:cNvSpPr txBox="1">
            <a:spLocks noGrp="1"/>
          </p:cNvSpPr>
          <p:nvPr>
            <p:ph type="title"/>
          </p:nvPr>
        </p:nvSpPr>
        <p:spPr>
          <a:xfrm>
            <a:off x="0" y="72575"/>
            <a:ext cx="91440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lt1"/>
                </a:solidFill>
              </a:rPr>
              <a:t>CA Climate Action Corps Community</a:t>
            </a:r>
            <a:endParaRPr b="1">
              <a:solidFill>
                <a:schemeClr val="lt1"/>
              </a:solidFill>
            </a:endParaRPr>
          </a:p>
        </p:txBody>
      </p:sp>
      <p:pic>
        <p:nvPicPr>
          <p:cNvPr id="106" name="Google Shape;106;p18"/>
          <p:cNvPicPr preferRelativeResize="0"/>
          <p:nvPr/>
        </p:nvPicPr>
        <p:blipFill rotWithShape="1">
          <a:blip r:embed="rId4">
            <a:alphaModFix/>
          </a:blip>
          <a:srcRect t="15570" b="2395"/>
          <a:stretch/>
        </p:blipFill>
        <p:spPr>
          <a:xfrm>
            <a:off x="3477875" y="2749950"/>
            <a:ext cx="2188249" cy="2393551"/>
          </a:xfrm>
          <a:prstGeom prst="rect">
            <a:avLst/>
          </a:prstGeom>
          <a:noFill/>
          <a:ln>
            <a:noFill/>
          </a:ln>
        </p:spPr>
      </p:pic>
      <p:pic>
        <p:nvPicPr>
          <p:cNvPr id="107" name="Google Shape;107;p18"/>
          <p:cNvPicPr preferRelativeResize="0"/>
          <p:nvPr/>
        </p:nvPicPr>
        <p:blipFill>
          <a:blip r:embed="rId5">
            <a:alphaModFix/>
          </a:blip>
          <a:stretch>
            <a:fillRect/>
          </a:stretch>
        </p:blipFill>
        <p:spPr>
          <a:xfrm>
            <a:off x="0" y="2749950"/>
            <a:ext cx="3590352" cy="2393550"/>
          </a:xfrm>
          <a:prstGeom prst="rect">
            <a:avLst/>
          </a:prstGeom>
          <a:noFill/>
          <a:ln>
            <a:noFill/>
          </a:ln>
        </p:spPr>
      </p:pic>
      <p:sp>
        <p:nvSpPr>
          <p:cNvPr id="108" name="Google Shape;108;p18"/>
          <p:cNvSpPr txBox="1"/>
          <p:nvPr/>
        </p:nvSpPr>
        <p:spPr>
          <a:xfrm>
            <a:off x="798300" y="1112463"/>
            <a:ext cx="7547400" cy="11703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lt1"/>
              </a:buClr>
              <a:buSzPts val="1800"/>
              <a:buChar char="●"/>
            </a:pPr>
            <a:r>
              <a:rPr lang="en" sz="1800" dirty="0">
                <a:solidFill>
                  <a:schemeClr val="lt1"/>
                </a:solidFill>
              </a:rPr>
              <a:t>Program prefers host site applications that are applying for four or more fellows</a:t>
            </a:r>
            <a:endParaRPr sz="1800" dirty="0">
              <a:solidFill>
                <a:schemeClr val="lt1"/>
              </a:solidFill>
            </a:endParaRPr>
          </a:p>
          <a:p>
            <a:pPr marL="457200" lvl="0" indent="-342900" algn="l" rtl="0">
              <a:spcBef>
                <a:spcPts val="0"/>
              </a:spcBef>
              <a:spcAft>
                <a:spcPts val="0"/>
              </a:spcAft>
              <a:buClr>
                <a:schemeClr val="lt1"/>
              </a:buClr>
              <a:buSzPts val="1800"/>
              <a:buChar char="●"/>
            </a:pPr>
            <a:r>
              <a:rPr lang="en" sz="1800" dirty="0">
                <a:solidFill>
                  <a:schemeClr val="lt1"/>
                </a:solidFill>
              </a:rPr>
              <a:t>Rapidly growing community</a:t>
            </a:r>
            <a:endParaRPr sz="1800" dirty="0">
              <a:solidFill>
                <a:schemeClr val="lt1"/>
              </a:solidFill>
            </a:endParaRPr>
          </a:p>
          <a:p>
            <a:pPr marL="457200" lvl="0" indent="-342900" algn="l" rtl="0">
              <a:spcBef>
                <a:spcPts val="0"/>
              </a:spcBef>
              <a:spcAft>
                <a:spcPts val="0"/>
              </a:spcAft>
              <a:buClr>
                <a:schemeClr val="lt1"/>
              </a:buClr>
              <a:buSzPts val="1800"/>
              <a:buChar char="●"/>
            </a:pPr>
            <a:r>
              <a:rPr lang="en" sz="1800" dirty="0">
                <a:solidFill>
                  <a:schemeClr val="lt1"/>
                </a:solidFill>
              </a:rPr>
              <a:t>Community newsletter</a:t>
            </a:r>
            <a:endParaRPr sz="1800" dirty="0">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112"/>
        <p:cNvGrpSpPr/>
        <p:nvPr/>
      </p:nvGrpSpPr>
      <p:grpSpPr>
        <a:xfrm>
          <a:off x="0" y="0"/>
          <a:ext cx="0" cy="0"/>
          <a:chOff x="0" y="0"/>
          <a:chExt cx="0" cy="0"/>
        </a:xfrm>
      </p:grpSpPr>
      <p:sp>
        <p:nvSpPr>
          <p:cNvPr id="113" name="Google Shape;113;p19"/>
          <p:cNvSpPr txBox="1">
            <a:spLocks noGrp="1"/>
          </p:cNvSpPr>
          <p:nvPr>
            <p:ph type="title"/>
          </p:nvPr>
        </p:nvSpPr>
        <p:spPr>
          <a:xfrm>
            <a:off x="0" y="144900"/>
            <a:ext cx="91440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lt1"/>
                </a:solidFill>
              </a:rPr>
              <a:t>By the Numbers</a:t>
            </a:r>
            <a:endParaRPr b="1">
              <a:solidFill>
                <a:schemeClr val="lt1"/>
              </a:solidFill>
            </a:endParaRPr>
          </a:p>
        </p:txBody>
      </p:sp>
      <p:pic>
        <p:nvPicPr>
          <p:cNvPr id="114" name="Google Shape;114;p19"/>
          <p:cNvPicPr preferRelativeResize="0"/>
          <p:nvPr/>
        </p:nvPicPr>
        <p:blipFill>
          <a:blip r:embed="rId3">
            <a:alphaModFix/>
          </a:blip>
          <a:stretch>
            <a:fillRect/>
          </a:stretch>
        </p:blipFill>
        <p:spPr>
          <a:xfrm>
            <a:off x="1354999" y="862450"/>
            <a:ext cx="6434002" cy="2459950"/>
          </a:xfrm>
          <a:prstGeom prst="rect">
            <a:avLst/>
          </a:prstGeom>
          <a:noFill/>
          <a:ln>
            <a:noFill/>
          </a:ln>
        </p:spPr>
      </p:pic>
      <p:sp>
        <p:nvSpPr>
          <p:cNvPr id="115" name="Google Shape;115;p19"/>
          <p:cNvSpPr txBox="1"/>
          <p:nvPr/>
        </p:nvSpPr>
        <p:spPr>
          <a:xfrm>
            <a:off x="2754300" y="3467250"/>
            <a:ext cx="3137700" cy="15699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lt1"/>
              </a:buClr>
              <a:buSzPts val="1800"/>
              <a:buChar char="●"/>
            </a:pPr>
            <a:r>
              <a:rPr lang="en" sz="1800" b="1">
                <a:solidFill>
                  <a:schemeClr val="lt1"/>
                </a:solidFill>
              </a:rPr>
              <a:t>4,000 trees planted</a:t>
            </a:r>
            <a:endParaRPr sz="1800" b="1">
              <a:solidFill>
                <a:schemeClr val="lt1"/>
              </a:solidFill>
            </a:endParaRPr>
          </a:p>
          <a:p>
            <a:pPr marL="457200" lvl="0" indent="-342900" algn="l" rtl="0">
              <a:spcBef>
                <a:spcPts val="0"/>
              </a:spcBef>
              <a:spcAft>
                <a:spcPts val="0"/>
              </a:spcAft>
              <a:buClr>
                <a:schemeClr val="lt1"/>
              </a:buClr>
              <a:buSzPts val="1800"/>
              <a:buChar char="●"/>
            </a:pPr>
            <a:r>
              <a:rPr lang="en" sz="1800" b="1">
                <a:solidFill>
                  <a:schemeClr val="lt1"/>
                </a:solidFill>
              </a:rPr>
              <a:t>40,000 trees maintained</a:t>
            </a:r>
            <a:endParaRPr sz="1800" b="1">
              <a:solidFill>
                <a:schemeClr val="lt1"/>
              </a:solidFill>
            </a:endParaRPr>
          </a:p>
          <a:p>
            <a:pPr marL="457200" lvl="0" indent="-342900" algn="l" rtl="0">
              <a:spcBef>
                <a:spcPts val="0"/>
              </a:spcBef>
              <a:spcAft>
                <a:spcPts val="0"/>
              </a:spcAft>
              <a:buClr>
                <a:schemeClr val="lt1"/>
              </a:buClr>
              <a:buSzPts val="1800"/>
              <a:buChar char="●"/>
            </a:pPr>
            <a:r>
              <a:rPr lang="en" sz="1800" b="1">
                <a:solidFill>
                  <a:schemeClr val="lt1"/>
                </a:solidFill>
              </a:rPr>
              <a:t>900 acres treated for wildfire resiliency</a:t>
            </a:r>
            <a:endParaRPr sz="1800" b="1">
              <a:solidFill>
                <a:schemeClr val="lt1"/>
              </a:solidFill>
            </a:endParaRPr>
          </a:p>
        </p:txBody>
      </p:sp>
      <p:sp>
        <p:nvSpPr>
          <p:cNvPr id="116" name="Google Shape;116;p19"/>
          <p:cNvSpPr txBox="1"/>
          <p:nvPr/>
        </p:nvSpPr>
        <p:spPr>
          <a:xfrm>
            <a:off x="164400" y="3614650"/>
            <a:ext cx="25899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solidFill>
                  <a:schemeClr val="lt1"/>
                </a:solidFill>
              </a:rPr>
              <a:t>325 fellows</a:t>
            </a:r>
            <a:endParaRPr sz="2500" b="1">
              <a:solidFill>
                <a:schemeClr val="lt1"/>
              </a:solidFill>
            </a:endParaRPr>
          </a:p>
          <a:p>
            <a:pPr marL="0" lvl="0" indent="0" algn="l" rtl="0">
              <a:spcBef>
                <a:spcPts val="0"/>
              </a:spcBef>
              <a:spcAft>
                <a:spcPts val="0"/>
              </a:spcAft>
              <a:buNone/>
            </a:pPr>
            <a:r>
              <a:rPr lang="en" sz="2500" b="1">
                <a:solidFill>
                  <a:schemeClr val="lt1"/>
                </a:solidFill>
              </a:rPr>
              <a:t>70 host sites</a:t>
            </a:r>
            <a:endParaRPr sz="2500" b="1">
              <a:solidFill>
                <a:schemeClr val="lt1"/>
              </a:solidFill>
            </a:endParaRPr>
          </a:p>
        </p:txBody>
      </p:sp>
      <p:sp>
        <p:nvSpPr>
          <p:cNvPr id="117" name="Google Shape;117;p19"/>
          <p:cNvSpPr txBox="1"/>
          <p:nvPr/>
        </p:nvSpPr>
        <p:spPr>
          <a:xfrm>
            <a:off x="5892000" y="3467250"/>
            <a:ext cx="3060600" cy="18471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lt1"/>
              </a:buClr>
              <a:buSzPts val="1800"/>
              <a:buChar char="●"/>
            </a:pPr>
            <a:r>
              <a:rPr lang="en" sz="1800" b="1">
                <a:solidFill>
                  <a:schemeClr val="lt1"/>
                </a:solidFill>
              </a:rPr>
              <a:t>5,000,000 lbs of food diverted</a:t>
            </a:r>
            <a:endParaRPr sz="1800" b="1">
              <a:solidFill>
                <a:schemeClr val="lt1"/>
              </a:solidFill>
            </a:endParaRPr>
          </a:p>
          <a:p>
            <a:pPr marL="457200" lvl="0" indent="-342900" algn="l" rtl="0">
              <a:spcBef>
                <a:spcPts val="0"/>
              </a:spcBef>
              <a:spcAft>
                <a:spcPts val="0"/>
              </a:spcAft>
              <a:buClr>
                <a:schemeClr val="lt1"/>
              </a:buClr>
              <a:buSzPts val="1800"/>
              <a:buChar char="●"/>
            </a:pPr>
            <a:r>
              <a:rPr lang="en" sz="1800" b="1">
                <a:solidFill>
                  <a:schemeClr val="lt1"/>
                </a:solidFill>
              </a:rPr>
              <a:t>21,000 volunteer hours</a:t>
            </a:r>
            <a:endParaRPr sz="1800" b="1">
              <a:solidFill>
                <a:schemeClr val="lt1"/>
              </a:solidFill>
            </a:endParaRPr>
          </a:p>
          <a:p>
            <a:pPr marL="457200" lvl="0" indent="-342900" algn="l" rtl="0">
              <a:spcBef>
                <a:spcPts val="0"/>
              </a:spcBef>
              <a:spcAft>
                <a:spcPts val="0"/>
              </a:spcAft>
              <a:buClr>
                <a:schemeClr val="lt1"/>
              </a:buClr>
              <a:buSzPts val="1800"/>
              <a:buChar char="●"/>
            </a:pPr>
            <a:r>
              <a:rPr lang="en" sz="1800" b="1">
                <a:solidFill>
                  <a:schemeClr val="lt1"/>
                </a:solidFill>
              </a:rPr>
              <a:t>6,000 volunteers</a:t>
            </a:r>
            <a:endParaRPr sz="1800" b="1">
              <a:solidFill>
                <a:schemeClr val="lt1"/>
              </a:solidFill>
            </a:endParaRPr>
          </a:p>
          <a:p>
            <a:pPr marL="0" lvl="0" indent="0" algn="l" rtl="0">
              <a:spcBef>
                <a:spcPts val="0"/>
              </a:spcBef>
              <a:spcAft>
                <a:spcPts val="0"/>
              </a:spcAft>
              <a:buNone/>
            </a:pPr>
            <a:endParaRPr sz="1800">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D85C6"/>
        </a:solidFill>
        <a:effectLst/>
      </p:bgPr>
    </p:bg>
    <p:spTree>
      <p:nvGrpSpPr>
        <p:cNvPr id="1" name="Shape 121"/>
        <p:cNvGrpSpPr/>
        <p:nvPr/>
      </p:nvGrpSpPr>
      <p:grpSpPr>
        <a:xfrm>
          <a:off x="0" y="0"/>
          <a:ext cx="0" cy="0"/>
          <a:chOff x="0" y="0"/>
          <a:chExt cx="0" cy="0"/>
        </a:xfrm>
      </p:grpSpPr>
      <p:sp>
        <p:nvSpPr>
          <p:cNvPr id="122" name="Google Shape;122;p20"/>
          <p:cNvSpPr txBox="1">
            <a:spLocks noGrp="1"/>
          </p:cNvSpPr>
          <p:nvPr>
            <p:ph type="title"/>
          </p:nvPr>
        </p:nvSpPr>
        <p:spPr>
          <a:xfrm>
            <a:off x="311700" y="24580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lt1"/>
                </a:solidFill>
              </a:rPr>
              <a:t>Benefits of CA Climate Action Corps Fellowship Position</a:t>
            </a:r>
            <a:endParaRPr b="1">
              <a:solidFill>
                <a:schemeClr val="lt1"/>
              </a:solidFill>
            </a:endParaRPr>
          </a:p>
        </p:txBody>
      </p:sp>
      <p:pic>
        <p:nvPicPr>
          <p:cNvPr id="123" name="Google Shape;123;p20"/>
          <p:cNvPicPr preferRelativeResize="0"/>
          <p:nvPr/>
        </p:nvPicPr>
        <p:blipFill>
          <a:blip r:embed="rId3">
            <a:alphaModFix/>
          </a:blip>
          <a:stretch>
            <a:fillRect/>
          </a:stretch>
        </p:blipFill>
        <p:spPr>
          <a:xfrm>
            <a:off x="1243663" y="1199475"/>
            <a:ext cx="6656673" cy="37063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127"/>
        <p:cNvGrpSpPr/>
        <p:nvPr/>
      </p:nvGrpSpPr>
      <p:grpSpPr>
        <a:xfrm>
          <a:off x="0" y="0"/>
          <a:ext cx="0" cy="0"/>
          <a:chOff x="0" y="0"/>
          <a:chExt cx="0" cy="0"/>
        </a:xfrm>
      </p:grpSpPr>
      <p:pic>
        <p:nvPicPr>
          <p:cNvPr id="128" name="Google Shape;128;p21"/>
          <p:cNvPicPr preferRelativeResize="0"/>
          <p:nvPr/>
        </p:nvPicPr>
        <p:blipFill>
          <a:blip r:embed="rId3">
            <a:alphaModFix/>
          </a:blip>
          <a:stretch>
            <a:fillRect/>
          </a:stretch>
        </p:blipFill>
        <p:spPr>
          <a:xfrm>
            <a:off x="6184300" y="2912700"/>
            <a:ext cx="2932900" cy="2110875"/>
          </a:xfrm>
          <a:prstGeom prst="rect">
            <a:avLst/>
          </a:prstGeom>
          <a:noFill/>
          <a:ln>
            <a:noFill/>
          </a:ln>
        </p:spPr>
      </p:pic>
      <p:sp>
        <p:nvSpPr>
          <p:cNvPr id="129" name="Google Shape;129;p21"/>
          <p:cNvSpPr txBox="1">
            <a:spLocks noGrp="1"/>
          </p:cNvSpPr>
          <p:nvPr>
            <p:ph type="title"/>
          </p:nvPr>
        </p:nvSpPr>
        <p:spPr>
          <a:xfrm>
            <a:off x="0" y="108675"/>
            <a:ext cx="91017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lt1"/>
                </a:solidFill>
              </a:rPr>
              <a:t>Overall Impressions of CCAC</a:t>
            </a:r>
            <a:endParaRPr b="1">
              <a:solidFill>
                <a:schemeClr val="lt1"/>
              </a:solidFill>
            </a:endParaRPr>
          </a:p>
        </p:txBody>
      </p:sp>
      <p:pic>
        <p:nvPicPr>
          <p:cNvPr id="130" name="Google Shape;130;p21"/>
          <p:cNvPicPr preferRelativeResize="0"/>
          <p:nvPr/>
        </p:nvPicPr>
        <p:blipFill>
          <a:blip r:embed="rId4">
            <a:alphaModFix/>
          </a:blip>
          <a:stretch>
            <a:fillRect/>
          </a:stretch>
        </p:blipFill>
        <p:spPr>
          <a:xfrm>
            <a:off x="152400" y="608218"/>
            <a:ext cx="2932900" cy="2199683"/>
          </a:xfrm>
          <a:prstGeom prst="rect">
            <a:avLst/>
          </a:prstGeom>
          <a:noFill/>
          <a:ln>
            <a:noFill/>
          </a:ln>
        </p:spPr>
      </p:pic>
      <p:pic>
        <p:nvPicPr>
          <p:cNvPr id="131" name="Google Shape;131;p21"/>
          <p:cNvPicPr preferRelativeResize="0"/>
          <p:nvPr/>
        </p:nvPicPr>
        <p:blipFill>
          <a:blip r:embed="rId5">
            <a:alphaModFix/>
          </a:blip>
          <a:stretch>
            <a:fillRect/>
          </a:stretch>
        </p:blipFill>
        <p:spPr>
          <a:xfrm>
            <a:off x="152400" y="2868288"/>
            <a:ext cx="2932900" cy="2199702"/>
          </a:xfrm>
          <a:prstGeom prst="rect">
            <a:avLst/>
          </a:prstGeom>
          <a:noFill/>
          <a:ln>
            <a:noFill/>
          </a:ln>
        </p:spPr>
      </p:pic>
      <p:pic>
        <p:nvPicPr>
          <p:cNvPr id="132" name="Google Shape;132;p21"/>
          <p:cNvPicPr preferRelativeResize="0"/>
          <p:nvPr/>
        </p:nvPicPr>
        <p:blipFill>
          <a:blip r:embed="rId6">
            <a:alphaModFix/>
          </a:blip>
          <a:stretch>
            <a:fillRect/>
          </a:stretch>
        </p:blipFill>
        <p:spPr>
          <a:xfrm>
            <a:off x="6199800" y="619850"/>
            <a:ext cx="2901898" cy="2176424"/>
          </a:xfrm>
          <a:prstGeom prst="rect">
            <a:avLst/>
          </a:prstGeom>
          <a:noFill/>
          <a:ln>
            <a:noFill/>
          </a:ln>
        </p:spPr>
      </p:pic>
      <p:pic>
        <p:nvPicPr>
          <p:cNvPr id="133" name="Google Shape;133;p21"/>
          <p:cNvPicPr preferRelativeResize="0"/>
          <p:nvPr/>
        </p:nvPicPr>
        <p:blipFill>
          <a:blip r:embed="rId7">
            <a:alphaModFix/>
          </a:blip>
          <a:stretch>
            <a:fillRect/>
          </a:stretch>
        </p:blipFill>
        <p:spPr>
          <a:xfrm>
            <a:off x="3121700" y="828324"/>
            <a:ext cx="3026223" cy="4034949"/>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TotalTime>
  <Words>1696</Words>
  <Application>Microsoft Office PowerPoint</Application>
  <PresentationFormat>On-screen Show (16:9)</PresentationFormat>
  <Paragraphs>121</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Times New Roman</vt:lpstr>
      <vt:lpstr>Wingdings</vt:lpstr>
      <vt:lpstr>Simple Light</vt:lpstr>
      <vt:lpstr>Addressing Climate Change with California Climate Action Corps</vt:lpstr>
      <vt:lpstr>Goals of the CA Climate Action Corps Program</vt:lpstr>
      <vt:lpstr>Day-to-Day Life of a CA Climate Action Corps Fellow</vt:lpstr>
      <vt:lpstr>PowerPoint Presentation</vt:lpstr>
      <vt:lpstr>CA Climate Action Corps Structure</vt:lpstr>
      <vt:lpstr>CA Climate Action Corps Community</vt:lpstr>
      <vt:lpstr>By the Numbers</vt:lpstr>
      <vt:lpstr>Benefits of CA Climate Action Corps Fellowship Position</vt:lpstr>
      <vt:lpstr>Overall Impressions of CCAC</vt:lpstr>
      <vt:lpstr>Question &amp; Answer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Addressing Climate Change with California Climate Action Corps</dc:title>
  <dc:creator>Kelly Nicholas</dc:creator>
  <cp:lastModifiedBy>Watershed Tech</cp:lastModifiedBy>
  <cp:revision>11</cp:revision>
  <dcterms:modified xsi:type="dcterms:W3CDTF">2024-03-01T23:37:06Z</dcterms:modified>
</cp:coreProperties>
</file>