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image14.jpg" ContentType="image/jpeg"/>
  <Override PartName="/ppt/media/image15.jpg" ContentType="image/jpeg"/>
  <Override PartName="/ppt/media/image16.jpg" ContentType="image/jpeg"/>
  <Override PartName="/ppt/media/image17.jpg" ContentType="image/jpeg"/>
  <Override PartName="/ppt/media/image18.jpg" ContentType="image/jpeg"/>
  <Override PartName="/ppt/media/image19.jpg" ContentType="image/jpeg"/>
  <Override PartName="/ppt/media/image21.jpg" ContentType="image/jpeg"/>
  <Override PartName="/ppt/media/image22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6.jpg" ContentType="image/jpeg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5.jpg" ContentType="image/jpeg"/>
  <Override PartName="/ppt/media/image36.jpg" ContentType="image/jpeg"/>
  <Override PartName="/ppt/media/image37.jpg" ContentType="image/jpeg"/>
  <Override PartName="/ppt/media/image38.jpg" ContentType="image/jpeg"/>
  <Override PartName="/ppt/media/image44.jpg" ContentType="image/jpeg"/>
  <Override PartName="/ppt/media/image46.jpg" ContentType="image/jpeg"/>
  <Override PartName="/ppt/media/image4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8" r:id="rId3"/>
    <p:sldId id="299" r:id="rId4"/>
    <p:sldId id="300" r:id="rId5"/>
    <p:sldId id="301" r:id="rId6"/>
    <p:sldId id="302" r:id="rId7"/>
    <p:sldId id="256" r:id="rId8"/>
    <p:sldId id="259" r:id="rId9"/>
    <p:sldId id="260" r:id="rId10"/>
    <p:sldId id="265" r:id="rId11"/>
    <p:sldId id="261" r:id="rId12"/>
    <p:sldId id="262" r:id="rId13"/>
    <p:sldId id="263" r:id="rId14"/>
    <p:sldId id="264" r:id="rId15"/>
    <p:sldId id="269" r:id="rId16"/>
    <p:sldId id="284" r:id="rId17"/>
    <p:sldId id="266" r:id="rId18"/>
    <p:sldId id="271" r:id="rId19"/>
    <p:sldId id="272" r:id="rId20"/>
    <p:sldId id="267" r:id="rId21"/>
    <p:sldId id="270" r:id="rId22"/>
    <p:sldId id="268" r:id="rId23"/>
    <p:sldId id="273" r:id="rId24"/>
    <p:sldId id="281" r:id="rId25"/>
    <p:sldId id="282" r:id="rId26"/>
    <p:sldId id="283" r:id="rId27"/>
    <p:sldId id="277" r:id="rId28"/>
    <p:sldId id="275" r:id="rId29"/>
    <p:sldId id="274" r:id="rId30"/>
    <p:sldId id="276" r:id="rId31"/>
    <p:sldId id="280" r:id="rId32"/>
    <p:sldId id="278" r:id="rId33"/>
    <p:sldId id="279" r:id="rId34"/>
    <p:sldId id="257" r:id="rId35"/>
    <p:sldId id="258" r:id="rId36"/>
    <p:sldId id="286" r:id="rId37"/>
    <p:sldId id="287" r:id="rId38"/>
    <p:sldId id="285" r:id="rId39"/>
    <p:sldId id="288" r:id="rId40"/>
    <p:sldId id="289" r:id="rId41"/>
    <p:sldId id="290" r:id="rId42"/>
    <p:sldId id="291" r:id="rId43"/>
    <p:sldId id="303" r:id="rId44"/>
    <p:sldId id="292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5" autoAdjust="0"/>
    <p:restoredTop sz="94660"/>
  </p:normalViewPr>
  <p:slideViewPr>
    <p:cSldViewPr snapToGrid="0">
      <p:cViewPr varScale="1">
        <p:scale>
          <a:sx n="38" d="100"/>
          <a:sy n="38" d="100"/>
        </p:scale>
        <p:origin x="86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C3FD3-EC92-A509-B949-CE5329D68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771CD0-52BC-21A7-971D-D180BB854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7DEBF-6EBD-08DB-0BF2-A48066044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7139-BF70-4CE7-9180-DCB875E54C4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41E63-38FB-9C1F-167E-90EF48B9B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5F927-9DAD-2D1A-089F-88D05672B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EC2A-09FA-4565-9D82-34C2D86B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62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52F5B-1EE7-34C9-E7A2-12DB065F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A6D48E-8A90-EC22-2F2F-672743B90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360D9-D546-B26C-407C-50EBC4C6E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7139-BF70-4CE7-9180-DCB875E54C4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1DF4B-1C21-7B59-056B-91A55AB98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752CC-13B8-E8D0-33B4-47275E3FB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EC2A-09FA-4565-9D82-34C2D86B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86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ED2037-1B95-710F-F55E-8735A35C3E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3AD8-1D4F-7FF6-56F4-4B23123E6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BBD78-3280-A69A-8051-8A035D278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7139-BF70-4CE7-9180-DCB875E54C4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AFDC2-FEB0-E2F4-A647-BCFF05E11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E3F9E-B6AD-7184-28A4-BC0FCAFF0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EC2A-09FA-4565-9D82-34C2D86B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61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5035" y="2125980"/>
            <a:ext cx="10370396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Agency FB"/>
                <a:cs typeface="Agency F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30070" y="3840480"/>
            <a:ext cx="854032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670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Agency FB"/>
                <a:cs typeface="Agency F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0795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Agency FB"/>
                <a:cs typeface="Agency F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10023" y="1577340"/>
            <a:ext cx="530720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3240" y="1577340"/>
            <a:ext cx="530720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2631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chemeClr val="tx1"/>
                </a:solidFill>
                <a:latin typeface="Agency FB"/>
                <a:cs typeface="Agency F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9291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453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304E3-056F-2E3B-DE4C-B78843787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E5DAC-B963-9364-4E40-24394DD00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6A7A7-EB3D-12FC-4BCA-538C8E90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7139-BF70-4CE7-9180-DCB875E54C4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54C4C-6CD2-BD23-D9B3-B2DFA8D1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5EAF8-D5E1-F196-198A-0D4FB8C8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EC2A-09FA-4565-9D82-34C2D86B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517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9289-66F7-2AB3-57EE-B7DB3705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38D85-9FDC-D331-057D-0790B6C0E5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17E70-9A69-94F9-F6FC-1F7833815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7139-BF70-4CE7-9180-DCB875E54C4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652EE-4BF9-D079-0F5E-EC71E881E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D269A-F26C-A3E6-BD05-7EDB01576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EC2A-09FA-4565-9D82-34C2D86B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66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CE804-CEA2-2520-984A-8AF47C95A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953E4-C717-50E5-63F9-691695D7E3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D7856-DFC4-BD25-7054-4C82CE2C8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E26BC-4657-61AD-184F-9B2C71375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7139-BF70-4CE7-9180-DCB875E54C4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438486-5818-292D-043B-2DD52FDEC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CB984-8B2E-F52C-D115-D63CEDE14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EC2A-09FA-4565-9D82-34C2D86B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95225-8676-CDF4-06D5-3B7810070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494EC-E6DB-2B02-6A45-10CDEEAF6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E9783-761F-108F-F3FD-12EEF8792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EBC6B-03F4-4ECB-6475-0331DD4815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0DB07F-407B-E3D7-D9ED-C59555A85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3FCD0-4058-F241-645C-6808CE69F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7139-BF70-4CE7-9180-DCB875E54C4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4C25E6-15BF-3730-3772-1ECB83E9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1D7277-83D7-4A11-1A7E-94827B69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EC2A-09FA-4565-9D82-34C2D86B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15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1720B-9608-BB23-7560-352D078DB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702D9-BE76-A173-AB4B-2729D090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7139-BF70-4CE7-9180-DCB875E54C4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FFDFC-670D-7112-C52B-B646BE3C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0204D-1825-CBB2-3111-068D3E16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EC2A-09FA-4565-9D82-34C2D86B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6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6DCA0F-6742-D914-E386-7DE0851AF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7139-BF70-4CE7-9180-DCB875E54C4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ABCFFA-43F1-D9ED-751A-30180BBD5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E4A23-48C7-5106-A29F-394059236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EC2A-09FA-4565-9D82-34C2D86B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9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13805-78BF-986E-05B0-99AF468FB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3DA9B-C413-1D0E-81D8-D9B93C8D2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AD154-09DD-B997-08B8-41403E6A2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A45CD-32D6-20DA-B7E6-8B57DB6A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7139-BF70-4CE7-9180-DCB875E54C4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5D496-4DAD-4740-8D9F-9C4DA8885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58C13-1656-CDFC-E6D8-82F1276AE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EC2A-09FA-4565-9D82-34C2D86B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0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ADD63-A39B-6B7F-DC78-CBFCA27B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19F2B3-BD3F-3361-ECA7-A1043B5F0B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9277E-FC29-6DAE-853B-BC3A41130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E3829-5382-61D7-27B6-DDFB1D58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D7139-BF70-4CE7-9180-DCB875E54C4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CE2BF-0976-B767-0A2A-5B45E00B5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63E43-6BC6-0653-B5D4-C60D350D4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1EC2A-09FA-4565-9D82-34C2D86B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79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8D372B-56AD-B356-B7E6-A1E4464A0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00C53-65FB-798B-1156-10887109C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C5002-37D7-AC34-6B59-85395CE8A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D7139-BF70-4CE7-9180-DCB875E54C47}" type="datetimeFigureOut">
              <a:rPr lang="en-US" smtClean="0"/>
              <a:t>2/28/2024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B688D-34D6-C1BD-2C73-327720898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BDC49-1B2C-DB6C-32FE-2E3F11359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1EC2A-09FA-4565-9D82-34C2D86B7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1216660"/>
          </a:xfrm>
          <a:custGeom>
            <a:avLst/>
            <a:gdLst/>
            <a:ahLst/>
            <a:cxnLst/>
            <a:rect l="l" t="t" r="r" b="b"/>
            <a:pathLst>
              <a:path w="9144000" h="1216660">
                <a:moveTo>
                  <a:pt x="9144000" y="1216151"/>
                </a:moveTo>
                <a:lnTo>
                  <a:pt x="0" y="1216151"/>
                </a:lnTo>
                <a:lnTo>
                  <a:pt x="0" y="0"/>
                </a:lnTo>
                <a:lnTo>
                  <a:pt x="9144000" y="0"/>
                </a:lnTo>
                <a:lnTo>
                  <a:pt x="9144000" y="12161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63200" y="1220724"/>
            <a:ext cx="1828800" cy="463009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70127" y="358141"/>
            <a:ext cx="6134607" cy="44805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554207" y="1240537"/>
            <a:ext cx="1458975" cy="78028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489185" y="120395"/>
            <a:ext cx="1454911" cy="104851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02783" y="1384878"/>
            <a:ext cx="706289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Agency FB"/>
                <a:cs typeface="Agency FB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15302" y="2801250"/>
            <a:ext cx="711284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8159" y="6377940"/>
            <a:ext cx="390414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10023" y="6377940"/>
            <a:ext cx="280610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4336" y="6377940"/>
            <a:ext cx="280610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10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s.gov/rtca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dan_miller@nps.gov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2807" y="2316067"/>
            <a:ext cx="6942455" cy="40373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5025" marR="292100" indent="-533400">
              <a:spcBef>
                <a:spcPts val="100"/>
              </a:spcBef>
            </a:pPr>
            <a:r>
              <a:rPr sz="32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Rivers,</a:t>
            </a:r>
            <a:r>
              <a:rPr sz="3200" b="1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2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Trails</a:t>
            </a:r>
            <a:r>
              <a:rPr sz="3200" b="1" kern="0" spc="-5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2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and</a:t>
            </a:r>
            <a:r>
              <a:rPr sz="3200" b="1" kern="0" spc="-35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200" b="1" kern="0" spc="-10" dirty="0">
                <a:solidFill>
                  <a:sysClr val="windowText" lastClr="000000"/>
                </a:solidFill>
                <a:latin typeface="Tahoma"/>
                <a:cs typeface="Tahoma"/>
              </a:rPr>
              <a:t>Conservation </a:t>
            </a:r>
            <a:r>
              <a:rPr sz="32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Assistance</a:t>
            </a:r>
            <a:r>
              <a:rPr sz="3200" b="1" kern="0" spc="-75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200" b="1" kern="0" dirty="0">
                <a:solidFill>
                  <a:sysClr val="windowText" lastClr="000000"/>
                </a:solidFill>
                <a:latin typeface="Tahoma"/>
                <a:cs typeface="Tahoma"/>
              </a:rPr>
              <a:t>Program</a:t>
            </a:r>
            <a:r>
              <a:rPr sz="3200" b="1" kern="0" spc="-65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200" b="1" kern="0" spc="-10" dirty="0">
                <a:solidFill>
                  <a:sysClr val="windowText" lastClr="000000"/>
                </a:solidFill>
                <a:latin typeface="Tahoma"/>
                <a:cs typeface="Tahoma"/>
              </a:rPr>
              <a:t>(RTCA)</a:t>
            </a:r>
            <a:endParaRPr sz="32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635" algn="ctr">
              <a:spcBef>
                <a:spcPts val="3650"/>
              </a:spcBef>
            </a:pPr>
            <a:r>
              <a:rPr sz="3200" b="1" kern="0" dirty="0">
                <a:solidFill>
                  <a:sysClr val="windowText" lastClr="000000"/>
                </a:solidFill>
                <a:latin typeface="Agency FB"/>
                <a:cs typeface="Agency FB"/>
              </a:rPr>
              <a:t>National</a:t>
            </a:r>
            <a:r>
              <a:rPr sz="3200" b="1" kern="0" spc="-40" dirty="0">
                <a:solidFill>
                  <a:sysClr val="windowText" lastClr="000000"/>
                </a:solidFill>
                <a:latin typeface="Agency FB"/>
                <a:cs typeface="Agency FB"/>
              </a:rPr>
              <a:t> </a:t>
            </a:r>
            <a:r>
              <a:rPr sz="3200" b="1" kern="0" dirty="0">
                <a:solidFill>
                  <a:sysClr val="windowText" lastClr="000000"/>
                </a:solidFill>
                <a:latin typeface="Agency FB"/>
                <a:cs typeface="Agency FB"/>
              </a:rPr>
              <a:t>Park</a:t>
            </a:r>
            <a:r>
              <a:rPr sz="3200" b="1" kern="0" spc="-40" dirty="0">
                <a:solidFill>
                  <a:sysClr val="windowText" lastClr="000000"/>
                </a:solidFill>
                <a:latin typeface="Agency FB"/>
                <a:cs typeface="Agency FB"/>
              </a:rPr>
              <a:t> </a:t>
            </a:r>
            <a:r>
              <a:rPr sz="3200" b="1" kern="0" spc="-10" dirty="0">
                <a:solidFill>
                  <a:sysClr val="windowText" lastClr="000000"/>
                </a:solidFill>
                <a:latin typeface="Agency FB"/>
                <a:cs typeface="Agency FB"/>
              </a:rPr>
              <a:t>Service</a:t>
            </a:r>
            <a:endParaRPr sz="3200" kern="0">
              <a:solidFill>
                <a:sysClr val="windowText" lastClr="000000"/>
              </a:solidFill>
              <a:latin typeface="Agency FB"/>
              <a:cs typeface="Agency FB"/>
            </a:endParaRPr>
          </a:p>
          <a:p>
            <a:pPr>
              <a:spcBef>
                <a:spcPts val="3365"/>
              </a:spcBef>
            </a:pPr>
            <a:endParaRPr sz="3200" kern="0">
              <a:solidFill>
                <a:sysClr val="windowText" lastClr="000000"/>
              </a:solidFill>
              <a:latin typeface="Agency FB"/>
              <a:cs typeface="Agency FB"/>
            </a:endParaRPr>
          </a:p>
          <a:p>
            <a:pPr marL="12065" marR="5080" algn="ctr">
              <a:lnSpc>
                <a:spcPct val="120000"/>
              </a:lnSpc>
              <a:spcBef>
                <a:spcPts val="5"/>
              </a:spcBef>
            </a:pPr>
            <a:r>
              <a:rPr sz="3200" kern="0" dirty="0">
                <a:solidFill>
                  <a:sysClr val="windowText" lastClr="000000"/>
                </a:solidFill>
                <a:latin typeface="Tahoma"/>
                <a:cs typeface="Tahoma"/>
              </a:rPr>
              <a:t>Technical</a:t>
            </a:r>
            <a:r>
              <a:rPr sz="3200" kern="0" spc="-85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ahoma"/>
                <a:cs typeface="Tahoma"/>
              </a:rPr>
              <a:t>Assistance</a:t>
            </a:r>
            <a:r>
              <a:rPr sz="3200" kern="0" spc="-4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ahoma"/>
                <a:cs typeface="Tahoma"/>
              </a:rPr>
              <a:t>for</a:t>
            </a:r>
            <a:r>
              <a:rPr sz="3200" kern="0" spc="-85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ahoma"/>
                <a:cs typeface="Tahoma"/>
              </a:rPr>
              <a:t>Locally</a:t>
            </a:r>
            <a:r>
              <a:rPr sz="3200" kern="0" spc="-8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200" kern="0" spc="-10" dirty="0">
                <a:solidFill>
                  <a:sysClr val="windowText" lastClr="000000"/>
                </a:solidFill>
                <a:latin typeface="Tahoma"/>
                <a:cs typeface="Tahoma"/>
              </a:rPr>
              <a:t>Driven </a:t>
            </a:r>
            <a:r>
              <a:rPr sz="3200" kern="0" dirty="0">
                <a:solidFill>
                  <a:sysClr val="windowText" lastClr="000000"/>
                </a:solidFill>
                <a:latin typeface="Tahoma"/>
                <a:cs typeface="Tahoma"/>
              </a:rPr>
              <a:t>Conservation</a:t>
            </a:r>
            <a:r>
              <a:rPr sz="3200" kern="0" spc="-85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ahoma"/>
                <a:cs typeface="Tahoma"/>
              </a:rPr>
              <a:t>&amp;</a:t>
            </a:r>
            <a:r>
              <a:rPr sz="3200" kern="0" spc="-70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200" kern="0" dirty="0">
                <a:solidFill>
                  <a:sysClr val="windowText" lastClr="000000"/>
                </a:solidFill>
                <a:latin typeface="Tahoma"/>
                <a:cs typeface="Tahoma"/>
              </a:rPr>
              <a:t>Recreation</a:t>
            </a:r>
            <a:r>
              <a:rPr sz="3200" kern="0" spc="-114" dirty="0">
                <a:solidFill>
                  <a:sysClr val="windowText" lastClr="000000"/>
                </a:solidFill>
                <a:latin typeface="Tahoma"/>
                <a:cs typeface="Tahoma"/>
              </a:rPr>
              <a:t> </a:t>
            </a:r>
            <a:r>
              <a:rPr sz="3200" kern="0" spc="-10" dirty="0">
                <a:solidFill>
                  <a:sysClr val="windowText" lastClr="000000"/>
                </a:solidFill>
                <a:latin typeface="Tahoma"/>
                <a:cs typeface="Tahoma"/>
              </a:rPr>
              <a:t>Projects</a:t>
            </a:r>
            <a:endParaRPr sz="32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41220" y="3621023"/>
            <a:ext cx="7010400" cy="0"/>
          </a:xfrm>
          <a:custGeom>
            <a:avLst/>
            <a:gdLst/>
            <a:ahLst/>
            <a:cxnLst/>
            <a:rect l="l" t="t" r="r" b="b"/>
            <a:pathLst>
              <a:path w="7010400">
                <a:moveTo>
                  <a:pt x="7010399" y="0"/>
                </a:moveTo>
                <a:lnTo>
                  <a:pt x="0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kern="0">
              <a:solidFill>
                <a:sysClr val="windowText" lastClr="000000"/>
              </a:solidFill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7760" y="4466845"/>
            <a:ext cx="566927" cy="73913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69FC9-23EB-8286-2F95-7C8186AC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Need for Planning &amp;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91293-C32D-A4B7-5062-05E5A3766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Litter, Human Waste &amp; Other Wanted Activities</a:t>
            </a:r>
          </a:p>
          <a:p>
            <a:pPr algn="l"/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outdoor, ground, sky">
            <a:extLst>
              <a:ext uri="{FF2B5EF4-FFF2-40B4-BE49-F238E27FC236}">
                <a16:creationId xmlns:a16="http://schemas.microsoft.com/office/drawing/2014/main" id="{B9EA88D3-5427-E8D4-3940-AD29E61986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246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 parked on a hill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34A5625-C031-4F5D-E3E5-D263C193B0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69FC9-23EB-8286-2F95-7C8186AC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44576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Need for Planning &amp;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91293-C32D-A4B7-5062-05E5A3766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Motorized Vehicle Use On Undesignated Routes</a:t>
            </a:r>
          </a:p>
          <a:p>
            <a:pPr algn="l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1109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69FC9-23EB-8286-2F95-7C8186AC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Need for Planning &amp;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91293-C32D-A4B7-5062-05E5A3766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Vehicles crossing the East Fork Carson River…</a:t>
            </a:r>
          </a:p>
          <a:p>
            <a:pPr algn="l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outdoor, snow&#10;&#10;Description automatically generated">
            <a:extLst>
              <a:ext uri="{FF2B5EF4-FFF2-40B4-BE49-F238E27FC236}">
                <a16:creationId xmlns:a16="http://schemas.microsoft.com/office/drawing/2014/main" id="{0B7458F9-1115-CB1E-EBAF-5F54877306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0" r="3449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1983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69FC9-23EB-8286-2F95-7C8186AC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Need for Planning &amp;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91293-C32D-A4B7-5062-05E5A3766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vehicles getting stuck in the river!</a:t>
            </a:r>
          </a:p>
          <a:p>
            <a:pPr algn="l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 driving on a dirt road&#10;&#10;Description automatically generated with low confidence">
            <a:extLst>
              <a:ext uri="{FF2B5EF4-FFF2-40B4-BE49-F238E27FC236}">
                <a16:creationId xmlns:a16="http://schemas.microsoft.com/office/drawing/2014/main" id="{6370B31E-B163-C0A2-BCEF-F73D925A11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2" r="2721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3099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7D3ABC3-534D-78AD-CBF3-B3BD9CF19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133" y="-1530881"/>
            <a:ext cx="13495865" cy="10430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69FC9-23EB-8286-2F95-7C8186AC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55600" y="-452437"/>
            <a:ext cx="12547600" cy="23876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Existing Conditions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1199F10-B6FC-F26A-6671-992E39D0D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8869" y="2529500"/>
            <a:ext cx="3445766" cy="1485319"/>
          </a:xfrm>
          <a:noFill/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1779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69FC9-23EB-8286-2F95-7C8186AC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Hot Springs Area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7D3ABC3-534D-78AD-CBF3-B3BD9CF194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3" r="11330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3473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659027F3-31CB-153F-C6B8-7AAEB383A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1891"/>
            <a:ext cx="11277600" cy="555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32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outdoor, nature, shore&#10;&#10;Description automatically generated">
            <a:extLst>
              <a:ext uri="{FF2B5EF4-FFF2-40B4-BE49-F238E27FC236}">
                <a16:creationId xmlns:a16="http://schemas.microsoft.com/office/drawing/2014/main" id="{692B4F61-2DA3-3A50-04DE-6496E7E5B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63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tree, bird of prey&#10;&#10;Description automatically generated">
            <a:extLst>
              <a:ext uri="{FF2B5EF4-FFF2-40B4-BE49-F238E27FC236}">
                <a16:creationId xmlns:a16="http://schemas.microsoft.com/office/drawing/2014/main" id="{20F0E25C-D907-BF15-9B68-482FFDF48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2045" y="-612421"/>
            <a:ext cx="9166577" cy="6874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8978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115EF5D-554F-35AF-8C20-D164295D0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" r="10214"/>
          <a:stretch/>
        </p:blipFill>
        <p:spPr>
          <a:xfrm>
            <a:off x="812774" y="457200"/>
            <a:ext cx="1056645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8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3580" y="2924042"/>
            <a:ext cx="3502660" cy="27982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b="1" kern="0" dirty="0">
                <a:solidFill>
                  <a:srgbClr val="000066"/>
                </a:solidFill>
                <a:latin typeface="Tahoma"/>
                <a:cs typeface="Tahoma"/>
              </a:rPr>
              <a:t>R</a:t>
            </a:r>
            <a:r>
              <a:rPr lang="en-US" b="1" kern="0" dirty="0">
                <a:solidFill>
                  <a:srgbClr val="000066"/>
                </a:solidFill>
                <a:latin typeface="Tahoma"/>
                <a:cs typeface="Tahoma"/>
              </a:rPr>
              <a:t>TCA</a:t>
            </a:r>
            <a:r>
              <a:rPr b="1" kern="0" spc="-55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b="1" kern="0" dirty="0">
                <a:solidFill>
                  <a:srgbClr val="000066"/>
                </a:solidFill>
                <a:latin typeface="Tahoma"/>
                <a:cs typeface="Tahoma"/>
              </a:rPr>
              <a:t>staff</a:t>
            </a:r>
            <a:r>
              <a:rPr b="1" kern="0" spc="-15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b="1" kern="0" dirty="0">
                <a:solidFill>
                  <a:srgbClr val="000066"/>
                </a:solidFill>
                <a:latin typeface="Tahoma"/>
                <a:cs typeface="Tahoma"/>
              </a:rPr>
              <a:t>work</a:t>
            </a:r>
            <a:r>
              <a:rPr b="1" kern="0" spc="-30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b="1" kern="0" spc="-20" dirty="0">
                <a:solidFill>
                  <a:srgbClr val="000066"/>
                </a:solidFill>
                <a:latin typeface="Tahoma"/>
                <a:cs typeface="Tahoma"/>
              </a:rPr>
              <a:t>with </a:t>
            </a:r>
            <a:r>
              <a:rPr b="1" kern="0" dirty="0">
                <a:solidFill>
                  <a:srgbClr val="000066"/>
                </a:solidFill>
                <a:latin typeface="Tahoma"/>
                <a:cs typeface="Tahoma"/>
              </a:rPr>
              <a:t>community</a:t>
            </a:r>
            <a:r>
              <a:rPr b="1" kern="0" spc="-65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b="1" kern="0" dirty="0">
                <a:solidFill>
                  <a:srgbClr val="000066"/>
                </a:solidFill>
                <a:latin typeface="Tahoma"/>
                <a:cs typeface="Tahoma"/>
              </a:rPr>
              <a:t>groups</a:t>
            </a:r>
            <a:r>
              <a:rPr b="1" kern="0" spc="-30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b="1" kern="0" dirty="0">
                <a:solidFill>
                  <a:srgbClr val="000066"/>
                </a:solidFill>
                <a:latin typeface="Tahoma"/>
                <a:cs typeface="Tahoma"/>
              </a:rPr>
              <a:t>and</a:t>
            </a:r>
            <a:r>
              <a:rPr b="1" kern="0" spc="-50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b="1" kern="0" spc="-20" dirty="0">
                <a:solidFill>
                  <a:srgbClr val="000066"/>
                </a:solidFill>
                <a:latin typeface="Tahoma"/>
                <a:cs typeface="Tahoma"/>
              </a:rPr>
              <a:t>local </a:t>
            </a:r>
            <a:r>
              <a:rPr b="1" kern="0" dirty="0">
                <a:solidFill>
                  <a:srgbClr val="000066"/>
                </a:solidFill>
                <a:latin typeface="Tahoma"/>
                <a:cs typeface="Tahoma"/>
              </a:rPr>
              <a:t>and</a:t>
            </a:r>
            <a:r>
              <a:rPr b="1" kern="0" spc="-50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b="1" kern="0" dirty="0">
                <a:solidFill>
                  <a:srgbClr val="000066"/>
                </a:solidFill>
                <a:latin typeface="Tahoma"/>
                <a:cs typeface="Tahoma"/>
              </a:rPr>
              <a:t>State</a:t>
            </a:r>
            <a:r>
              <a:rPr b="1" kern="0" spc="-40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b="1" kern="0" dirty="0">
                <a:solidFill>
                  <a:srgbClr val="000066"/>
                </a:solidFill>
                <a:latin typeface="Tahoma"/>
                <a:cs typeface="Tahoma"/>
              </a:rPr>
              <a:t>governments</a:t>
            </a:r>
            <a:r>
              <a:rPr b="1" kern="0" spc="-55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b="1" kern="0" spc="-25" dirty="0">
                <a:solidFill>
                  <a:srgbClr val="000066"/>
                </a:solidFill>
                <a:latin typeface="Tahoma"/>
                <a:cs typeface="Tahoma"/>
              </a:rPr>
              <a:t>to:</a:t>
            </a:r>
            <a:endParaRPr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82880" indent="-170180">
              <a:spcBef>
                <a:spcPts val="2160"/>
              </a:spcBef>
              <a:buFont typeface="Tahoma"/>
              <a:buChar char="•"/>
              <a:tabLst>
                <a:tab pos="182880" algn="l"/>
              </a:tabLst>
            </a:pPr>
            <a:r>
              <a:rPr b="1" kern="0" dirty="0">
                <a:solidFill>
                  <a:srgbClr val="000066"/>
                </a:solidFill>
                <a:latin typeface="Tahoma"/>
                <a:cs typeface="Tahoma"/>
              </a:rPr>
              <a:t>Conserve</a:t>
            </a:r>
            <a:r>
              <a:rPr b="1" kern="0" spc="-60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b="1" kern="0" spc="-10" dirty="0">
                <a:solidFill>
                  <a:srgbClr val="000066"/>
                </a:solidFill>
                <a:latin typeface="Tahoma"/>
                <a:cs typeface="Tahoma"/>
              </a:rPr>
              <a:t>rivers</a:t>
            </a:r>
            <a:endParaRPr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82880" indent="-170180">
              <a:spcBef>
                <a:spcPts val="2160"/>
              </a:spcBef>
              <a:buFont typeface="Tahoma"/>
              <a:buChar char="•"/>
              <a:tabLst>
                <a:tab pos="182880" algn="l"/>
              </a:tabLst>
            </a:pPr>
            <a:r>
              <a:rPr b="1" kern="0" dirty="0">
                <a:solidFill>
                  <a:srgbClr val="000066"/>
                </a:solidFill>
                <a:latin typeface="Tahoma"/>
                <a:cs typeface="Tahoma"/>
              </a:rPr>
              <a:t>Preserve</a:t>
            </a:r>
            <a:r>
              <a:rPr b="1" kern="0" spc="-60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b="1" kern="0" dirty="0">
                <a:solidFill>
                  <a:srgbClr val="000066"/>
                </a:solidFill>
                <a:latin typeface="Tahoma"/>
                <a:cs typeface="Tahoma"/>
              </a:rPr>
              <a:t>open</a:t>
            </a:r>
            <a:r>
              <a:rPr b="1" kern="0" spc="-35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b="1" kern="0" spc="-20" dirty="0">
                <a:solidFill>
                  <a:srgbClr val="000066"/>
                </a:solidFill>
                <a:latin typeface="Tahoma"/>
                <a:cs typeface="Tahoma"/>
              </a:rPr>
              <a:t>space</a:t>
            </a:r>
            <a:endParaRPr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44780" marR="1483995" indent="-132715">
              <a:spcBef>
                <a:spcPts val="2160"/>
              </a:spcBef>
              <a:buFont typeface="Tahoma"/>
              <a:buChar char="•"/>
              <a:tabLst>
                <a:tab pos="144780" algn="l"/>
                <a:tab pos="182245" algn="l"/>
              </a:tabLst>
            </a:pPr>
            <a:r>
              <a:rPr kern="0" dirty="0">
                <a:solidFill>
                  <a:srgbClr val="000066"/>
                </a:solidFill>
                <a:latin typeface="Tahoma"/>
                <a:cs typeface="Tahoma"/>
              </a:rPr>
              <a:t>	</a:t>
            </a:r>
            <a:r>
              <a:rPr b="1" kern="0" dirty="0">
                <a:solidFill>
                  <a:srgbClr val="000066"/>
                </a:solidFill>
                <a:latin typeface="Tahoma"/>
                <a:cs typeface="Tahoma"/>
              </a:rPr>
              <a:t>Develop</a:t>
            </a:r>
            <a:r>
              <a:rPr b="1" kern="0" spc="-40" dirty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b="1" kern="0" dirty="0">
                <a:solidFill>
                  <a:srgbClr val="000066"/>
                </a:solidFill>
                <a:latin typeface="Tahoma"/>
                <a:cs typeface="Tahoma"/>
              </a:rPr>
              <a:t>trails</a:t>
            </a:r>
            <a:r>
              <a:rPr b="1" kern="0" spc="-50" dirty="0">
                <a:solidFill>
                  <a:srgbClr val="000066"/>
                </a:solidFill>
                <a:latin typeface="Tahoma"/>
                <a:cs typeface="Tahoma"/>
              </a:rPr>
              <a:t> &amp; </a:t>
            </a:r>
            <a:r>
              <a:rPr b="1" kern="0" spc="-10" dirty="0">
                <a:solidFill>
                  <a:srgbClr val="000066"/>
                </a:solidFill>
                <a:latin typeface="Tahoma"/>
                <a:cs typeface="Tahoma"/>
              </a:rPr>
              <a:t>greenways.</a:t>
            </a:r>
            <a:endParaRPr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7173" y="1240536"/>
            <a:ext cx="824483" cy="107442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26784" y="1384878"/>
            <a:ext cx="706289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dirty="0"/>
              <a:t>A</a:t>
            </a:r>
            <a:r>
              <a:rPr spc="-75" dirty="0"/>
              <a:t> </a:t>
            </a:r>
            <a:r>
              <a:rPr dirty="0"/>
              <a:t>Community</a:t>
            </a:r>
            <a:r>
              <a:rPr spc="-70" dirty="0"/>
              <a:t> </a:t>
            </a:r>
            <a:r>
              <a:rPr dirty="0"/>
              <a:t>Resource</a:t>
            </a:r>
            <a:r>
              <a:rPr spc="-35" dirty="0"/>
              <a:t> </a:t>
            </a:r>
            <a:r>
              <a:rPr dirty="0"/>
              <a:t>of</a:t>
            </a:r>
            <a:r>
              <a:rPr spc="-100" dirty="0"/>
              <a:t> </a:t>
            </a:r>
            <a:r>
              <a:rPr spc="-25" dirty="0"/>
              <a:t>NPS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88152" y="2162557"/>
            <a:ext cx="3468624" cy="432968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outdoor, nature, shore&#10;&#10;Description automatically generated">
            <a:extLst>
              <a:ext uri="{FF2B5EF4-FFF2-40B4-BE49-F238E27FC236}">
                <a16:creationId xmlns:a16="http://schemas.microsoft.com/office/drawing/2014/main" id="{2DC456F7-BA91-7BFE-0E4A-9FA464A81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77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CF16CAD4-8293-6236-22D6-5A756E4BE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1891"/>
            <a:ext cx="11277600" cy="555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60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outdoor, sky, tree&#10;&#10;Description automatically generated">
            <a:extLst>
              <a:ext uri="{FF2B5EF4-FFF2-40B4-BE49-F238E27FC236}">
                <a16:creationId xmlns:a16="http://schemas.microsoft.com/office/drawing/2014/main" id="{F74B7403-9BD7-8B00-2CA1-0AFA1DBE5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2984"/>
            <a:ext cx="12188952" cy="685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0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CD47E8-DACE-BE37-DB54-97D1675ED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>
                <a:solidFill>
                  <a:schemeClr val="bg1"/>
                </a:solidFill>
              </a:rPr>
              <a:t>ACCESS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1E4AEBD-2E78-D46F-06AA-86C4589F1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3" r="2" b="16966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3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7E480-46B8-59F8-CC4D-45F9CE3E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491821" cy="1616203"/>
          </a:xfrm>
        </p:spPr>
        <p:txBody>
          <a:bodyPr anchor="b">
            <a:normAutofit/>
          </a:bodyPr>
          <a:lstStyle/>
          <a:p>
            <a:r>
              <a:rPr lang="en-US" sz="3200" b="1"/>
              <a:t>Access – Floating the East Fork Carson</a:t>
            </a:r>
          </a:p>
        </p:txBody>
      </p:sp>
      <p:pic>
        <p:nvPicPr>
          <p:cNvPr id="5" name="Picture 4" descr="A person standing next to a tree&#10;&#10;Description automatically generated with medium confidence">
            <a:extLst>
              <a:ext uri="{FF2B5EF4-FFF2-40B4-BE49-F238E27FC236}">
                <a16:creationId xmlns:a16="http://schemas.microsoft.com/office/drawing/2014/main" id="{4F208DCA-40CB-EDAC-3098-75E5210C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-381000" y="381000"/>
            <a:ext cx="6858000" cy="6096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FFC84-8EDA-8E12-4EC4-2F3A5B583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8" y="2533476"/>
            <a:ext cx="4491820" cy="3447832"/>
          </a:xfrm>
        </p:spPr>
        <p:txBody>
          <a:bodyPr anchor="t">
            <a:normAutofit/>
          </a:bodyPr>
          <a:lstStyle/>
          <a:p>
            <a:r>
              <a:rPr lang="en-US" sz="2400" dirty="0"/>
              <a:t>Class 2-2+</a:t>
            </a:r>
          </a:p>
          <a:p>
            <a:r>
              <a:rPr lang="en-US" sz="2400" dirty="0"/>
              <a:t>Approximately 19 miles = 1 or 2 days (overnight)</a:t>
            </a:r>
          </a:p>
          <a:p>
            <a:r>
              <a:rPr lang="en-US" sz="2400" dirty="0"/>
              <a:t>Put-in @ Hangman’s Bridge</a:t>
            </a:r>
          </a:p>
          <a:p>
            <a:r>
              <a:rPr lang="en-US" sz="2400" dirty="0"/>
              <a:t>Take-out @ Washoe Road – </a:t>
            </a:r>
            <a:r>
              <a:rPr lang="en-US" sz="2400" b="0" i="0" dirty="0" err="1">
                <a:effectLst/>
              </a:rPr>
              <a:t>Ruhenstroth</a:t>
            </a:r>
            <a:r>
              <a:rPr lang="en-US" sz="2400" b="0" i="0" dirty="0">
                <a:effectLst/>
              </a:rPr>
              <a:t>, NV</a:t>
            </a:r>
            <a:r>
              <a:rPr lang="en-US" sz="2400" dirty="0"/>
              <a:t> </a:t>
            </a:r>
          </a:p>
          <a:p>
            <a:r>
              <a:rPr lang="en-US" sz="2400" dirty="0"/>
              <a:t>CA Wild &amp; Scenic River (10 miles to border)</a:t>
            </a:r>
          </a:p>
        </p:txBody>
      </p:sp>
    </p:spTree>
    <p:extLst>
      <p:ext uri="{BB962C8B-B14F-4D97-AF65-F5344CB8AC3E}">
        <p14:creationId xmlns:p14="http://schemas.microsoft.com/office/powerpoint/2010/main" val="13400682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7E480-46B8-59F8-CC4D-45F9CE3E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78" y="741391"/>
            <a:ext cx="4491821" cy="1616203"/>
          </a:xfrm>
        </p:spPr>
        <p:txBody>
          <a:bodyPr anchor="b">
            <a:normAutofit/>
          </a:bodyPr>
          <a:lstStyle/>
          <a:p>
            <a:r>
              <a:rPr lang="en-US" sz="3200" b="1" dirty="0"/>
              <a:t>Access – Non-motorized</a:t>
            </a:r>
            <a:br>
              <a:rPr lang="en-US" sz="3200" b="1" dirty="0"/>
            </a:br>
            <a:endParaRPr lang="en-US" sz="3200" b="1" dirty="0"/>
          </a:p>
        </p:txBody>
      </p:sp>
      <p:pic>
        <p:nvPicPr>
          <p:cNvPr id="6" name="Picture 5" descr="A group of people hiking&#10;&#10;Description automatically generated with medium confidence">
            <a:extLst>
              <a:ext uri="{FF2B5EF4-FFF2-40B4-BE49-F238E27FC236}">
                <a16:creationId xmlns:a16="http://schemas.microsoft.com/office/drawing/2014/main" id="{2C786C4E-CE26-4844-D16F-5FC5904F9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0" r="22839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EFBDE31-BB3E-6CFC-23CD-B5976DA38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0A60EC-72BB-121F-556A-E2837FD99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1A2FAE-D41C-FF5D-B0A0-7808248ED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4139706"/>
              <a:ext cx="123362" cy="2718294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FFC84-8EDA-8E12-4EC4-2F3A5B583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78" y="2533476"/>
            <a:ext cx="4491820" cy="3447832"/>
          </a:xfrm>
        </p:spPr>
        <p:txBody>
          <a:bodyPr anchor="t">
            <a:normAutofit/>
          </a:bodyPr>
          <a:lstStyle/>
          <a:p>
            <a:r>
              <a:rPr lang="en-US" sz="2000" dirty="0"/>
              <a:t>No designated non-motorized routes</a:t>
            </a:r>
          </a:p>
          <a:p>
            <a:r>
              <a:rPr lang="en-US" sz="2000" dirty="0"/>
              <a:t>Hikers &amp; mtn bikers use same roads that motorized use</a:t>
            </a:r>
          </a:p>
          <a:p>
            <a:r>
              <a:rPr lang="en-US" sz="2000" dirty="0"/>
              <a:t>Shortest route is 5 miles one-way (Airport Rd/Barber Peak)</a:t>
            </a:r>
          </a:p>
        </p:txBody>
      </p:sp>
    </p:spTree>
    <p:extLst>
      <p:ext uri="{BB962C8B-B14F-4D97-AF65-F5344CB8AC3E}">
        <p14:creationId xmlns:p14="http://schemas.microsoft.com/office/powerpoint/2010/main" val="3197975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A692DB93-AB7D-0C7E-69DF-8A1B8C680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6" b="17247"/>
          <a:stretch/>
        </p:blipFill>
        <p:spPr>
          <a:xfrm>
            <a:off x="0" y="-965191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12BA8-D530-A529-7EA1-8D53F2BEF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 To The Hot Springs Area – Airport Rd/Barber Peak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396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F0A1BDA0-6CE2-9FD4-09A3-611445144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8"/>
          <a:stretch/>
        </p:blipFill>
        <p:spPr>
          <a:xfrm>
            <a:off x="20" y="1282"/>
            <a:ext cx="12107313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247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12BA8-D530-A529-7EA1-8D53F2BEF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 To The Hot Springs Area – Leviathan Canyon/Youngs Crossing</a:t>
            </a:r>
          </a:p>
        </p:txBody>
      </p:sp>
      <p:pic>
        <p:nvPicPr>
          <p:cNvPr id="9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062B6315-CF63-E70E-E2C9-62719445E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999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818325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C69E00F-1ED0-99C2-2AB4-DEB3E3E3B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8"/>
          <a:stretch/>
        </p:blipFill>
        <p:spPr>
          <a:xfrm>
            <a:off x="20" y="119815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7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13580" y="2864599"/>
            <a:ext cx="3566160" cy="3042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>
              <a:spcBef>
                <a:spcPts val="95"/>
              </a:spcBef>
              <a:buSzPct val="81818"/>
              <a:buFont typeface="Tahoma"/>
              <a:buChar char="•"/>
              <a:tabLst>
                <a:tab pos="12700" algn="l"/>
                <a:tab pos="182245" algn="l"/>
              </a:tabLst>
            </a:pPr>
            <a:r>
              <a:rPr sz="2200" b="1" kern="0" dirty="0">
                <a:solidFill>
                  <a:srgbClr val="663300"/>
                </a:solidFill>
                <a:latin typeface="Tahoma"/>
                <a:cs typeface="Tahoma"/>
              </a:rPr>
              <a:t>	Respond</a:t>
            </a:r>
            <a:r>
              <a:rPr sz="2200" b="1" kern="0" spc="-35" dirty="0">
                <a:solidFill>
                  <a:srgbClr val="663300"/>
                </a:solidFill>
                <a:latin typeface="Tahoma"/>
                <a:cs typeface="Tahoma"/>
              </a:rPr>
              <a:t> </a:t>
            </a:r>
            <a:r>
              <a:rPr sz="2200" b="1" kern="0" dirty="0">
                <a:solidFill>
                  <a:srgbClr val="663300"/>
                </a:solidFill>
                <a:latin typeface="Tahoma"/>
                <a:cs typeface="Tahoma"/>
              </a:rPr>
              <a:t>to</a:t>
            </a:r>
            <a:r>
              <a:rPr sz="2200" b="1" kern="0" spc="-60" dirty="0">
                <a:solidFill>
                  <a:srgbClr val="663300"/>
                </a:solidFill>
                <a:latin typeface="Tahoma"/>
                <a:cs typeface="Tahoma"/>
              </a:rPr>
              <a:t> </a:t>
            </a:r>
            <a:r>
              <a:rPr sz="2200" b="1" kern="0" dirty="0">
                <a:solidFill>
                  <a:srgbClr val="663300"/>
                </a:solidFill>
                <a:latin typeface="Tahoma"/>
                <a:cs typeface="Tahoma"/>
              </a:rPr>
              <a:t>requests</a:t>
            </a:r>
            <a:r>
              <a:rPr sz="2200" b="1" kern="0" spc="-45" dirty="0">
                <a:solidFill>
                  <a:srgbClr val="663300"/>
                </a:solidFill>
                <a:latin typeface="Tahoma"/>
                <a:cs typeface="Tahoma"/>
              </a:rPr>
              <a:t> </a:t>
            </a:r>
            <a:r>
              <a:rPr sz="2200" b="1" kern="0" spc="-25" dirty="0">
                <a:solidFill>
                  <a:srgbClr val="663300"/>
                </a:solidFill>
                <a:latin typeface="Tahoma"/>
                <a:cs typeface="Tahoma"/>
              </a:rPr>
              <a:t>for </a:t>
            </a:r>
            <a:r>
              <a:rPr sz="2200" b="1" kern="0" spc="-10" dirty="0">
                <a:solidFill>
                  <a:srgbClr val="663300"/>
                </a:solidFill>
                <a:latin typeface="Tahoma"/>
                <a:cs typeface="Tahoma"/>
              </a:rPr>
              <a:t>assistance</a:t>
            </a:r>
            <a:endParaRPr sz="22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700" marR="412115" indent="208279">
              <a:spcBef>
                <a:spcPts val="2640"/>
              </a:spcBef>
              <a:buFont typeface="Tahoma"/>
              <a:buChar char="•"/>
              <a:tabLst>
                <a:tab pos="220979" algn="l"/>
              </a:tabLst>
            </a:pPr>
            <a:r>
              <a:rPr sz="2200" b="1" kern="0" dirty="0">
                <a:solidFill>
                  <a:srgbClr val="663300"/>
                </a:solidFill>
                <a:latin typeface="Tahoma"/>
                <a:cs typeface="Tahoma"/>
              </a:rPr>
              <a:t>Work</a:t>
            </a:r>
            <a:r>
              <a:rPr sz="2200" b="1" kern="0" spc="-15" dirty="0">
                <a:solidFill>
                  <a:srgbClr val="663300"/>
                </a:solidFill>
                <a:latin typeface="Tahoma"/>
                <a:cs typeface="Tahoma"/>
              </a:rPr>
              <a:t> </a:t>
            </a:r>
            <a:r>
              <a:rPr sz="2200" b="1" kern="0" dirty="0">
                <a:solidFill>
                  <a:srgbClr val="663300"/>
                </a:solidFill>
                <a:latin typeface="Tahoma"/>
                <a:cs typeface="Tahoma"/>
              </a:rPr>
              <a:t>on</a:t>
            </a:r>
            <a:r>
              <a:rPr sz="2200" b="1" kern="0" spc="-10" dirty="0">
                <a:solidFill>
                  <a:srgbClr val="663300"/>
                </a:solidFill>
                <a:latin typeface="Tahoma"/>
                <a:cs typeface="Tahoma"/>
              </a:rPr>
              <a:t> locally-</a:t>
            </a:r>
            <a:r>
              <a:rPr sz="2200" b="1" kern="0" spc="-20" dirty="0">
                <a:solidFill>
                  <a:srgbClr val="663300"/>
                </a:solidFill>
                <a:latin typeface="Tahoma"/>
                <a:cs typeface="Tahoma"/>
              </a:rPr>
              <a:t>led, </a:t>
            </a:r>
            <a:r>
              <a:rPr sz="2200" b="1" kern="0" spc="-10" dirty="0">
                <a:solidFill>
                  <a:srgbClr val="663300"/>
                </a:solidFill>
                <a:latin typeface="Tahoma"/>
                <a:cs typeface="Tahoma"/>
              </a:rPr>
              <a:t>locally-</a:t>
            </a:r>
            <a:r>
              <a:rPr sz="2200" b="1" kern="0" dirty="0">
                <a:solidFill>
                  <a:srgbClr val="663300"/>
                </a:solidFill>
                <a:latin typeface="Tahoma"/>
                <a:cs typeface="Tahoma"/>
              </a:rPr>
              <a:t>driven</a:t>
            </a:r>
            <a:r>
              <a:rPr sz="2200" b="1" kern="0" spc="-10" dirty="0">
                <a:solidFill>
                  <a:srgbClr val="663300"/>
                </a:solidFill>
                <a:latin typeface="Tahoma"/>
                <a:cs typeface="Tahoma"/>
              </a:rPr>
              <a:t> projects</a:t>
            </a:r>
            <a:endParaRPr sz="2200" kern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700" marR="612775" indent="208279" algn="just">
              <a:spcBef>
                <a:spcPts val="2640"/>
              </a:spcBef>
              <a:buFont typeface="Tahoma"/>
              <a:buChar char="•"/>
              <a:tabLst>
                <a:tab pos="220979" algn="l"/>
              </a:tabLst>
            </a:pPr>
            <a:r>
              <a:rPr sz="2200" b="1" kern="0" dirty="0">
                <a:solidFill>
                  <a:srgbClr val="663300"/>
                </a:solidFill>
                <a:latin typeface="Tahoma"/>
                <a:cs typeface="Tahoma"/>
              </a:rPr>
              <a:t>Provide</a:t>
            </a:r>
            <a:r>
              <a:rPr sz="2200" b="1" kern="0" spc="-45" dirty="0">
                <a:solidFill>
                  <a:srgbClr val="663300"/>
                </a:solidFill>
                <a:latin typeface="Tahoma"/>
                <a:cs typeface="Tahoma"/>
              </a:rPr>
              <a:t> </a:t>
            </a:r>
            <a:r>
              <a:rPr sz="2200" b="1" kern="0" dirty="0">
                <a:solidFill>
                  <a:srgbClr val="663300"/>
                </a:solidFill>
                <a:latin typeface="Tahoma"/>
                <a:cs typeface="Tahoma"/>
              </a:rPr>
              <a:t>planning</a:t>
            </a:r>
            <a:r>
              <a:rPr sz="2200" b="1" kern="0" spc="-60" dirty="0">
                <a:solidFill>
                  <a:srgbClr val="663300"/>
                </a:solidFill>
                <a:latin typeface="Tahoma"/>
                <a:cs typeface="Tahoma"/>
              </a:rPr>
              <a:t> </a:t>
            </a:r>
            <a:r>
              <a:rPr sz="2200" b="1" kern="0" spc="-50" dirty="0">
                <a:solidFill>
                  <a:srgbClr val="663300"/>
                </a:solidFill>
                <a:latin typeface="Tahoma"/>
                <a:cs typeface="Tahoma"/>
              </a:rPr>
              <a:t>&amp; </a:t>
            </a:r>
            <a:r>
              <a:rPr sz="2200" b="1" kern="0" dirty="0">
                <a:solidFill>
                  <a:srgbClr val="663300"/>
                </a:solidFill>
                <a:latin typeface="Tahoma"/>
                <a:cs typeface="Tahoma"/>
              </a:rPr>
              <a:t>project</a:t>
            </a:r>
            <a:r>
              <a:rPr sz="2200" b="1" kern="0" spc="-55" dirty="0">
                <a:solidFill>
                  <a:srgbClr val="663300"/>
                </a:solidFill>
                <a:latin typeface="Tahoma"/>
                <a:cs typeface="Tahoma"/>
              </a:rPr>
              <a:t> </a:t>
            </a:r>
            <a:r>
              <a:rPr sz="2200" b="1" kern="0" spc="-10" dirty="0">
                <a:solidFill>
                  <a:srgbClr val="663300"/>
                </a:solidFill>
                <a:latin typeface="Tahoma"/>
                <a:cs typeface="Tahoma"/>
              </a:rPr>
              <a:t>management expertise</a:t>
            </a:r>
            <a:endParaRPr sz="2200" kern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7173" y="1240536"/>
            <a:ext cx="824483" cy="107442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51113" y="1372755"/>
            <a:ext cx="706289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dirty="0"/>
              <a:t>What</a:t>
            </a:r>
            <a:r>
              <a:rPr spc="-45" dirty="0"/>
              <a:t> </a:t>
            </a:r>
            <a:r>
              <a:rPr dirty="0"/>
              <a:t>We</a:t>
            </a:r>
            <a:r>
              <a:rPr spc="-65" dirty="0"/>
              <a:t> </a:t>
            </a:r>
            <a:r>
              <a:rPr spc="-25" dirty="0"/>
              <a:t>Do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5558027" y="1816609"/>
            <a:ext cx="4721860" cy="4636135"/>
            <a:chOff x="4034027" y="1816608"/>
            <a:chExt cx="4721860" cy="463613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34027" y="1816608"/>
              <a:ext cx="2449067" cy="18364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81371" y="3544824"/>
              <a:ext cx="3874008" cy="290779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A13CF4-A066-91A8-477B-8C082327F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Leviathan/Youngs Canyon Route Crosses </a:t>
            </a:r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hrough </a:t>
            </a:r>
            <a:r>
              <a:rPr lang="en-US" sz="3200" dirty="0">
                <a:solidFill>
                  <a:schemeClr val="bg1"/>
                </a:solidFill>
              </a:rPr>
              <a:t>P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vt </a:t>
            </a:r>
            <a:r>
              <a:rPr lang="en-US" sz="3200" dirty="0">
                <a:solidFill>
                  <a:schemeClr val="bg1"/>
                </a:solidFill>
              </a:rPr>
              <a:t>L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ands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6C46CC7-D6D5-DEF9-5A01-1A15E242E7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505" y="1388303"/>
            <a:ext cx="10768989" cy="511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57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E29945FD-D12A-B498-0E60-5D4C5A8E7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1" b="1"/>
          <a:stretch/>
        </p:blipFill>
        <p:spPr>
          <a:xfrm>
            <a:off x="829733" y="977317"/>
            <a:ext cx="10697457" cy="58806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12BA8-D530-A529-7EA1-8D53F2BEF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0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Access To The Hot Springs Area – Barney Riley/Mogul Peak/Loope Canyon</a:t>
            </a:r>
          </a:p>
        </p:txBody>
      </p:sp>
    </p:spTree>
    <p:extLst>
      <p:ext uri="{BB962C8B-B14F-4D97-AF65-F5344CB8AC3E}">
        <p14:creationId xmlns:p14="http://schemas.microsoft.com/office/powerpoint/2010/main" val="25027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DAB5E9-5102-1A67-0ABA-29B56F803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716364"/>
            <a:ext cx="10905066" cy="542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57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7D3ABC3-534D-78AD-CBF3-B3BD9CF19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133" y="-1530881"/>
            <a:ext cx="13495865" cy="10430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69FC9-23EB-8286-2F95-7C8186AC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08001" y="0"/>
            <a:ext cx="1254760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East Fork Carson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Hot Springs (EFCHS)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91293-C32D-A4B7-5062-05E5A3766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2496"/>
            <a:ext cx="10668000" cy="3322637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USFS &amp; Alpine Watershed Group (AWG) applied to the Rivers, Trails &amp; Conservation Assistance for help on the EFCHS in 2023.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 of the project is to develop a proposal that land managers can use on their lands.</a:t>
            </a:r>
          </a:p>
        </p:txBody>
      </p:sp>
    </p:spTree>
    <p:extLst>
      <p:ext uri="{BB962C8B-B14F-4D97-AF65-F5344CB8AC3E}">
        <p14:creationId xmlns:p14="http://schemas.microsoft.com/office/powerpoint/2010/main" val="2659373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A7D3ABC3-534D-78AD-CBF3-B3BD9CF19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133" y="-1530881"/>
            <a:ext cx="13495865" cy="10430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69FC9-23EB-8286-2F95-7C8186AC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55600" y="-452437"/>
            <a:ext cx="12547600" cy="23876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Why A Proposal?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91293-C32D-A4B7-5062-05E5A3766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2235200"/>
            <a:ext cx="11921068" cy="3699933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allow for a collaborative approach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nimble – not an agency document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formally binding – landowners have final say on their lands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 to go through NEPA (CE or EA)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an example go to http://www.cascadeheadtrails.org/</a:t>
            </a:r>
          </a:p>
        </p:txBody>
      </p:sp>
    </p:spTree>
    <p:extLst>
      <p:ext uri="{BB962C8B-B14F-4D97-AF65-F5344CB8AC3E}">
        <p14:creationId xmlns:p14="http://schemas.microsoft.com/office/powerpoint/2010/main" val="3632712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BAA6599-C316-CC85-1E81-6629B8C30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5F76D7-4201-5113-DF26-026CA0005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Stakeholder Planning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D49A-E8A8-D350-292F-BCE553AC0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 team members including:</a:t>
            </a:r>
          </a:p>
          <a:p>
            <a:r>
              <a:rPr lang="en-US" sz="1600" dirty="0"/>
              <a:t>Local, state &amp; federal agencies </a:t>
            </a:r>
          </a:p>
          <a:p>
            <a:r>
              <a:rPr lang="en-US" sz="1600" dirty="0"/>
              <a:t>Washoe Tribe of NV/CA</a:t>
            </a:r>
          </a:p>
          <a:p>
            <a:r>
              <a:rPr lang="en-US" sz="1600" dirty="0"/>
              <a:t>Alpine Watershed Group</a:t>
            </a:r>
          </a:p>
          <a:p>
            <a:r>
              <a:rPr lang="en-US" sz="1600" dirty="0"/>
              <a:t>Carson Water </a:t>
            </a:r>
            <a:r>
              <a:rPr lang="en-US" sz="1600" dirty="0" err="1"/>
              <a:t>Subconservancy</a:t>
            </a:r>
            <a:r>
              <a:rPr lang="en-US" sz="1600" dirty="0"/>
              <a:t> District</a:t>
            </a:r>
          </a:p>
          <a:p>
            <a:r>
              <a:rPr lang="en-US" sz="1600" dirty="0"/>
              <a:t>Alpine County </a:t>
            </a:r>
            <a:r>
              <a:rPr lang="en-US" sz="1600" dirty="0" err="1"/>
              <a:t>Sherrif’s</a:t>
            </a:r>
            <a:r>
              <a:rPr lang="en-US" sz="1600" dirty="0"/>
              <a:t> Office</a:t>
            </a:r>
          </a:p>
          <a:p>
            <a:r>
              <a:rPr lang="en-US" sz="1600" dirty="0"/>
              <a:t>Lahontan Water Board</a:t>
            </a:r>
          </a:p>
          <a:p>
            <a:r>
              <a:rPr lang="en-US" sz="1600" dirty="0"/>
              <a:t>Pine Nut Mtn Off Road Association</a:t>
            </a:r>
          </a:p>
          <a:p>
            <a:r>
              <a:rPr lang="en-US" sz="1600" dirty="0"/>
              <a:t>Whitewater Paddlers</a:t>
            </a:r>
          </a:p>
          <a:p>
            <a:r>
              <a:rPr lang="en-US" sz="1600" dirty="0"/>
              <a:t>Washoe Environmental Protection</a:t>
            </a:r>
          </a:p>
          <a:p>
            <a:r>
              <a:rPr lang="en-US" sz="1600" dirty="0"/>
              <a:t>Alpine Trails Association</a:t>
            </a:r>
          </a:p>
          <a:p>
            <a:r>
              <a:rPr lang="en-US" sz="1600" dirty="0"/>
              <a:t>&amp; more</a:t>
            </a:r>
          </a:p>
          <a:p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7103931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5F76D7-4201-5113-DF26-026CA0005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Stakeholder Planning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D49A-E8A8-D350-292F-BCE553AC0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319868"/>
            <a:ext cx="5334197" cy="24383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400" dirty="0"/>
              <a:t>Neutral Facilitator (NPS-RTCA)</a:t>
            </a:r>
          </a:p>
          <a:p>
            <a:r>
              <a:rPr lang="en-US" sz="2400" dirty="0"/>
              <a:t>Meet approximately monthly</a:t>
            </a:r>
          </a:p>
          <a:p>
            <a:r>
              <a:rPr lang="en-US" sz="2400" dirty="0"/>
              <a:t>Mostly Online</a:t>
            </a:r>
          </a:p>
          <a:p>
            <a:r>
              <a:rPr lang="en-US" sz="2400" dirty="0"/>
              <a:t>Consensus</a:t>
            </a:r>
          </a:p>
        </p:txBody>
      </p:sp>
      <p:pic>
        <p:nvPicPr>
          <p:cNvPr id="6" name="Picture 5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1E450C8E-B24E-6B15-82DB-05ACC37C0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4" b="2"/>
          <a:stretch/>
        </p:blipFill>
        <p:spPr>
          <a:xfrm rot="5400000">
            <a:off x="6090456" y="756455"/>
            <a:ext cx="6868886" cy="5334204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1716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EE1F5F2-DC75-B419-D6ED-7F524EACF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33" y="88899"/>
            <a:ext cx="8844843" cy="6633633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D46B295-DF60-1356-AC5E-8917936B5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736" y="27940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1E34B34-32DE-B0E9-C4AC-7845E3282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403" y="387733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001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A5C48-D7AE-D03E-0F15-34BE82A75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0"/>
            <a:ext cx="5049520" cy="1956841"/>
          </a:xfrm>
        </p:spPr>
        <p:txBody>
          <a:bodyPr anchor="b">
            <a:normAutofit/>
          </a:bodyPr>
          <a:lstStyle/>
          <a:p>
            <a:r>
              <a:rPr lang="en-US" sz="4200" dirty="0"/>
              <a:t>Western Hot Springs Case Studies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FCF79-52B0-C38C-C4F3-5726A4C13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60146"/>
            <a:ext cx="4670097" cy="4216142"/>
          </a:xfrm>
        </p:spPr>
        <p:txBody>
          <a:bodyPr>
            <a:normAutofit/>
          </a:bodyPr>
          <a:lstStyle/>
          <a:p>
            <a:r>
              <a:rPr lang="en-US" sz="1600" dirty="0"/>
              <a:t>Wanted similar characteristics</a:t>
            </a:r>
          </a:p>
          <a:p>
            <a:r>
              <a:rPr lang="en-US" sz="1600" dirty="0"/>
              <a:t>Included 16 different hot springs</a:t>
            </a:r>
          </a:p>
          <a:p>
            <a:pPr marL="0" indent="0">
              <a:buNone/>
            </a:pPr>
            <a:endParaRPr lang="en-US" sz="1600" b="0" i="0" u="none" strike="noStrike" baseline="0" dirty="0"/>
          </a:p>
          <a:p>
            <a:pPr marL="0" indent="0">
              <a:buNone/>
            </a:pPr>
            <a:r>
              <a:rPr lang="en-US" sz="1600" b="0" i="0" u="none" strike="noStrike" baseline="0" dirty="0"/>
              <a:t>1. What is the distance to hike/paddle/drive to get to the hot springs? </a:t>
            </a:r>
          </a:p>
          <a:p>
            <a:pPr marL="0" indent="0">
              <a:buNone/>
            </a:pPr>
            <a:r>
              <a:rPr lang="en-US" sz="1600" b="0" i="0" u="none" strike="noStrike" baseline="0" dirty="0"/>
              <a:t>2. Is there a “friends” group that manages/cares for the spring? </a:t>
            </a:r>
          </a:p>
          <a:p>
            <a:pPr marL="0" indent="0">
              <a:buNone/>
            </a:pPr>
            <a:r>
              <a:rPr lang="en-US" sz="1600" b="0" i="0" u="none" strike="noStrike" baseline="0" dirty="0"/>
              <a:t>3. Does the spring have a management plan, or some other type of management agreement? </a:t>
            </a:r>
          </a:p>
          <a:p>
            <a:pPr marL="0" indent="0">
              <a:buNone/>
            </a:pPr>
            <a:r>
              <a:rPr lang="en-US" sz="1600" b="0" i="0" u="none" strike="noStrike" baseline="0" dirty="0"/>
              <a:t>4. Who owns the land? </a:t>
            </a:r>
          </a:p>
          <a:p>
            <a:pPr marL="0" indent="0">
              <a:buNone/>
            </a:pPr>
            <a:r>
              <a:rPr lang="en-US" sz="1600" b="0" i="0" u="none" strike="noStrike" baseline="0" dirty="0"/>
              <a:t>5. How many visitors do they get to the hot springs? </a:t>
            </a:r>
          </a:p>
          <a:p>
            <a:pPr marL="0" indent="0">
              <a:buNone/>
            </a:pPr>
            <a:r>
              <a:rPr lang="en-US" sz="1600" b="0" i="0" u="none" strike="noStrike" baseline="0" dirty="0"/>
              <a:t>6. Are there any resource damage issues? </a:t>
            </a:r>
          </a:p>
          <a:p>
            <a:pPr marL="0" indent="0">
              <a:buNone/>
            </a:pPr>
            <a:r>
              <a:rPr lang="en-US" sz="1600" b="0" i="0" u="none" strike="noStrike" baseline="0" dirty="0"/>
              <a:t>7. Fee or permit required to access? </a:t>
            </a:r>
          </a:p>
          <a:p>
            <a:endParaRPr lang="en-US" sz="1000" dirty="0"/>
          </a:p>
          <a:p>
            <a:endParaRPr lang="en-US" sz="1000" dirty="0"/>
          </a:p>
        </p:txBody>
      </p:sp>
      <p:pic>
        <p:nvPicPr>
          <p:cNvPr id="5" name="Picture 4" descr="A group of people digging in the dirt&#10;&#10;Description automatically generated with low confidence">
            <a:extLst>
              <a:ext uri="{FF2B5EF4-FFF2-40B4-BE49-F238E27FC236}">
                <a16:creationId xmlns:a16="http://schemas.microsoft.com/office/drawing/2014/main" id="{59A4B82E-E412-0483-C413-6F298A38D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6" r="2141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003927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5F76D7-4201-5113-DF26-026CA0005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Stakeholder Planning Team Input Assignment</a:t>
            </a:r>
          </a:p>
        </p:txBody>
      </p:sp>
      <p:sp>
        <p:nvSpPr>
          <p:cNvPr id="410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D49A-E8A8-D350-292F-BCE553AC0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/>
          </a:p>
          <a:p>
            <a:r>
              <a:rPr lang="en-US" sz="2200"/>
              <a:t>Vision</a:t>
            </a:r>
          </a:p>
          <a:p>
            <a:r>
              <a:rPr lang="en-US" sz="2200"/>
              <a:t>Level of Development</a:t>
            </a:r>
          </a:p>
          <a:p>
            <a:r>
              <a:rPr lang="en-US" sz="2200"/>
              <a:t>Issues</a:t>
            </a:r>
          </a:p>
          <a:p>
            <a:r>
              <a:rPr lang="en-US" sz="2200"/>
              <a:t>Access</a:t>
            </a:r>
          </a:p>
          <a:p>
            <a:r>
              <a:rPr lang="en-US" sz="2200"/>
              <a:t>Opportunities</a:t>
            </a:r>
          </a:p>
          <a:p>
            <a:r>
              <a:rPr lang="en-US" sz="2200"/>
              <a:t>Management</a:t>
            </a:r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1B4056A0-5E8E-4F24-A8E3-EEF25CAD6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942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88707" y="1883664"/>
            <a:ext cx="3430524" cy="25725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35892" y="2727416"/>
            <a:ext cx="3413760" cy="37260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0180">
              <a:spcBef>
                <a:spcPts val="95"/>
              </a:spcBef>
              <a:buSzPct val="81818"/>
              <a:buFont typeface="Tahoma"/>
              <a:buChar char="•"/>
              <a:tabLst>
                <a:tab pos="182880" algn="l"/>
              </a:tabLst>
            </a:pPr>
            <a:r>
              <a:rPr sz="2200" b="1" kern="0" dirty="0">
                <a:solidFill>
                  <a:srgbClr val="003300"/>
                </a:solidFill>
                <a:latin typeface="Tahoma"/>
                <a:cs typeface="Tahoma"/>
              </a:rPr>
              <a:t>Work</a:t>
            </a:r>
            <a:r>
              <a:rPr sz="2200" b="1" kern="0" spc="-30" dirty="0">
                <a:solidFill>
                  <a:srgbClr val="003300"/>
                </a:solidFill>
                <a:latin typeface="Tahoma"/>
                <a:cs typeface="Tahoma"/>
              </a:rPr>
              <a:t> </a:t>
            </a:r>
            <a:r>
              <a:rPr sz="2200" b="1" kern="0" dirty="0">
                <a:solidFill>
                  <a:srgbClr val="003300"/>
                </a:solidFill>
                <a:latin typeface="Tahoma"/>
                <a:cs typeface="Tahoma"/>
              </a:rPr>
              <a:t>with</a:t>
            </a:r>
            <a:r>
              <a:rPr sz="2200" b="1" kern="0" spc="-25" dirty="0">
                <a:solidFill>
                  <a:srgbClr val="003300"/>
                </a:solidFill>
                <a:latin typeface="Tahoma"/>
                <a:cs typeface="Tahoma"/>
              </a:rPr>
              <a:t> </a:t>
            </a:r>
            <a:r>
              <a:rPr sz="2200" b="1" kern="0" dirty="0">
                <a:solidFill>
                  <a:srgbClr val="003300"/>
                </a:solidFill>
                <a:latin typeface="Tahoma"/>
                <a:cs typeface="Tahoma"/>
              </a:rPr>
              <a:t>a</a:t>
            </a:r>
            <a:r>
              <a:rPr sz="2200" b="1" kern="0" spc="-20" dirty="0">
                <a:solidFill>
                  <a:srgbClr val="003300"/>
                </a:solidFill>
                <a:latin typeface="Tahoma"/>
                <a:cs typeface="Tahoma"/>
              </a:rPr>
              <a:t> </a:t>
            </a:r>
            <a:r>
              <a:rPr sz="2200" b="1" kern="0" spc="-10" dirty="0">
                <a:solidFill>
                  <a:srgbClr val="003300"/>
                </a:solidFill>
                <a:latin typeface="Tahoma"/>
                <a:cs typeface="Tahoma"/>
              </a:rPr>
              <a:t>primary </a:t>
            </a:r>
            <a:r>
              <a:rPr sz="2200" b="1" kern="0" dirty="0">
                <a:solidFill>
                  <a:srgbClr val="003300"/>
                </a:solidFill>
                <a:latin typeface="Tahoma"/>
                <a:cs typeface="Tahoma"/>
              </a:rPr>
              <a:t>cooperator</a:t>
            </a:r>
            <a:r>
              <a:rPr sz="2200" b="1" kern="0" spc="-20" dirty="0">
                <a:solidFill>
                  <a:srgbClr val="003300"/>
                </a:solidFill>
                <a:latin typeface="Tahoma"/>
                <a:cs typeface="Tahoma"/>
              </a:rPr>
              <a:t> </a:t>
            </a:r>
            <a:r>
              <a:rPr sz="2200" b="1" kern="0" dirty="0">
                <a:solidFill>
                  <a:srgbClr val="003300"/>
                </a:solidFill>
                <a:latin typeface="Tahoma"/>
                <a:cs typeface="Tahoma"/>
              </a:rPr>
              <a:t>&amp;</a:t>
            </a:r>
            <a:r>
              <a:rPr sz="2200" b="1" kern="0" spc="-35" dirty="0">
                <a:solidFill>
                  <a:srgbClr val="003300"/>
                </a:solidFill>
                <a:latin typeface="Tahoma"/>
                <a:cs typeface="Tahoma"/>
              </a:rPr>
              <a:t> </a:t>
            </a:r>
            <a:r>
              <a:rPr sz="2200" b="1" kern="0" dirty="0">
                <a:solidFill>
                  <a:srgbClr val="003300"/>
                </a:solidFill>
                <a:latin typeface="Tahoma"/>
                <a:cs typeface="Tahoma"/>
              </a:rPr>
              <a:t>a</a:t>
            </a:r>
            <a:r>
              <a:rPr sz="2200" b="1" kern="0" spc="-30" dirty="0">
                <a:solidFill>
                  <a:srgbClr val="003300"/>
                </a:solidFill>
                <a:latin typeface="Tahoma"/>
                <a:cs typeface="Tahoma"/>
              </a:rPr>
              <a:t> </a:t>
            </a:r>
            <a:r>
              <a:rPr sz="2200" b="1" kern="0" spc="-10" dirty="0">
                <a:solidFill>
                  <a:srgbClr val="003300"/>
                </a:solidFill>
                <a:latin typeface="Tahoma"/>
                <a:cs typeface="Tahoma"/>
              </a:rPr>
              <a:t>planning group</a:t>
            </a:r>
            <a:endParaRPr sz="22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700" marR="930275" indent="208279">
              <a:spcBef>
                <a:spcPts val="2640"/>
              </a:spcBef>
              <a:buFont typeface="Tahoma"/>
              <a:buChar char="•"/>
              <a:tabLst>
                <a:tab pos="220979" algn="l"/>
              </a:tabLst>
            </a:pPr>
            <a:r>
              <a:rPr sz="2200" b="1" kern="0" dirty="0">
                <a:solidFill>
                  <a:srgbClr val="003300"/>
                </a:solidFill>
                <a:latin typeface="Tahoma"/>
                <a:cs typeface="Tahoma"/>
              </a:rPr>
              <a:t>Projects</a:t>
            </a:r>
            <a:r>
              <a:rPr sz="2200" b="1" kern="0" spc="-50" dirty="0">
                <a:solidFill>
                  <a:srgbClr val="003300"/>
                </a:solidFill>
                <a:latin typeface="Tahoma"/>
                <a:cs typeface="Tahoma"/>
              </a:rPr>
              <a:t> </a:t>
            </a:r>
            <a:r>
              <a:rPr sz="2200" b="1" kern="0" spc="-25" dirty="0">
                <a:solidFill>
                  <a:srgbClr val="003300"/>
                </a:solidFill>
                <a:latin typeface="Tahoma"/>
                <a:cs typeface="Tahoma"/>
              </a:rPr>
              <a:t>are </a:t>
            </a:r>
            <a:r>
              <a:rPr sz="2200" b="1" kern="0" dirty="0">
                <a:solidFill>
                  <a:srgbClr val="003300"/>
                </a:solidFill>
                <a:latin typeface="Tahoma"/>
                <a:cs typeface="Tahoma"/>
              </a:rPr>
              <a:t>collaborative</a:t>
            </a:r>
            <a:r>
              <a:rPr sz="2200" b="1" kern="0" spc="-60" dirty="0">
                <a:solidFill>
                  <a:srgbClr val="003300"/>
                </a:solidFill>
                <a:latin typeface="Tahoma"/>
                <a:cs typeface="Tahoma"/>
              </a:rPr>
              <a:t> </a:t>
            </a:r>
            <a:r>
              <a:rPr sz="2200" b="1" kern="0" spc="-50" dirty="0">
                <a:solidFill>
                  <a:srgbClr val="003300"/>
                </a:solidFill>
                <a:latin typeface="Tahoma"/>
                <a:cs typeface="Tahoma"/>
              </a:rPr>
              <a:t>&amp; </a:t>
            </a:r>
            <a:r>
              <a:rPr sz="2200" b="1" kern="0" spc="-20" dirty="0">
                <a:solidFill>
                  <a:srgbClr val="003300"/>
                </a:solidFill>
                <a:latin typeface="Tahoma"/>
                <a:cs typeface="Tahoma"/>
              </a:rPr>
              <a:t>consensus-</a:t>
            </a:r>
            <a:r>
              <a:rPr sz="2200" b="1" kern="0" spc="-10" dirty="0">
                <a:solidFill>
                  <a:srgbClr val="003300"/>
                </a:solidFill>
                <a:latin typeface="Tahoma"/>
                <a:cs typeface="Tahoma"/>
              </a:rPr>
              <a:t>driven</a:t>
            </a:r>
            <a:endParaRPr sz="2200" kern="0" dirty="0">
              <a:solidFill>
                <a:sysClr val="windowText" lastClr="000000"/>
              </a:solidFill>
              <a:latin typeface="Tahoma"/>
              <a:cs typeface="Tahoma"/>
            </a:endParaRPr>
          </a:p>
          <a:p>
            <a:pPr marL="12700" marR="470534" indent="208279">
              <a:spcBef>
                <a:spcPts val="2640"/>
              </a:spcBef>
              <a:buFont typeface="Tahoma"/>
              <a:buChar char="•"/>
              <a:tabLst>
                <a:tab pos="220979" algn="l"/>
              </a:tabLst>
            </a:pPr>
            <a:r>
              <a:rPr sz="2200" b="1" kern="0" dirty="0">
                <a:solidFill>
                  <a:srgbClr val="003300"/>
                </a:solidFill>
                <a:latin typeface="Tahoma"/>
                <a:cs typeface="Tahoma"/>
              </a:rPr>
              <a:t>Heavy</a:t>
            </a:r>
            <a:r>
              <a:rPr sz="2200" b="1" kern="0" spc="-60" dirty="0">
                <a:solidFill>
                  <a:srgbClr val="003300"/>
                </a:solidFill>
                <a:latin typeface="Tahoma"/>
                <a:cs typeface="Tahoma"/>
              </a:rPr>
              <a:t> </a:t>
            </a:r>
            <a:r>
              <a:rPr sz="2200" b="1" kern="0" dirty="0">
                <a:solidFill>
                  <a:srgbClr val="003300"/>
                </a:solidFill>
                <a:latin typeface="Tahoma"/>
                <a:cs typeface="Tahoma"/>
              </a:rPr>
              <a:t>emphasis</a:t>
            </a:r>
            <a:r>
              <a:rPr sz="2200" b="1" kern="0" spc="-35" dirty="0">
                <a:solidFill>
                  <a:srgbClr val="003300"/>
                </a:solidFill>
                <a:latin typeface="Tahoma"/>
                <a:cs typeface="Tahoma"/>
              </a:rPr>
              <a:t> </a:t>
            </a:r>
            <a:r>
              <a:rPr sz="2200" b="1" kern="0" spc="-25" dirty="0">
                <a:solidFill>
                  <a:srgbClr val="003300"/>
                </a:solidFill>
                <a:latin typeface="Tahoma"/>
                <a:cs typeface="Tahoma"/>
              </a:rPr>
              <a:t>on </a:t>
            </a:r>
            <a:r>
              <a:rPr lang="en-US" sz="2200" b="1" kern="0" spc="-25" dirty="0">
                <a:solidFill>
                  <a:srgbClr val="003300"/>
                </a:solidFill>
                <a:latin typeface="Tahoma"/>
                <a:cs typeface="Tahoma"/>
              </a:rPr>
              <a:t>stakeholder &amp; </a:t>
            </a:r>
            <a:r>
              <a:rPr sz="2200" b="1" kern="0" dirty="0">
                <a:solidFill>
                  <a:srgbClr val="003300"/>
                </a:solidFill>
                <a:latin typeface="Tahoma"/>
                <a:cs typeface="Tahoma"/>
              </a:rPr>
              <a:t>public</a:t>
            </a:r>
            <a:r>
              <a:rPr sz="2200" b="1" kern="0" spc="-40" dirty="0">
                <a:solidFill>
                  <a:srgbClr val="003300"/>
                </a:solidFill>
                <a:latin typeface="Tahoma"/>
                <a:cs typeface="Tahoma"/>
              </a:rPr>
              <a:t> </a:t>
            </a:r>
            <a:r>
              <a:rPr sz="2200" b="1" kern="0" spc="-10" dirty="0">
                <a:solidFill>
                  <a:srgbClr val="003300"/>
                </a:solidFill>
                <a:latin typeface="Tahoma"/>
                <a:cs typeface="Tahoma"/>
              </a:rPr>
              <a:t>involvement</a:t>
            </a:r>
            <a:endParaRPr sz="2200" kern="0" dirty="0">
              <a:solidFill>
                <a:sysClr val="windowText" lastClr="000000"/>
              </a:solidFill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57173" y="1240536"/>
            <a:ext cx="824483" cy="107442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26784" y="1384878"/>
            <a:ext cx="7062893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dirty="0"/>
              <a:t>How</a:t>
            </a:r>
            <a:r>
              <a:rPr spc="-55" dirty="0"/>
              <a:t> </a:t>
            </a:r>
            <a:r>
              <a:rPr dirty="0"/>
              <a:t>We</a:t>
            </a:r>
            <a:r>
              <a:rPr spc="-35" dirty="0"/>
              <a:t> </a:t>
            </a:r>
            <a:r>
              <a:rPr spc="-20" dirty="0"/>
              <a:t>Work</a:t>
            </a: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99304" y="3890773"/>
            <a:ext cx="3617975" cy="271424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65E748A-6F7B-365C-E745-E8BF5F3F4721}"/>
              </a:ext>
            </a:extLst>
          </p:cNvPr>
          <p:cNvSpPr txBox="1">
            <a:spLocks/>
          </p:cNvSpPr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Stakeholder Planning Team Input Assignment Findings</a:t>
            </a:r>
          </a:p>
        </p:txBody>
      </p:sp>
      <p:sp>
        <p:nvSpPr>
          <p:cNvPr id="512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2EE3-C97A-DE48-2610-EC308DE2B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1800" dirty="0"/>
              <a:t>Wanted a low level of development– keep it a dispersed site</a:t>
            </a:r>
          </a:p>
          <a:p>
            <a:r>
              <a:rPr lang="en-US" sz="1800" dirty="0"/>
              <a:t>Designate 1 or 2 formalized routes – but don’t improve roads</a:t>
            </a:r>
          </a:p>
          <a:p>
            <a:r>
              <a:rPr lang="en-US" sz="1800" dirty="0"/>
              <a:t>Look into providing a non-motorized route</a:t>
            </a:r>
          </a:p>
          <a:p>
            <a:r>
              <a:rPr lang="en-US" sz="1800" dirty="0"/>
              <a:t>“Light-touch” management  - Signage; LNT &amp; Tread Lightly</a:t>
            </a:r>
          </a:p>
          <a:p>
            <a:r>
              <a:rPr lang="en-US" sz="1800" dirty="0"/>
              <a:t>Improve water crossings/erosion issues</a:t>
            </a:r>
          </a:p>
          <a:p>
            <a:r>
              <a:rPr lang="en-US" sz="1800" dirty="0"/>
              <a:t>Delineate camping sites/areas</a:t>
            </a:r>
          </a:p>
          <a:p>
            <a:r>
              <a:rPr lang="en-US" sz="1800" dirty="0"/>
              <a:t>Reduce the need to ford the East Fork Carson River.</a:t>
            </a:r>
          </a:p>
          <a:p>
            <a:endParaRPr lang="en-US" sz="1700" dirty="0"/>
          </a:p>
          <a:p>
            <a:endParaRPr lang="en-US" sz="17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7271E1C-217C-1940-5F94-17E55086D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5566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3EE1F5F2-DC75-B419-D6ED-7F524EACF3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33" y="88899"/>
            <a:ext cx="8844843" cy="66336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6FDE2A-6A52-0334-83AC-28108FBD4028}"/>
              </a:ext>
            </a:extLst>
          </p:cNvPr>
          <p:cNvSpPr/>
          <p:nvPr/>
        </p:nvSpPr>
        <p:spPr>
          <a:xfrm>
            <a:off x="6993467" y="4826000"/>
            <a:ext cx="3031066" cy="155786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ED46B295-DF60-1356-AC5E-8917936B5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736" y="279400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1E34B34-32DE-B0E9-C4AC-7845E3282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403" y="3877331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560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075575E2-A5D7-9F4D-1749-941756F4B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1" y="0"/>
            <a:ext cx="9709502" cy="7282126"/>
          </a:xfrm>
        </p:spPr>
      </p:pic>
    </p:spTree>
    <p:extLst>
      <p:ext uri="{BB962C8B-B14F-4D97-AF65-F5344CB8AC3E}">
        <p14:creationId xmlns:p14="http://schemas.microsoft.com/office/powerpoint/2010/main" val="8585334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C8B41D-0B11-D26F-04EF-4BA8FA2EA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5455920" cy="1956841"/>
          </a:xfrm>
        </p:spPr>
        <p:txBody>
          <a:bodyPr anchor="b">
            <a:normAutofit/>
          </a:bodyPr>
          <a:lstStyle/>
          <a:p>
            <a:r>
              <a:rPr lang="en-US" sz="2600" b="1" dirty="0">
                <a:latin typeface="+mn-lt"/>
              </a:rPr>
              <a:t>To View The Hot Springs Case Studies &amp; </a:t>
            </a:r>
            <a:br>
              <a:rPr lang="en-US" sz="2600" b="1" dirty="0">
                <a:latin typeface="+mn-lt"/>
              </a:rPr>
            </a:br>
            <a:r>
              <a:rPr lang="en-US" sz="2600" b="1" dirty="0">
                <a:latin typeface="+mn-lt"/>
              </a:rPr>
              <a:t>The Summary Of Stakeholder Input Assignment</a:t>
            </a:r>
          </a:p>
        </p:txBody>
      </p:sp>
      <p:sp>
        <p:nvSpPr>
          <p:cNvPr id="615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44FFD-92DD-6307-9887-9526A8B2A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863253" cy="3320668"/>
          </a:xfrm>
        </p:spPr>
        <p:txBody>
          <a:bodyPr>
            <a:normAutofit/>
          </a:bodyPr>
          <a:lstStyle/>
          <a:p>
            <a:endParaRPr lang="en-US" sz="2200" dirty="0"/>
          </a:p>
          <a:p>
            <a:r>
              <a:rPr lang="en-US" sz="2200" dirty="0"/>
              <a:t>https://tinyurl.com/EFCHotsprings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B41304A-2771-8E01-D8C2-0E0A49509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r="1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798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80617" y="1548384"/>
            <a:ext cx="873251" cy="113842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3786906" y="2801250"/>
            <a:ext cx="7112845" cy="3518912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2700">
              <a:spcBef>
                <a:spcPts val="1300"/>
              </a:spcBef>
            </a:pPr>
            <a:r>
              <a:rPr dirty="0"/>
              <a:t>--</a:t>
            </a:r>
            <a:r>
              <a:rPr spc="-35" dirty="0"/>
              <a:t> </a:t>
            </a:r>
            <a:r>
              <a:rPr dirty="0"/>
              <a:t>Visit</a:t>
            </a:r>
            <a:r>
              <a:rPr spc="-15" dirty="0"/>
              <a:t> </a:t>
            </a:r>
            <a:r>
              <a:rPr dirty="0"/>
              <a:t>our</a:t>
            </a:r>
            <a:r>
              <a:rPr spc="-45" dirty="0"/>
              <a:t> </a:t>
            </a:r>
            <a:r>
              <a:rPr dirty="0"/>
              <a:t>website:</a:t>
            </a:r>
            <a:r>
              <a:rPr spc="-15" dirty="0"/>
              <a:t> </a:t>
            </a:r>
            <a:r>
              <a:rPr u="sng" spc="-10" dirty="0">
                <a:uFill>
                  <a:solidFill>
                    <a:srgbClr val="000000"/>
                  </a:solidFill>
                </a:uFill>
                <a:hlinkClick r:id="rId3"/>
              </a:rPr>
              <a:t>www.nps.gov/rtca</a:t>
            </a:r>
          </a:p>
          <a:p>
            <a:pPr marL="469265" marR="443865" indent="-457200">
              <a:lnSpc>
                <a:spcPct val="150000"/>
              </a:lnSpc>
            </a:pPr>
            <a:r>
              <a:rPr dirty="0"/>
              <a:t>--</a:t>
            </a:r>
            <a:r>
              <a:rPr spc="-60" dirty="0"/>
              <a:t> </a:t>
            </a:r>
            <a:r>
              <a:rPr dirty="0"/>
              <a:t>Discuss</a:t>
            </a:r>
            <a:r>
              <a:rPr spc="-80" dirty="0"/>
              <a:t> </a:t>
            </a:r>
            <a:r>
              <a:rPr dirty="0"/>
              <a:t>your</a:t>
            </a:r>
            <a:r>
              <a:rPr spc="-50" dirty="0"/>
              <a:t> </a:t>
            </a:r>
            <a:r>
              <a:rPr dirty="0"/>
              <a:t>project</a:t>
            </a:r>
            <a:r>
              <a:rPr spc="-55" dirty="0"/>
              <a:t> </a:t>
            </a:r>
            <a:r>
              <a:rPr dirty="0"/>
              <a:t>with</a:t>
            </a:r>
            <a:r>
              <a:rPr spc="-25" dirty="0"/>
              <a:t> </a:t>
            </a:r>
            <a:r>
              <a:rPr dirty="0"/>
              <a:t>RTCA</a:t>
            </a:r>
            <a:r>
              <a:rPr spc="-65" dirty="0"/>
              <a:t> </a:t>
            </a:r>
            <a:r>
              <a:rPr spc="-10" dirty="0"/>
              <a:t>staff </a:t>
            </a:r>
            <a:r>
              <a:rPr dirty="0">
                <a:solidFill>
                  <a:srgbClr val="181866"/>
                </a:solidFill>
              </a:rPr>
              <a:t>Contact</a:t>
            </a:r>
            <a:r>
              <a:rPr spc="-35" dirty="0">
                <a:solidFill>
                  <a:srgbClr val="181866"/>
                </a:solidFill>
              </a:rPr>
              <a:t> </a:t>
            </a:r>
            <a:r>
              <a:rPr dirty="0">
                <a:solidFill>
                  <a:srgbClr val="181866"/>
                </a:solidFill>
              </a:rPr>
              <a:t>Dan</a:t>
            </a:r>
            <a:r>
              <a:rPr spc="-35" dirty="0">
                <a:solidFill>
                  <a:srgbClr val="181866"/>
                </a:solidFill>
              </a:rPr>
              <a:t> </a:t>
            </a:r>
            <a:r>
              <a:rPr dirty="0">
                <a:solidFill>
                  <a:srgbClr val="181866"/>
                </a:solidFill>
              </a:rPr>
              <a:t>Miller</a:t>
            </a:r>
            <a:r>
              <a:rPr spc="-20" dirty="0">
                <a:solidFill>
                  <a:srgbClr val="181866"/>
                </a:solidFill>
              </a:rPr>
              <a:t> </a:t>
            </a:r>
            <a:r>
              <a:rPr spc="-10" dirty="0">
                <a:solidFill>
                  <a:srgbClr val="181866"/>
                </a:solidFill>
                <a:hlinkClick r:id="rId4"/>
              </a:rPr>
              <a:t>dan_miller@nps.gov</a:t>
            </a:r>
          </a:p>
          <a:p>
            <a:pPr marL="12700">
              <a:spcBef>
                <a:spcPts val="1200"/>
              </a:spcBef>
            </a:pPr>
            <a:r>
              <a:rPr dirty="0"/>
              <a:t>--</a:t>
            </a:r>
            <a:r>
              <a:rPr spc="-45" dirty="0"/>
              <a:t> </a:t>
            </a:r>
            <a:r>
              <a:rPr dirty="0"/>
              <a:t>Submit</a:t>
            </a:r>
            <a:r>
              <a:rPr spc="-40" dirty="0"/>
              <a:t> </a:t>
            </a:r>
            <a:r>
              <a:rPr dirty="0"/>
              <a:t>an</a:t>
            </a:r>
            <a:r>
              <a:rPr spc="-45" dirty="0"/>
              <a:t> </a:t>
            </a:r>
            <a:r>
              <a:rPr dirty="0"/>
              <a:t>application</a:t>
            </a:r>
            <a:r>
              <a:rPr spc="-30" dirty="0"/>
              <a:t> </a:t>
            </a:r>
            <a:r>
              <a:rPr dirty="0"/>
              <a:t>before</a:t>
            </a:r>
            <a:r>
              <a:rPr spc="-45" dirty="0"/>
              <a:t> </a:t>
            </a:r>
            <a:r>
              <a:rPr dirty="0"/>
              <a:t>March</a:t>
            </a:r>
            <a:r>
              <a:rPr spc="-25" dirty="0"/>
              <a:t> 1st</a:t>
            </a:r>
          </a:p>
          <a:p>
            <a:pPr marL="1048385" indent="-121285">
              <a:spcBef>
                <a:spcPts val="965"/>
              </a:spcBef>
              <a:buChar char="-"/>
              <a:tabLst>
                <a:tab pos="1048385" algn="l"/>
              </a:tabLst>
            </a:pPr>
            <a:r>
              <a:rPr sz="1800" dirty="0">
                <a:latin typeface="Calibri"/>
                <a:cs typeface="Calibri"/>
              </a:rPr>
              <a:t>have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clear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project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vision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mind</a:t>
            </a:r>
            <a:endParaRPr sz="1800" dirty="0">
              <a:latin typeface="Calibri"/>
              <a:cs typeface="Calibri"/>
            </a:endParaRPr>
          </a:p>
          <a:p>
            <a:pPr marL="1048385" indent="-121285">
              <a:spcBef>
                <a:spcPts val="1080"/>
              </a:spcBef>
              <a:buChar char="-"/>
              <a:tabLst>
                <a:tab pos="1048385" algn="l"/>
              </a:tabLst>
            </a:pPr>
            <a:r>
              <a:rPr sz="1800" dirty="0">
                <a:latin typeface="Calibri"/>
                <a:cs typeface="Calibri"/>
              </a:rPr>
              <a:t>be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ready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go,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most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partners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board</a:t>
            </a:r>
            <a:endParaRPr sz="1800" dirty="0">
              <a:latin typeface="Calibri"/>
              <a:cs typeface="Calibri"/>
            </a:endParaRPr>
          </a:p>
          <a:p>
            <a:pPr marL="1048385" indent="-121285">
              <a:spcBef>
                <a:spcPts val="1080"/>
              </a:spcBef>
              <a:buChar char="-"/>
              <a:tabLst>
                <a:tab pos="1048385" algn="l"/>
              </a:tabLst>
            </a:pPr>
            <a:r>
              <a:rPr sz="1800" dirty="0">
                <a:latin typeface="Calibri"/>
                <a:cs typeface="Calibri"/>
              </a:rPr>
              <a:t>get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letters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support</a:t>
            </a:r>
            <a:endParaRPr sz="1800" dirty="0">
              <a:latin typeface="Calibri"/>
              <a:cs typeface="Calibri"/>
            </a:endParaRPr>
          </a:p>
          <a:p>
            <a:pPr marL="1048385" indent="-121285">
              <a:spcBef>
                <a:spcPts val="1080"/>
              </a:spcBef>
              <a:buChar char="-"/>
              <a:tabLst>
                <a:tab pos="1048385" algn="l"/>
              </a:tabLst>
            </a:pPr>
            <a:r>
              <a:rPr sz="1800" dirty="0">
                <a:latin typeface="Calibri"/>
                <a:cs typeface="Calibri"/>
              </a:rPr>
              <a:t>line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up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resources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(meeting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spaces,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maps,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etc.)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26784" y="1384878"/>
            <a:ext cx="7062893" cy="1041598"/>
          </a:xfrm>
          <a:prstGeom prst="rect">
            <a:avLst/>
          </a:prstGeom>
        </p:spPr>
        <p:txBody>
          <a:bodyPr vert="horz" wrap="square" lIns="0" tIns="421925" rIns="0" bIns="0" rtlCol="0">
            <a:spAutoFit/>
          </a:bodyPr>
          <a:lstStyle/>
          <a:p>
            <a:pPr marL="190500">
              <a:spcBef>
                <a:spcPts val="95"/>
              </a:spcBef>
            </a:pPr>
            <a:r>
              <a:rPr dirty="0"/>
              <a:t>For</a:t>
            </a:r>
            <a:r>
              <a:rPr spc="-20" dirty="0"/>
              <a:t> </a:t>
            </a:r>
            <a:r>
              <a:rPr dirty="0"/>
              <a:t>More</a:t>
            </a:r>
            <a:r>
              <a:rPr spc="-40" dirty="0"/>
              <a:t> </a:t>
            </a:r>
            <a:r>
              <a:rPr dirty="0"/>
              <a:t>Info</a:t>
            </a:r>
            <a:r>
              <a:rPr spc="-60" dirty="0"/>
              <a:t> </a:t>
            </a:r>
            <a:r>
              <a:rPr dirty="0"/>
              <a:t>&amp;</a:t>
            </a:r>
            <a:r>
              <a:rPr spc="-30" dirty="0"/>
              <a:t> </a:t>
            </a:r>
            <a:r>
              <a:rPr dirty="0"/>
              <a:t>How</a:t>
            </a:r>
            <a:r>
              <a:rPr spc="-55" dirty="0"/>
              <a:t> </a:t>
            </a:r>
            <a:r>
              <a:rPr dirty="0"/>
              <a:t>To</a:t>
            </a:r>
            <a:r>
              <a:rPr spc="-60" dirty="0"/>
              <a:t> </a:t>
            </a:r>
            <a:r>
              <a:rPr spc="-10" dirty="0"/>
              <a:t>Apply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nature, dirt">
            <a:extLst>
              <a:ext uri="{FF2B5EF4-FFF2-40B4-BE49-F238E27FC236}">
                <a16:creationId xmlns:a16="http://schemas.microsoft.com/office/drawing/2014/main" id="{92BF4684-3860-6648-AB2E-FDCBF7979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913"/>
            <a:ext cx="12192000" cy="60001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869FC9-23EB-8286-2F95-7C8186AC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9118" y="157163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East Fork Carson 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Hot Springs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91293-C32D-A4B7-5062-05E5A3766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3238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Collaborative Planning Effort 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East Fork Carson River Hot Springs Area</a:t>
            </a:r>
          </a:p>
        </p:txBody>
      </p:sp>
    </p:spTree>
    <p:extLst>
      <p:ext uri="{BB962C8B-B14F-4D97-AF65-F5344CB8AC3E}">
        <p14:creationId xmlns:p14="http://schemas.microsoft.com/office/powerpoint/2010/main" val="1814351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4E3C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5112EA-2BF2-9510-389D-5DAF181C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Location of East Fork Carson Hot Springs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7D0A322-EF25-BFD4-897F-0EA68C263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1408915"/>
            <a:ext cx="9137732" cy="50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5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hiking&#10;&#10;Description automatically generated with medium confidence">
            <a:extLst>
              <a:ext uri="{FF2B5EF4-FFF2-40B4-BE49-F238E27FC236}">
                <a16:creationId xmlns:a16="http://schemas.microsoft.com/office/drawing/2014/main" id="{BCD27C41-80D5-4D27-27F9-38196E7F10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" r="551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69FC9-23EB-8286-2F95-7C8186AC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35402" y="743447"/>
            <a:ext cx="3445765" cy="36920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Need for Planning &amp;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91293-C32D-A4B7-5062-05E5A3766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5403" y="4629234"/>
            <a:ext cx="3445766" cy="1485319"/>
          </a:xfrm>
          <a:noFill/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Increase in visitation &amp; related impacts</a:t>
            </a:r>
          </a:p>
          <a:p>
            <a:pPr algn="l"/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0828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69FC9-23EB-8286-2F95-7C8186AC2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0804" y="1201332"/>
            <a:ext cx="5298757" cy="2469973"/>
          </a:xfrm>
        </p:spPr>
        <p:txBody>
          <a:bodyPr anchor="b">
            <a:normAutofit/>
          </a:bodyPr>
          <a:lstStyle/>
          <a:p>
            <a:r>
              <a:rPr lang="en-US" sz="4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Need for Planning &amp;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291293-C32D-A4B7-5062-05E5A3766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0805" y="3930449"/>
            <a:ext cx="5298755" cy="1726220"/>
          </a:xfrm>
        </p:spPr>
        <p:txBody>
          <a:bodyPr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Readily available information on websites &amp; youtube </a:t>
            </a:r>
          </a:p>
          <a:p>
            <a:endPara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E3477A6-62C3-FD30-A725-1C0FEA84DF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" r="1" b="1"/>
          <a:stretch/>
        </p:blipFill>
        <p:spPr>
          <a:xfrm>
            <a:off x="8122049" y="-5"/>
            <a:ext cx="4069946" cy="2287380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5FA5836-0EB1-1A19-B677-457FD323FE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7"/>
          <a:stretch/>
        </p:blipFill>
        <p:spPr>
          <a:xfrm>
            <a:off x="8122054" y="2287381"/>
            <a:ext cx="4069942" cy="2287380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6A53331-C609-1BD5-700B-85E2BF8C49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68"/>
          <a:stretch/>
        </p:blipFill>
        <p:spPr>
          <a:xfrm>
            <a:off x="8122059" y="4574766"/>
            <a:ext cx="4069943" cy="2283239"/>
          </a:xfrm>
          <a:prstGeom prst="rect">
            <a:avLst/>
          </a:prstGeom>
        </p:spPr>
      </p:pic>
      <p:grpSp>
        <p:nvGrpSpPr>
          <p:cNvPr id="30" name="Group 23">
            <a:extLst>
              <a:ext uri="{FF2B5EF4-FFF2-40B4-BE49-F238E27FC236}">
                <a16:creationId xmlns:a16="http://schemas.microsoft.com/office/drawing/2014/main" id="{3D3E1D6D-C76A-2825-8E14-9B4057E42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33185" y="0"/>
            <a:ext cx="123362" cy="6858000"/>
            <a:chOff x="12068638" y="0"/>
            <a:chExt cx="123362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94123E-26FD-6763-4E3A-A6FF2FA89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F746F345-7661-AC86-5099-C85D0D18F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101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2570</TotalTime>
  <Words>778</Words>
  <Application>Microsoft Office PowerPoint</Application>
  <PresentationFormat>Widescreen</PresentationFormat>
  <Paragraphs>117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Agency FB</vt:lpstr>
      <vt:lpstr>Arial</vt:lpstr>
      <vt:lpstr>Calibri</vt:lpstr>
      <vt:lpstr>Calibri Light</vt:lpstr>
      <vt:lpstr>Tahoma</vt:lpstr>
      <vt:lpstr>Office Theme</vt:lpstr>
      <vt:lpstr>1_Office Theme</vt:lpstr>
      <vt:lpstr>PowerPoint Presentation</vt:lpstr>
      <vt:lpstr>A Community Resource of NPS</vt:lpstr>
      <vt:lpstr>What We Do</vt:lpstr>
      <vt:lpstr>How We Work</vt:lpstr>
      <vt:lpstr>For More Info &amp; How To Apply</vt:lpstr>
      <vt:lpstr>East Fork Carson  Hot Springs</vt:lpstr>
      <vt:lpstr>Location of East Fork Carson Hot Springs</vt:lpstr>
      <vt:lpstr>Need for Planning &amp; Management</vt:lpstr>
      <vt:lpstr>Need for Planning &amp; Management</vt:lpstr>
      <vt:lpstr>Need for Planning &amp; Management</vt:lpstr>
      <vt:lpstr>Need for Planning &amp; Management</vt:lpstr>
      <vt:lpstr>Need for Planning &amp; Management</vt:lpstr>
      <vt:lpstr>Need for Planning &amp; Management</vt:lpstr>
      <vt:lpstr>Existing Conditions</vt:lpstr>
      <vt:lpstr>Hot Springs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ACCESS</vt:lpstr>
      <vt:lpstr>Access – Floating the East Fork Carson</vt:lpstr>
      <vt:lpstr>Access – Non-motorized </vt:lpstr>
      <vt:lpstr>Access To The Hot Springs Area – Airport Rd/Barber Peak</vt:lpstr>
      <vt:lpstr>PowerPoint Presentation</vt:lpstr>
      <vt:lpstr>Access To The Hot Springs Area – Leviathan Canyon/Youngs Crossing</vt:lpstr>
      <vt:lpstr>PowerPoint Presentation</vt:lpstr>
      <vt:lpstr>Leviathan/Youngs Canyon Route Crosses Through Pvt Lands</vt:lpstr>
      <vt:lpstr>Access To The Hot Springs Area – Barney Riley/Mogul Peak/Loope Canyon</vt:lpstr>
      <vt:lpstr>PowerPoint Presentation</vt:lpstr>
      <vt:lpstr>East Fork Carson  Hot Springs (EFCHS) Planning</vt:lpstr>
      <vt:lpstr>Why A Proposal?</vt:lpstr>
      <vt:lpstr>Stakeholder Planning Team</vt:lpstr>
      <vt:lpstr>Stakeholder Planning Team</vt:lpstr>
      <vt:lpstr>PowerPoint Presentation</vt:lpstr>
      <vt:lpstr>Western Hot Springs Case Studies</vt:lpstr>
      <vt:lpstr>Stakeholder Planning Team Input Assignment</vt:lpstr>
      <vt:lpstr>PowerPoint Presentation</vt:lpstr>
      <vt:lpstr>PowerPoint Presentation</vt:lpstr>
      <vt:lpstr>PowerPoint Presentation</vt:lpstr>
      <vt:lpstr>To View The Hot Springs Case Studies &amp;  The Summary Of Stakeholder Input Assignment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East Fork Carson  Hot Springs</dc:title>
  <dc:creator>Miller, Dan J</dc:creator>
  <cp:lastModifiedBy>Miller, Dan J</cp:lastModifiedBy>
  <cp:revision>12</cp:revision>
  <dcterms:created xsi:type="dcterms:W3CDTF">2024-02-28T21:22:18Z</dcterms:created>
  <dcterms:modified xsi:type="dcterms:W3CDTF">2024-03-01T16:12:55Z</dcterms:modified>
</cp:coreProperties>
</file>